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6" r:id="rId5"/>
    <p:sldId id="287" r:id="rId6"/>
    <p:sldId id="260" r:id="rId7"/>
    <p:sldId id="288" r:id="rId8"/>
    <p:sldId id="318" r:id="rId9"/>
    <p:sldId id="306" r:id="rId10"/>
    <p:sldId id="289" r:id="rId11"/>
    <p:sldId id="308" r:id="rId12"/>
    <p:sldId id="309" r:id="rId13"/>
    <p:sldId id="290" r:id="rId14"/>
    <p:sldId id="310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96" autoAdjust="0"/>
  </p:normalViewPr>
  <p:slideViewPr>
    <p:cSldViewPr snapToGrid="0" showGuides="1">
      <p:cViewPr varScale="1">
        <p:scale>
          <a:sx n="104" d="100"/>
          <a:sy n="104" d="100"/>
        </p:scale>
        <p:origin x="-83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31FD0-23A2-4C07-A04A-A62FD5FAC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85682-9DEC-42C5-A725-37F3467D21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/>
              <a:t> 亮亮图文旗舰店</a:t>
            </a:r>
            <a:r>
              <a:rPr lang="en-US" altLang="zh-CN" dirty="0" smtClean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F1ADB-5708-424B-B98F-4FE8806552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A6B-0115-4F4D-82E6-9E49BB5B7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833F-A95A-44FC-B0D7-486FA2684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Click="0" advTm="5000">
        <p15:prstTrans prst="pageCurlDouble"/>
      </p:transition>
    </mc:Choice>
    <mc:Fallback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9A6B-0115-4F4D-82E6-9E49BB5B72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D833F-A95A-44FC-B0D7-486FA26845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500" advClick="0" advTm="5000">
        <p15:prstTrans prst="pageCurlDouble"/>
      </p:transition>
    </mc:Choice>
    <mc:Fallback>
      <p:transition spd="slow" advClick="0" advTm="5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涂豆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microsoft.com/office/2007/relationships/hdphoto" Target="../media/image3.wdp"/><Relationship Id="rId17" Type="http://schemas.openxmlformats.org/officeDocument/2006/relationships/image" Target="../media/image2.png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2D93A-9FE6-4EDC-96C2-14D3EAA295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7C00E-3343-482F-80B6-47A05FBEBA0B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-1" y="6504750"/>
            <a:ext cx="12192001" cy="389536"/>
            <a:chOff x="-1" y="6504750"/>
            <a:chExt cx="12192001" cy="389536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 rotWithShape="1">
            <a:blip r:embed="rId16" cstate="email"/>
            <a:srcRect/>
            <a:stretch>
              <a:fillRect/>
            </a:stretch>
          </p:blipFill>
          <p:spPr bwMode="auto">
            <a:xfrm>
              <a:off x="3552000" y="6504750"/>
              <a:ext cx="8640000" cy="353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16" cstate="email"/>
            <a:srcRect t="-1" r="58231" b="-10272"/>
            <a:stretch>
              <a:fillRect/>
            </a:stretch>
          </p:blipFill>
          <p:spPr bwMode="auto">
            <a:xfrm flipH="1">
              <a:off x="-1" y="6504750"/>
              <a:ext cx="3608822" cy="389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2" name="Picture 2" descr="D:\Desktop\ai3864.png"/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76" t="18227" r="36000"/>
          <a:stretch>
            <a:fillRect/>
          </a:stretch>
        </p:blipFill>
        <p:spPr bwMode="auto">
          <a:xfrm flipH="1">
            <a:off x="10232570" y="1"/>
            <a:ext cx="1959429" cy="2003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microsoft.com/office/2007/relationships/media" Target="../media/media1.mp3"/><Relationship Id="rId3" Type="http://schemas.openxmlformats.org/officeDocument/2006/relationships/audio" Target="../media/media1.mp3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322" y="546430"/>
            <a:ext cx="2315941" cy="20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小旭音乐 - 柳桥春曲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-903605" y="2599690"/>
            <a:ext cx="609600" cy="609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9615" y="25184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62650" y="3653155"/>
            <a:ext cx="1013460" cy="28397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5400" b="1">
                <a:latin typeface="华文隶书" panose="02010800040101010101" charset="-122"/>
                <a:ea typeface="华文隶书" panose="02010800040101010101" charset="-122"/>
              </a:rPr>
              <a:t>黄金分割</a:t>
            </a:r>
            <a:endParaRPr lang="zh-CN" altLang="en-US" sz="5400" b="1"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8535" y="635635"/>
            <a:ext cx="1013460" cy="49009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5400" b="1">
                <a:latin typeface="华文隶书" panose="02010800040101010101" charset="-122"/>
                <a:ea typeface="华文隶书" panose="02010800040101010101" charset="-122"/>
              </a:rPr>
              <a:t>量化交易基础之</a:t>
            </a:r>
            <a:endParaRPr lang="zh-CN" altLang="en-US" sz="5400" b="1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numSld="999" showWhenStopped="0">
                <p:cTn id="1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第四章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9325" y="3153578"/>
            <a:ext cx="2213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运用案列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535" y="579120"/>
            <a:ext cx="12012295" cy="5699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6" name="图片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72" y="546430"/>
            <a:ext cx="2315941" cy="2053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235705" y="1226463"/>
            <a:ext cx="1292601" cy="378562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72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感谢聆听</a:t>
            </a:r>
            <a:endParaRPr lang="zh-CN" altLang="en-US" sz="72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874" y="2329087"/>
            <a:ext cx="2844152" cy="4528913"/>
          </a:xfrm>
          <a:prstGeom prst="rect">
            <a:avLst/>
          </a:prstGeom>
        </p:spPr>
      </p:pic>
      <p:grpSp>
        <p:nvGrpSpPr>
          <p:cNvPr id="6" name="组合 2"/>
          <p:cNvGrpSpPr/>
          <p:nvPr/>
        </p:nvGrpSpPr>
        <p:grpSpPr bwMode="auto">
          <a:xfrm>
            <a:off x="5697141" y="983456"/>
            <a:ext cx="1295400" cy="590550"/>
            <a:chOff x="1485899" y="1092199"/>
            <a:chExt cx="1727201" cy="787142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2" t="14458" r="17552" b="31241"/>
            <a:stretch>
              <a:fillRect/>
            </a:stretch>
          </p:blipFill>
          <p:spPr bwMode="auto">
            <a:xfrm>
              <a:off x="1485899" y="1092199"/>
              <a:ext cx="1143001" cy="69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488" y="1441449"/>
              <a:ext cx="968612" cy="43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3199488" y="2787298"/>
            <a:ext cx="6133187" cy="1352583"/>
            <a:chOff x="2629351" y="1726772"/>
            <a:chExt cx="6133187" cy="1352583"/>
          </a:xfrm>
        </p:grpSpPr>
        <p:grpSp>
          <p:nvGrpSpPr>
            <p:cNvPr id="10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12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14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第二章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5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3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上涨后的回调计算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11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3199488" y="3805070"/>
            <a:ext cx="6133187" cy="1352583"/>
            <a:chOff x="2629351" y="1726772"/>
            <a:chExt cx="6133187" cy="1352583"/>
          </a:xfrm>
        </p:grpSpPr>
        <p:grpSp>
          <p:nvGrpSpPr>
            <p:cNvPr id="17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19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21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第三章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2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0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下跌后的反弹计算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18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>
            <a:off x="3199488" y="4822842"/>
            <a:ext cx="6133187" cy="1352583"/>
            <a:chOff x="2629351" y="1726772"/>
            <a:chExt cx="6133187" cy="1352583"/>
          </a:xfrm>
        </p:grpSpPr>
        <p:grpSp>
          <p:nvGrpSpPr>
            <p:cNvPr id="24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26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28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第四章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9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7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运用案列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25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组合 29"/>
          <p:cNvGrpSpPr/>
          <p:nvPr/>
        </p:nvGrpSpPr>
        <p:grpSpPr>
          <a:xfrm>
            <a:off x="3199488" y="1769526"/>
            <a:ext cx="6133187" cy="1352583"/>
            <a:chOff x="2629351" y="1726772"/>
            <a:chExt cx="6133187" cy="1352583"/>
          </a:xfrm>
        </p:grpSpPr>
        <p:grpSp>
          <p:nvGrpSpPr>
            <p:cNvPr id="31" name="组合 5"/>
            <p:cNvGrpSpPr/>
            <p:nvPr/>
          </p:nvGrpSpPr>
          <p:grpSpPr bwMode="auto">
            <a:xfrm>
              <a:off x="3769625" y="2158546"/>
              <a:ext cx="4992913" cy="532757"/>
              <a:chOff x="1531999" y="2380991"/>
              <a:chExt cx="5089159" cy="709475"/>
            </a:xfrm>
          </p:grpSpPr>
          <p:grpSp>
            <p:nvGrpSpPr>
              <p:cNvPr id="33" name="组合 6"/>
              <p:cNvGrpSpPr/>
              <p:nvPr/>
            </p:nvGrpSpPr>
            <p:grpSpPr bwMode="auto">
              <a:xfrm>
                <a:off x="1531999" y="2380991"/>
                <a:ext cx="2394007" cy="709475"/>
                <a:chOff x="1531999" y="2380991"/>
                <a:chExt cx="2394007" cy="709475"/>
              </a:xfrm>
            </p:grpSpPr>
            <p:sp>
              <p:nvSpPr>
                <p:cNvPr id="35" name="文本框 8"/>
                <p:cNvSpPr txBox="1">
                  <a:spLocks noChangeArrowheads="1"/>
                </p:cNvSpPr>
                <p:nvPr/>
              </p:nvSpPr>
              <p:spPr bwMode="auto">
                <a:xfrm>
                  <a:off x="1531999" y="2380991"/>
                  <a:ext cx="1563863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800" dirty="0">
                      <a:latin typeface="隶书" panose="02010509060101010101" pitchFamily="49" charset="-122"/>
                      <a:ea typeface="隶书" panose="02010509060101010101" pitchFamily="49" charset="-122"/>
                    </a:rPr>
                    <a:t>第一章</a:t>
                  </a:r>
                  <a:endParaRPr lang="en-US" altLang="zh-CN" sz="2800" dirty="0"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6" name="文本框 9"/>
                <p:cNvSpPr txBox="1">
                  <a:spLocks noChangeArrowheads="1"/>
                </p:cNvSpPr>
                <p:nvPr/>
              </p:nvSpPr>
              <p:spPr bwMode="auto">
                <a:xfrm>
                  <a:off x="2773719" y="2393691"/>
                  <a:ext cx="1152287" cy="696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>
                      <a:solidFill>
                        <a:srgbClr val="C00000"/>
                      </a:solidFill>
                      <a:latin typeface="隶书" panose="02010509060101010101" pitchFamily="49" charset="-122"/>
                      <a:ea typeface="隶书" panose="02010509060101010101" pitchFamily="49" charset="-122"/>
                    </a:rPr>
                    <a:t>·</a:t>
                  </a:r>
                  <a:endParaRPr lang="zh-CN" altLang="en-US" sz="2800">
                    <a:solidFill>
                      <a:srgbClr val="C00000"/>
                    </a:solidFill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34" name="文本框 7"/>
              <p:cNvSpPr txBox="1">
                <a:spLocks noChangeArrowheads="1"/>
              </p:cNvSpPr>
              <p:nvPr/>
            </p:nvSpPr>
            <p:spPr bwMode="auto">
              <a:xfrm>
                <a:off x="3238501" y="2380991"/>
                <a:ext cx="3382657" cy="69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概念释义</a:t>
                </a:r>
                <a:endPara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endParaRPr>
              </a:p>
            </p:txBody>
          </p:sp>
        </p:grpSp>
        <p:pic>
          <p:nvPicPr>
            <p:cNvPr id="32" name="图片 1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351" y="1726772"/>
              <a:ext cx="1525694" cy="1352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第一章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88690" y="3153578"/>
            <a:ext cx="2213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zh-CN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概念释义</a:t>
            </a:r>
            <a:endParaRPr lang="zh-CN" altLang="zh-CN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istrator\Desktop\4610b912c8fcc3cea71da0d49845d688d53f2073.jpg4610b912c8fcc3cea71da0d49845d688d53f2073"/>
          <p:cNvPicPr>
            <a:picLocks noChangeAspect="1" noChangeArrowheads="1"/>
          </p:cNvPicPr>
          <p:nvPr/>
        </p:nvPicPr>
        <p:blipFill rotWithShape="1">
          <a:blip r:embed="rId1">
            <a:grayscl/>
          </a:blip>
          <a:srcRect t="6341" b="6341"/>
          <a:stretch>
            <a:fillRect/>
          </a:stretch>
        </p:blipFill>
        <p:spPr bwMode="auto">
          <a:xfrm>
            <a:off x="392430" y="1854835"/>
            <a:ext cx="3288030" cy="41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937000" y="1771650"/>
            <a:ext cx="7272655" cy="4193629"/>
            <a:chOff x="3711197" y="2409187"/>
            <a:chExt cx="2880696" cy="2790498"/>
          </a:xfrm>
        </p:grpSpPr>
        <p:sp>
          <p:nvSpPr>
            <p:cNvPr id="10" name="文本框 45"/>
            <p:cNvSpPr txBox="1">
              <a:spLocks noChangeArrowheads="1"/>
            </p:cNvSpPr>
            <p:nvPr/>
          </p:nvSpPr>
          <p:spPr bwMode="auto">
            <a:xfrm>
              <a:off x="3711197" y="2409187"/>
              <a:ext cx="2880695" cy="38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3200" b="1" dirty="0">
                  <a:latin typeface="隶书" panose="02010509060101010101" pitchFamily="49" charset="-122"/>
                  <a:ea typeface="隶书" panose="02010509060101010101" pitchFamily="49" charset="-122"/>
                </a:rPr>
                <a:t>黄金分割线由来</a:t>
              </a:r>
              <a:endParaRPr lang="zh-CN" altLang="zh-CN" sz="3200" b="1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13" name="文本框 49"/>
            <p:cNvSpPr txBox="1">
              <a:spLocks noChangeArrowheads="1"/>
            </p:cNvSpPr>
            <p:nvPr/>
          </p:nvSpPr>
          <p:spPr bwMode="auto">
            <a:xfrm>
              <a:off x="3732113" y="2845305"/>
              <a:ext cx="2859780" cy="235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黄金分割线是一种古老的数学方法，黄金分割的创始人是古希腊的毕达哥拉斯</a:t>
              </a:r>
              <a:endParaRPr lang="zh-CN" altLang="en-US" sz="2000" b="1" kern="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endParaRPr lang="zh-CN" altLang="en-US" sz="2000" b="1" kern="0" dirty="0">
                <a:solidFill>
                  <a:schemeClr val="tx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zh-CN" altLang="en-US" sz="2000" b="1" kern="0" dirty="0">
                  <a:solidFill>
                    <a:schemeClr val="tx1"/>
                  </a:solidFill>
                  <a:latin typeface="华文仿宋" panose="02010600040101010101" charset="-122"/>
                  <a:ea typeface="华文仿宋" panose="02010600040101010101" charset="-122"/>
                  <a:cs typeface="华文仿宋" panose="02010600040101010101" charset="-122"/>
                </a:rPr>
                <a:t>理论部分：一条线段的某一部分与另一部分之比，如果正好等于另一部分同整个线段的比即0.618，后市被誉为“黄金分割律”。黄金分割线的科学验证至今没有科学的说法，但是确在各个领域被不断验证有效。</a:t>
              </a:r>
              <a:endParaRPr lang="zh-CN" altLang="en-US" sz="14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  <a:p>
              <a:pPr eaLnBrk="1" hangingPunct="1"/>
              <a:endParaRPr lang="zh-CN" altLang="en-US" sz="14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57540" y="253944"/>
            <a:ext cx="5021208" cy="1250556"/>
            <a:chOff x="3256089" y="123377"/>
            <a:chExt cx="5022371" cy="1250846"/>
          </a:xfrm>
        </p:grpSpPr>
        <p:sp>
          <p:nvSpPr>
            <p:cNvPr id="12" name="矩形 3"/>
            <p:cNvSpPr/>
            <p:nvPr/>
          </p:nvSpPr>
          <p:spPr>
            <a:xfrm>
              <a:off x="4939093" y="480343"/>
              <a:ext cx="1655193" cy="536064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91410" tIns="45705" rIns="91410" bIns="45705">
              <a:spAutoFit/>
            </a:bodyPr>
            <a:lstStyle/>
            <a:p>
              <a:pPr lvl="0" eaLnBrk="1" hangingPunct="1">
                <a:buNone/>
              </a:pPr>
              <a:r>
                <a:rPr lang="zh-CN" altLang="en-US" sz="2900" dirty="0">
                  <a:solidFill>
                    <a:schemeClr val="bg2">
                      <a:lumMod val="1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  <a:sym typeface="Arial" panose="020B0604020202020204" pitchFamily="34" charset="0"/>
                </a:rPr>
                <a:t>概念解释</a:t>
              </a:r>
              <a:endParaRPr lang="zh-CN" altLang="en-US" sz="29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089" y="123377"/>
              <a:ext cx="1410936" cy="125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图片 1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67524" y="123377"/>
              <a:ext cx="1410936" cy="125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第二章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46045" y="3153578"/>
            <a:ext cx="4245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zh-CN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上涨后的回调计算</a:t>
            </a:r>
            <a:endParaRPr lang="zh-CN" altLang="zh-CN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220" y="5423535"/>
            <a:ext cx="1651000" cy="699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40220" y="5512435"/>
            <a:ext cx="14458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*61.8%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85950"/>
            <a:ext cx="12226834" cy="4972050"/>
          </a:xfrm>
          <a:prstGeom prst="rect">
            <a:avLst/>
          </a:prstGeom>
        </p:spPr>
      </p:pic>
      <p:pic>
        <p:nvPicPr>
          <p:cNvPr id="7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846" y="1885950"/>
            <a:ext cx="5318308" cy="238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4734119" y="2045613"/>
            <a:ext cx="2723762" cy="110796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66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第三章</a:t>
            </a:r>
            <a:endParaRPr lang="zh-CN" altLang="en-US" sz="66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8750" y="3153578"/>
            <a:ext cx="4245610" cy="70548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none" lIns="91410" tIns="45705" rIns="91410" bIns="45705">
            <a:spAutoFit/>
          </a:bodyPr>
          <a:lstStyle/>
          <a:p>
            <a:pPr lvl="0" eaLnBrk="1" hangingPunct="1">
              <a:buNone/>
            </a:pPr>
            <a:r>
              <a:rPr lang="zh-CN" altLang="en-US" sz="4000" dirty="0">
                <a:solidFill>
                  <a:schemeClr val="bg2">
                    <a:lumMod val="1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Arial" panose="020B0604020202020204" pitchFamily="34" charset="0"/>
              </a:rPr>
              <a:t>下跌后的反弹计算</a:t>
            </a:r>
            <a:endParaRPr lang="zh-CN" altLang="en-US" sz="4000" dirty="0">
              <a:solidFill>
                <a:schemeClr val="bg2">
                  <a:lumMod val="1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自定义</PresentationFormat>
  <Paragraphs>57</Paragraphs>
  <Slides>13</Slides>
  <Notes>14</Notes>
  <HiddenSlides>2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华文隶书</vt:lpstr>
      <vt:lpstr>Calibri</vt:lpstr>
      <vt:lpstr>隶书</vt:lpstr>
      <vt:lpstr>华文仿宋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CJ</dc:creator>
  <cp:lastModifiedBy>Administrator</cp:lastModifiedBy>
  <cp:revision>15</cp:revision>
  <dcterms:created xsi:type="dcterms:W3CDTF">2017-06-26T14:29:00Z</dcterms:created>
  <dcterms:modified xsi:type="dcterms:W3CDTF">2019-05-15T15:14:25Z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