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8" r:id="rId13"/>
    <p:sldId id="289" r:id="rId14"/>
    <p:sldId id="273" r:id="rId15"/>
    <p:sldId id="290" r:id="rId16"/>
    <p:sldId id="274" r:id="rId17"/>
    <p:sldId id="306" r:id="rId18"/>
    <p:sldId id="307" r:id="rId19"/>
    <p:sldId id="275" r:id="rId20"/>
    <p:sldId id="341" r:id="rId21"/>
    <p:sldId id="340" r:id="rId22"/>
    <p:sldId id="319" r:id="rId23"/>
    <p:sldId id="321" r:id="rId24"/>
    <p:sldId id="320" r:id="rId25"/>
    <p:sldId id="276" r:id="rId26"/>
    <p:sldId id="277" r:id="rId27"/>
    <p:sldId id="278" r:id="rId28"/>
    <p:sldId id="308" r:id="rId29"/>
    <p:sldId id="309" r:id="rId30"/>
    <p:sldId id="310" r:id="rId31"/>
    <p:sldId id="322" r:id="rId32"/>
    <p:sldId id="312" r:id="rId33"/>
    <p:sldId id="311" r:id="rId34"/>
    <p:sldId id="337" r:id="rId35"/>
    <p:sldId id="338" r:id="rId36"/>
    <p:sldId id="339" r:id="rId37"/>
    <p:sldId id="334" r:id="rId38"/>
    <p:sldId id="313" r:id="rId39"/>
    <p:sldId id="335" r:id="rId40"/>
    <p:sldId id="336" r:id="rId41"/>
    <p:sldId id="363" r:id="rId42"/>
    <p:sldId id="364" r:id="rId43"/>
    <p:sldId id="366" r:id="rId44"/>
    <p:sldId id="367" r:id="rId45"/>
    <p:sldId id="28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1.xml"/><Relationship Id="rId7" Type="http://schemas.openxmlformats.org/officeDocument/2006/relationships/image" Target="../media/image1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4.xml"/><Relationship Id="rId7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6.xml"/><Relationship Id="rId7" Type="http://schemas.openxmlformats.org/officeDocument/2006/relationships/image" Target="../media/image2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9.xml"/><Relationship Id="rId7" Type="http://schemas.openxmlformats.org/officeDocument/2006/relationships/image" Target="../media/image3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58.xml"/><Relationship Id="rId7" Type="http://schemas.openxmlformats.org/officeDocument/2006/relationships/image" Target="../media/image3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notesSlide" Target="../notesSlides/notesSlide18.xml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61.xml"/><Relationship Id="rId7" Type="http://schemas.openxmlformats.org/officeDocument/2006/relationships/image" Target="../media/image3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4.xml"/><Relationship Id="rId7" Type="http://schemas.openxmlformats.org/officeDocument/2006/relationships/image" Target="../media/image4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67.xml"/><Relationship Id="rId7" Type="http://schemas.openxmlformats.org/officeDocument/2006/relationships/image" Target="../media/image44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46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4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48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49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5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03.xml"/><Relationship Id="rId7" Type="http://schemas.openxmlformats.org/officeDocument/2006/relationships/image" Target="../media/image51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06.xml"/><Relationship Id="rId7" Type="http://schemas.openxmlformats.org/officeDocument/2006/relationships/image" Target="../media/image53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109.xml"/><Relationship Id="rId7" Type="http://schemas.openxmlformats.org/officeDocument/2006/relationships/image" Target="../media/image55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57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58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124.xml"/><Relationship Id="rId7" Type="http://schemas.openxmlformats.org/officeDocument/2006/relationships/image" Target="../media/image59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27.xml"/><Relationship Id="rId7" Type="http://schemas.openxmlformats.org/officeDocument/2006/relationships/image" Target="../media/image61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130.xml"/><Relationship Id="rId7" Type="http://schemas.openxmlformats.org/officeDocument/2006/relationships/image" Target="../media/image64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133.xml"/><Relationship Id="rId7" Type="http://schemas.openxmlformats.org/officeDocument/2006/relationships/image" Target="../media/image66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3.xml"/><Relationship Id="rId10" Type="http://schemas.openxmlformats.org/officeDocument/2006/relationships/image" Target="../media/image69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5.xml"/><Relationship Id="rId7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.xml"/><Relationship Id="rId7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ADB</a:t>
            </a:r>
            <a:r>
              <a:rPr lang="zh-CN" altLang="en-US" dirty="0"/>
              <a:t>的使用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7500" lnSpcReduction="10000"/>
          </a:bodyPr>
          <a:lstStyle/>
          <a:p>
            <a:pPr algn="ctr"/>
            <a:r>
              <a:rPr lang="zh-CN" alt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ADB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65" y="16891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logcat </a:t>
            </a:r>
            <a:r>
              <a:rPr lang="zh-CN" dirty="0"/>
              <a:t>：</a:t>
            </a:r>
            <a:r>
              <a:rPr dirty="0"/>
              <a:t>查看终端设备日志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adb logcat  &gt; </a:t>
            </a:r>
            <a:r>
              <a:rPr lang="zh-CN" altLang="en-US" dirty="0"/>
              <a:t>电脑路径：导出日志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845" y="1986915"/>
            <a:ext cx="6315075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830" y="4102735"/>
            <a:ext cx="28575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1155" y="4413885"/>
            <a:ext cx="5181600" cy="1295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7500" lnSpcReduction="2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adb install &lt;apkfile:</a:t>
            </a:r>
            <a:r>
              <a:rPr lang="en-US" altLang="zh-CN" dirty="0">
                <a:sym typeface="+mn-ea"/>
              </a:rPr>
              <a:t>apk</a:t>
            </a:r>
            <a:r>
              <a:rPr lang="zh-CN" altLang="en-US" dirty="0">
                <a:sym typeface="+mn-ea"/>
              </a:rPr>
              <a:t>路径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名称 </a:t>
            </a:r>
            <a:r>
              <a:rPr lang="en-US" altLang="zh-CN" dirty="0"/>
              <a:t>&gt;</a:t>
            </a:r>
            <a:r>
              <a:rPr lang="zh-CN" altLang="en-US" dirty="0"/>
              <a:t>：安装</a:t>
            </a:r>
            <a:r>
              <a:rPr lang="en-US" altLang="zh-CN" dirty="0"/>
              <a:t>app</a:t>
            </a: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例：电脑官网搜索下载酷狗音乐安卓包，</a:t>
            </a:r>
            <a:r>
              <a:rPr lang="en-US" altLang="zh-CN" dirty="0"/>
              <a:t>success</a:t>
            </a:r>
            <a:r>
              <a:rPr lang="zh-CN" altLang="en-US" dirty="0"/>
              <a:t>表示安装成功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altLang="en-US" dirty="0"/>
              <a:t>adb install -r &lt;apkfile&gt; // 保留数据和缓存文件，重新安装apk，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altLang="en-US" dirty="0"/>
              <a:t>adb install -s &lt;apkfile&gt;  // 安装apk到sd卡</a:t>
            </a:r>
          </a:p>
          <a:p>
            <a:pPr marL="0" indent="0" algn="l">
              <a:lnSpc>
                <a:spcPct val="16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595" y="2311400"/>
            <a:ext cx="2954020" cy="1071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595" y="3438525"/>
            <a:ext cx="6343650" cy="1095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36118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adb uninstall  &lt;package&gt; :</a:t>
            </a:r>
            <a:r>
              <a:rPr lang="zh-CN" altLang="en-US" dirty="0"/>
              <a:t>卸载</a:t>
            </a:r>
            <a:r>
              <a:rPr lang="en-US" altLang="zh-CN" dirty="0"/>
              <a:t>app</a:t>
            </a: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先查看我们刚刚安装的酷狗包名：</a:t>
            </a:r>
            <a:r>
              <a:rPr lang="en-US" altLang="zh-CN" dirty="0"/>
              <a:t>adb shell pm list packages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adb uninstall -k &lt;package&gt;</a:t>
            </a:r>
            <a:r>
              <a:rPr lang="zh-CN" altLang="en-US" dirty="0"/>
              <a:t>：</a:t>
            </a:r>
            <a:r>
              <a:rPr lang="en-US" altLang="zh-CN" dirty="0"/>
              <a:t>卸载app但保留数据和缓存文件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" y="2698750"/>
            <a:ext cx="3276600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220" y="3375025"/>
            <a:ext cx="307657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220" y="4340225"/>
            <a:ext cx="3667125" cy="457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87500" lnSpcReduction="2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shell procrank </a:t>
            </a:r>
            <a:r>
              <a:rPr lang="zh-CN" dirty="0"/>
              <a:t>：</a:t>
            </a:r>
            <a:r>
              <a:rPr dirty="0"/>
              <a:t> 查询各进程内存使用情况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 VSS- Virtual Set Size 虚拟耗用内存（包含共享库占用的内存）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 RSS- Resident Set Size 实际使用物理内存（包含共享库占用的内存）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 PSS- Proportional Set Size 实际使用的物理内存（比例分配共享库占用的内存）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 USS- Unique Set Size 进程独自占用的物理内存（不包含共享库占用的内存）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010" y="1976755"/>
            <a:ext cx="6010275" cy="1076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725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shell ps </a:t>
            </a:r>
            <a:r>
              <a:rPr lang="en-US" dirty="0"/>
              <a:t>:</a:t>
            </a:r>
            <a:r>
              <a:rPr dirty="0"/>
              <a:t>查看进程列表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USER 进程当前用户                    PID 进程ID                 PPID 父进程ID                        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VSIZE 进程的虚拟内存大小，以KB为单位                     RSS 实际占用的内存大小，以KB为单位          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dirty="0"/>
              <a:t>   PC Program Counter                   NAME 进程状态及名称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dirty="0">
                <a:sym typeface="+mn-ea"/>
              </a:rPr>
              <a:t>   WCHAN 进程正在睡眠的内核函数名称；该函数的名称是从/root/system.map文件中获得的。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878330"/>
            <a:ext cx="5143500" cy="1104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66470" y="1353185"/>
            <a:ext cx="9865995" cy="4277360"/>
          </a:xfrm>
        </p:spPr>
        <p:txBody>
          <a:bodyPr>
            <a:normAutofit fontScale="750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shell ps -x [PID] </a:t>
            </a:r>
            <a:r>
              <a:rPr lang="en-US" dirty="0"/>
              <a:t>:</a:t>
            </a:r>
            <a:r>
              <a:rPr dirty="0"/>
              <a:t> 查看指定进程状态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>
                <a:sym typeface="+mn-ea"/>
              </a:rPr>
              <a:t>adb shell service list </a:t>
            </a:r>
            <a:r>
              <a:rPr lang="en-US" dirty="0">
                <a:sym typeface="+mn-ea"/>
              </a:rPr>
              <a:t>:</a:t>
            </a:r>
            <a:r>
              <a:rPr dirty="0">
                <a:sym typeface="+mn-ea"/>
              </a:rPr>
              <a:t> 查看后台services信息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>
              <a:sym typeface="+mn-ea"/>
            </a:endParaRP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5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025" y="1738630"/>
            <a:ext cx="5944235" cy="2665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395" y="4525645"/>
            <a:ext cx="5295900" cy="1104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shell cat /proc/meminfo </a:t>
            </a:r>
            <a:r>
              <a:rPr lang="en-US" dirty="0"/>
              <a:t>:</a:t>
            </a:r>
            <a:r>
              <a:rPr dirty="0"/>
              <a:t>查看当前内存占用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shell cat /proc/iomem </a:t>
            </a:r>
            <a:r>
              <a:rPr lang="en-US" dirty="0"/>
              <a:t>:</a:t>
            </a:r>
            <a:r>
              <a:rPr dirty="0"/>
              <a:t>查看IO内存分区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675" y="2021205"/>
            <a:ext cx="3257550" cy="126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435" y="2933065"/>
            <a:ext cx="3114675" cy="2781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25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800" dirty="0"/>
              <a:t>adb shell top  </a:t>
            </a:r>
            <a:r>
              <a:rPr lang="en-US" sz="1800" dirty="0"/>
              <a:t>:</a:t>
            </a:r>
            <a:r>
              <a:rPr sz="1800" dirty="0"/>
              <a:t> 查看设备cpu和内存占用情况                           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 User 处于用户态的运行时间，不包含优先值为负进程             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 Nice 优先值为负的进程所占用的CPU时间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Sys 处于核心态的运行时间                   Idle 除IO等待时间以外的其它等待时间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IOW IO等待时间                                   IRQ 硬中断时间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SIRQ 软中断时间                                  PID 进程id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PR 优先级                                             NI  nice值。负值表示高优先级，正值表示低优先级m 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VIRT  虚拟内存                                     RES 进程使用的、未被换出的物理内存大小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SHR 共享内存大小                               S 进程状态:D=不可中断的睡眠状态, R=运行, S=睡眠, T=跟踪/停止, Z=僵尸进程 </a:t>
            </a: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sz="1800" dirty="0"/>
              <a:t>%CPU 当前瞬时CPU占用率                 %MEM    进程使用的物理内存百分比</a:t>
            </a:r>
          </a:p>
          <a:p>
            <a:pPr marL="0" algn="l">
              <a:lnSpc>
                <a:spcPct val="160000"/>
              </a:lnSpc>
              <a:buClrTx/>
              <a:buSzTx/>
              <a:buNone/>
            </a:pPr>
            <a:r>
              <a:rPr sz="1800" dirty="0">
                <a:sym typeface="+mn-ea"/>
              </a:rPr>
              <a:t> ARGS 文件名</a:t>
            </a:r>
            <a:r>
              <a:rPr sz="1800" dirty="0"/>
              <a:t>                                       TIME+    进程使用的CPU时间总计，单位1/100秒           </a:t>
            </a:r>
            <a:r>
              <a:rPr dirty="0"/>
              <a:t>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607" descr="1570505394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055" y="1567180"/>
            <a:ext cx="5269865" cy="1298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9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800" dirty="0"/>
              <a:t>Top组合的使用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-m    num Maximum number of processes to display. 最多显示多少个进程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-n     num Updates to show before exiting. 刷新次数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-d     num Seconds to wait between updates. 刷新间隔时间（默认5秒）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-s     col Column to sort by (cpu,vss,rss,thr). 按哪列排序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-t      Show threads instead of processes. 显示线程信息而不是进程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-h     Display this help screen. 显示帮助文档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800" dirty="0"/>
              <a:t>例如：每十秒 获取cpu前10的进程            adb shell top -m 10 -d 10        </a:t>
            </a:r>
            <a:r>
              <a:rPr dirty="0"/>
              <a:t>       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查看设备中所有包：</a:t>
            </a:r>
            <a:r>
              <a:rPr sz="1400" dirty="0"/>
              <a:t>adb shell pm </a:t>
            </a:r>
            <a:r>
              <a:rPr lang="en-US" sz="1400" dirty="0"/>
              <a:t>list packages</a:t>
            </a:r>
            <a:r>
              <a:rPr lang="zh-CN" altLang="en-US" sz="1400" dirty="0"/>
              <a:t>或者</a:t>
            </a:r>
            <a:r>
              <a:rPr lang="en-US" altLang="zh-CN" sz="1400" dirty="0"/>
              <a:t>adb shell——</a:t>
            </a:r>
            <a:r>
              <a:rPr lang="zh-CN" altLang="en-US" sz="1400" dirty="0"/>
              <a:t>》</a:t>
            </a:r>
            <a:r>
              <a:rPr lang="en-US" altLang="zh-CN" sz="1400" dirty="0"/>
              <a:t>cd /data/data——</a:t>
            </a:r>
            <a:r>
              <a:rPr lang="zh-CN" altLang="en-US" sz="1400" dirty="0"/>
              <a:t>》</a:t>
            </a:r>
            <a:r>
              <a:rPr lang="en-US" altLang="zh-CN" sz="1400" dirty="0"/>
              <a:t>ls</a:t>
            </a: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查看设备中的第三方安装包</a:t>
            </a:r>
            <a:r>
              <a:rPr lang="en-US" altLang="zh-CN" sz="1400" dirty="0"/>
              <a:t>:adb shell pm list packages -3/</a:t>
            </a:r>
            <a:r>
              <a:rPr lang="zh-CN" altLang="en-US" sz="1400" dirty="0"/>
              <a:t>查看系统安装包：</a:t>
            </a:r>
            <a:r>
              <a:rPr lang="en-US" altLang="zh-CN" sz="1400" dirty="0">
                <a:sym typeface="+mn-ea"/>
              </a:rPr>
              <a:t>adb shell pm list packages -s</a:t>
            </a: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sz="1400" dirty="0"/>
              <a:t>清除APK数据与缓存:adb shell pm clear package-name 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50" y="1927860"/>
            <a:ext cx="3333750" cy="1266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856740"/>
            <a:ext cx="2343150" cy="1409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750" y="3620770"/>
            <a:ext cx="3448050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3560445"/>
            <a:ext cx="3733800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7330" y="4656455"/>
            <a:ext cx="4010025" cy="400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725" y="1928495"/>
            <a:ext cx="4146550" cy="3942715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/>
              <a:t>ADB</a:t>
            </a:r>
            <a:r>
              <a:rPr lang="zh-CN" altLang="en-US"/>
              <a:t>的安装</a:t>
            </a:r>
          </a:p>
          <a:p>
            <a:pPr marL="514350" indent="-514350">
              <a:buFont typeface="+mj-ea"/>
              <a:buAutoNum type="ea1JpnChsDbPeriod"/>
            </a:pPr>
            <a:endParaRPr lang="zh-CN" altLang="en-US"/>
          </a:p>
          <a:p>
            <a:pPr marL="514350" indent="-514350">
              <a:buFont typeface="+mj-ea"/>
              <a:buAutoNum type="ea1JpnChsDbPeriod"/>
            </a:pPr>
            <a:r>
              <a:rPr lang="zh-CN" altLang="en-US"/>
              <a:t>基本命令</a:t>
            </a:r>
          </a:p>
          <a:p>
            <a:pPr marL="514350" indent="-514350">
              <a:buFont typeface="+mj-ea"/>
              <a:buAutoNum type="ea1JpnChsDbPeriod"/>
            </a:pPr>
            <a:endParaRPr lang="zh-CN" altLang="en-US"/>
          </a:p>
          <a:p>
            <a:pPr marL="514350" indent="-514350">
              <a:buFont typeface="+mj-ea"/>
              <a:buAutoNum type="ea1JpnChsDbPeriod"/>
            </a:pPr>
            <a:r>
              <a:rPr lang="zh-CN" altLang="en-US"/>
              <a:t>实际分析</a:t>
            </a:r>
          </a:p>
          <a:p>
            <a:pPr marL="514350" indent="-514350">
              <a:buFont typeface="+mj-ea"/>
              <a:buAutoNum type="ea1JpnChsDbPeriod"/>
            </a:pPr>
            <a:endParaRPr lang="zh-CN" altLang="en-US"/>
          </a:p>
          <a:p>
            <a:pPr marL="514350" indent="-514350">
              <a:buFont typeface="+mj-ea"/>
              <a:buAutoNum type="ea1JpnChsDbPeriod"/>
            </a:pPr>
            <a:r>
              <a:rPr lang="zh-CN" altLang="en-US"/>
              <a:t>扩展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由部分获取安装包：</a:t>
            </a:r>
            <a:r>
              <a:rPr lang="en-US" altLang="zh-CN" sz="1400" dirty="0"/>
              <a:t>adb shell ——</a:t>
            </a:r>
            <a:r>
              <a:rPr lang="zh-CN" altLang="en-US" sz="1400" dirty="0"/>
              <a:t>》</a:t>
            </a:r>
            <a:r>
              <a:rPr lang="en-US" altLang="zh-CN" sz="1400" dirty="0"/>
              <a:t>pm list packages | grep video</a:t>
            </a: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获取安装包的位置：</a:t>
            </a:r>
            <a:r>
              <a:rPr lang="en-US" altLang="zh-CN" sz="1400" dirty="0">
                <a:sym typeface="+mn-ea"/>
              </a:rPr>
              <a:t>pm list packages -f | grep video</a:t>
            </a: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4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查看最上层成activity名字</a:t>
            </a:r>
            <a:r>
              <a:rPr lang="en-US" altLang="zh-CN" sz="1400" dirty="0"/>
              <a:t>:adb shell dumpsys activity | findstr “mFocusedActivity”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330" y="1818005"/>
            <a:ext cx="36576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330" y="3257550"/>
            <a:ext cx="422910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330" y="4300855"/>
            <a:ext cx="7143750" cy="457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800" dirty="0"/>
              <a:t>由包名获取apk路径</a:t>
            </a:r>
            <a:r>
              <a:rPr lang="zh-CN" sz="1800" dirty="0"/>
              <a:t>：</a:t>
            </a:r>
            <a:r>
              <a:rPr sz="1800" dirty="0"/>
              <a:t>adb shell pm path </a:t>
            </a:r>
            <a:r>
              <a:rPr lang="en-US" sz="1800" dirty="0"/>
              <a:t>package_name</a:t>
            </a:r>
            <a:endParaRPr sz="18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sz="18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800" dirty="0"/>
              <a:t>打开活动</a:t>
            </a:r>
            <a:r>
              <a:rPr lang="en-US" altLang="zh-CN" sz="1800" dirty="0"/>
              <a:t>app</a:t>
            </a:r>
            <a:r>
              <a:rPr lang="zh-CN" altLang="en-US" sz="1800" dirty="0"/>
              <a:t>，获取当前包名</a:t>
            </a:r>
            <a:r>
              <a:rPr lang="en-US" altLang="zh-CN" sz="1800" dirty="0"/>
              <a:t>/</a:t>
            </a:r>
            <a:r>
              <a:rPr lang="zh-CN" altLang="en-US" sz="1800" dirty="0"/>
              <a:t>当前启动的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：</a:t>
            </a:r>
            <a:r>
              <a:rPr sz="1800" dirty="0">
                <a:sym typeface="+mn-ea"/>
              </a:rPr>
              <a:t>adb shell dumpsys </a:t>
            </a:r>
            <a:r>
              <a:rPr lang="en-US" sz="1800" dirty="0">
                <a:sym typeface="+mn-ea"/>
              </a:rPr>
              <a:t>window | findstr mCurrentFocus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800" dirty="0"/>
              <a:t>     adb shell dumpsys activity activities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800" dirty="0"/>
              <a:t>获取对应的</a:t>
            </a:r>
            <a:r>
              <a:rPr lang="en-US" altLang="zh-CN" sz="1800" dirty="0"/>
              <a:t>apk</a:t>
            </a:r>
            <a:r>
              <a:rPr lang="zh-CN" altLang="en-US" sz="1800" dirty="0"/>
              <a:t>安装位置：</a:t>
            </a:r>
            <a:r>
              <a:rPr sz="1800" dirty="0"/>
              <a:t>adb shell pm list packages -f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775" y="1922145"/>
            <a:ext cx="448627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760" y="3138170"/>
            <a:ext cx="713422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1775" y="4548505"/>
            <a:ext cx="5934075" cy="1285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查看活动窗口adb shell dumpsys activity top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</a:t>
            </a:r>
            <a:r>
              <a:rPr dirty="0"/>
              <a:t>db shell am start -n &lt;package_name&gt;/.&lt;activity_class_name&gt; // 启动应用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5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378" y="1948498"/>
            <a:ext cx="6811645" cy="1953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543" y="4712653"/>
            <a:ext cx="6811645" cy="528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清除logcat内</a:t>
            </a:r>
            <a:r>
              <a:rPr lang="en-US" dirty="0"/>
              <a:t>*</a:t>
            </a:r>
            <a:r>
              <a:rPr dirty="0"/>
              <a:t>容:adb logcat -c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点击要启动的app，启动logcat:adb logcat ActivityManager:I *:s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925" y="2665095"/>
            <a:ext cx="8439150" cy="1247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获得手机里面某个apk的应用信息、版本信息adb shell dumpsys package </a:t>
            </a:r>
            <a:r>
              <a:rPr lang="en-US" dirty="0"/>
              <a:t>&lt;package</a:t>
            </a:r>
            <a:r>
              <a:rPr lang="en-US" dirty="0">
                <a:sym typeface="+mn-ea"/>
              </a:rPr>
              <a:t>_name&gt;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&gt;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505" y="2423160"/>
            <a:ext cx="7867650" cy="3076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dirty="0"/>
              <a:t>命令分析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5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140" y="647700"/>
            <a:ext cx="6934300" cy="6045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400" dirty="0"/>
              <a:t>名词介绍</a:t>
            </a:r>
            <a:r>
              <a:rPr lang="en-US" altLang="zh-CN" sz="1400" dirty="0"/>
              <a:t>——</a:t>
            </a:r>
            <a:r>
              <a:rPr lang="zh-CN" sz="1400" dirty="0"/>
              <a:t>黑名单（</a:t>
            </a:r>
            <a:r>
              <a:rPr lang="zh-CN" sz="1400" dirty="0">
                <a:sym typeface="+mn-ea"/>
              </a:rPr>
              <a:t>不测试的应用</a:t>
            </a:r>
            <a:r>
              <a:rPr lang="zh-CN" sz="1400" dirty="0"/>
              <a:t>）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在测试中，因为手机中的一些其他操作可能影响测试结果（例如下拉通知栏），我们可以进行设置一个类似黑名单的东西去屏蔽它，具体命令如下：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adb shell monkey --pkg-blacklist-file /data/ blacklist.txt -v -v--throttle 200 1000000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具体的实现方式是，首先在电脑上建立一个blacklist.txt文件，在这个文件中将要屏蔽的包名一一写进去，然后将这个文件push到手机的data目录下： adb push blacklist.txt /data/,这样就会屏蔽掉这几个包，不去执行它。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对应的白名单：只测试这部分应用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注意：不能同时设置黑名单和白名单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设置黑名单：--pkg-blacklist-file PACKAGE_BLACKLIST_FILE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设置白名单：--pkg-whitelist-file PACKAGE_WHITELIST_FILE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7500" lnSpcReduction="10000"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各个参数的意义如下：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1.-P   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用于约束限制，用此参数指定一个或多个包（Package）。指定包之后，Monkey将只允许系统启动指定的APP。如果不指定包，Monkey将允许系统启动设备中的所有APP。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2.--ignore-crashes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用于指定当应用程序崩溃时（Force &amp; Close错误），Monkey是否停止运行。如果使用此参数，即使应用程序崩溃，Monkey依然会发送事件，直到事件计数完成。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3.--ignore-timeouts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用于指定当应用程序发生ANR（Application No Responding）错误时，Monkey是否停止运行。如果使用此参数，即使应用程序发生ANR错误，Monkey依然会发送事件，直到事件计数完成。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7500" lnSpcReduction="10000"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4.--ignore-security-exceptions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用于指定当应用程序发生许可错误时（如证书许可，网络许可等），Monkey是否停止运行。如果使用此参数，即使应用程序发生许可错误，Monkey依然会发送事件，直到事件计数完成。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5.--ignore-native-crashes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监视并报告Android系统中本地代码的崩溃事件。如果设置了–kill-process-after-error，系统将停止运行。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6.--monitor-native-crashes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忽略本地代码导致的崩溃。设置忽略后，Monkey将执行完所有的事件，不会因此停止。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7.--pct-trackball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调整轨迹事件的百分比（轨迹事件由一个或几个随机移动组成，有时还伴随着点击）。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57500" lnSpcReduction="10000"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8.--pct-majornav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调整“主要”导航事件的百分比(这些导航事件通常引发图形界面中的动作，如：5-way键盘的中间按键、回退按键、菜单按键)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9.--pct-syskeys 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调整系统按键事件的百分比（这些按键通常被保留，由系统使用，如home,back,start call,end call及音量控制）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10.--pct-anyevent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调整启动Activity的百分比。它包罗了所有其它的事件类型，如：按键，其它不常用的设备按钮。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11.--pct-nav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调整基本导航事件的百分比（导航事件来自方向输入设备的up/down/left/right组成）。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12.-v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dirty="0"/>
              <a:t>用于指定反馈信息级别（信息级别就是日志的详细程度），总共分3个级别，level0（-V），level1（-V -V），level2（-V -V -V）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.ADB</a:t>
            </a:r>
            <a:r>
              <a:rPr lang="zh-CN" altLang="en-US" dirty="0"/>
              <a:t>的安装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下载地址：https://developer.android.google.cn/studio/releases/platform-tools?hl=zh_cn</a:t>
            </a:r>
          </a:p>
          <a:p>
            <a:pPr marL="457200" indent="-457200" algn="l"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705" y="3263265"/>
            <a:ext cx="5019675" cy="2009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799955" cy="4277360"/>
          </a:xfrm>
        </p:spPr>
        <p:txBody>
          <a:bodyPr>
            <a:normAutofit fontScale="87500" lnSpcReduction="10000"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13.Throttle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在每两次操作（即事件）间的时延，单位是毫秒，一般我们设置延时时间为500ms，比较接近人的手动操作，如果在测试中发生了anr，可以将间隔设置为500ms，进行测试验证。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14.S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S其实就seed，它是随机数的事件序列定一个值，若出现问题下次可以重复同样的序列进行排错。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下面其实就是指定了一个seed为</a:t>
            </a:r>
            <a:r>
              <a:rPr lang="en-US" altLang="zh-CN" sz="1400" dirty="0"/>
              <a:t>156481128491</a:t>
            </a:r>
            <a:r>
              <a:rPr lang="zh-CN" sz="1400" dirty="0"/>
              <a:t>的随机事件序列。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adb shell monkey -s </a:t>
            </a:r>
            <a:r>
              <a:rPr lang="en-US" altLang="zh-CN" sz="1400" dirty="0">
                <a:sym typeface="+mn-ea"/>
              </a:rPr>
              <a:t>156481128491</a:t>
            </a:r>
            <a:r>
              <a:rPr lang="zh-CN" sz="1400" dirty="0"/>
              <a:t> -p  com.android.contacts  </a:t>
            </a:r>
            <a:r>
              <a:rPr lang="en-US" altLang="zh-CN" sz="1400" dirty="0"/>
              <a:t>-</a:t>
            </a:r>
            <a:r>
              <a:rPr lang="zh-CN" sz="1400" dirty="0"/>
              <a:t>v -v </a:t>
            </a:r>
            <a:r>
              <a:rPr lang="en-US" altLang="zh-CN" sz="1400" dirty="0"/>
              <a:t>-v </a:t>
            </a:r>
            <a:r>
              <a:rPr lang="zh-CN" sz="1400" dirty="0"/>
              <a:t>--throttle 200 1000000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15.&gt;/mnt/sdcard/monkeysys.txt 2&gt;&amp; 1 &amp;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      导出日志到/mnt/sdcard的monkeysys.txt文件中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      2表述标准错误             1表示标准输出                       &gt;重定向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zh-CN" sz="1400" dirty="0"/>
              <a:t>      意思就是将标准错误重定向到标准输出最后的&amp;表示挂在后台运行</a:t>
            </a:r>
            <a:endParaRPr lang="zh-CN"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monkey</a:t>
            </a:r>
            <a:r>
              <a:rPr lang="zh-CN" altLang="en-US" dirty="0"/>
              <a:t>分析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dirty="0"/>
              <a:t>adb shell monkey -p com.baidu.BaiduMap.auto -v 100 logcat&gt;d:/2.log  截取百度运行的日志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515" y="2655570"/>
            <a:ext cx="4138930" cy="30213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575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dirty="0"/>
              <a:t>0表示–pct-touch是触摸事件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dirty="0"/>
              <a:t>1表示–pct-motion事件，就是不同手势的动作事件，即手势事件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dirty="0"/>
              <a:t>2表示</a:t>
            </a:r>
            <a:r>
              <a:rPr dirty="0">
                <a:sym typeface="+mn-ea"/>
              </a:rPr>
              <a:t>–pct-</a:t>
            </a:r>
            <a:r>
              <a:rPr dirty="0"/>
              <a:t>pinchzoom事件，二指缩放事件，你自己用两个手指头笔画一下就理解。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dirty="0"/>
              <a:t>3表示–pct-trackball 事件，轨迹球事件，效果有点像你下拉刷新新闻列表的效果。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4</a:t>
            </a:r>
            <a:r>
              <a:rPr dirty="0"/>
              <a:t>表示–pct-nav基本导航事件，设备的上 下 左 右四个方向的导航操作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5</a:t>
            </a:r>
            <a:r>
              <a:rPr dirty="0"/>
              <a:t>表示–pct-majornav主导航事件，例如app的中间键，返回键，菜单按键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6</a:t>
            </a:r>
            <a:r>
              <a:rPr dirty="0"/>
              <a:t>表示–pct-syskeys系统导航事件，要是硬件设备的Home键，返回键和拨号键和音量键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7</a:t>
            </a:r>
            <a:r>
              <a:rPr dirty="0"/>
              <a:t>表示–pct-appswitch切换Activity事件，app里有多个Activity，我们切换到不同Activity事件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8</a:t>
            </a:r>
            <a:r>
              <a:rPr dirty="0"/>
              <a:t>表示--pct-flip事件键盘轻弹，点击文本框，键盘弹起，点击其他区域，键盘收起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dirty="0"/>
              <a:t>9</a:t>
            </a:r>
            <a:r>
              <a:rPr dirty="0"/>
              <a:t>表示–pct-anyevent其他事件百分比设置，其他事件是指除了上面介绍的事件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875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monkey</a:t>
            </a:r>
            <a:r>
              <a:rPr lang="zh-CN" altLang="en-US" dirty="0"/>
              <a:t>实例分析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用例分析：</a:t>
            </a:r>
            <a:r>
              <a:rPr lang="zh-CN" altLang="en-US" dirty="0">
                <a:sym typeface="+mn-ea"/>
              </a:rPr>
              <a:t>指定</a:t>
            </a:r>
            <a:r>
              <a:rPr lang="en-US" altLang="zh-CN" dirty="0">
                <a:sym typeface="+mn-ea"/>
              </a:rPr>
              <a:t>com.yecom.fmradio</a:t>
            </a:r>
            <a:r>
              <a:rPr lang="zh-CN" altLang="en-US" dirty="0"/>
              <a:t>进行</a:t>
            </a:r>
            <a:r>
              <a:rPr lang="en-US" altLang="zh-CN" dirty="0"/>
              <a:t>monkey</a:t>
            </a:r>
            <a:r>
              <a:rPr lang="zh-CN" altLang="en-US" dirty="0"/>
              <a:t>随机测试，其中</a:t>
            </a:r>
            <a:r>
              <a:rPr lang="zh-CN" altLang="en-US" dirty="0">
                <a:sym typeface="+mn-ea"/>
              </a:rPr>
              <a:t>测试</a:t>
            </a:r>
            <a:r>
              <a:rPr lang="zh-CN" altLang="en-US" dirty="0"/>
              <a:t>指定触摸事件占比</a:t>
            </a:r>
            <a:r>
              <a:rPr lang="en-US" altLang="zh-CN" dirty="0"/>
              <a:t>95%</a:t>
            </a:r>
            <a:r>
              <a:rPr lang="zh-CN" altLang="en-US" dirty="0"/>
              <a:t>，手势事件占比</a:t>
            </a:r>
            <a:r>
              <a:rPr lang="en-US" altLang="zh-CN" dirty="0"/>
              <a:t>0%</a:t>
            </a:r>
            <a:r>
              <a:rPr lang="zh-CN" altLang="en-US" dirty="0"/>
              <a:t>，间隔</a:t>
            </a:r>
            <a:r>
              <a:rPr lang="en-US" altLang="zh-CN" dirty="0"/>
              <a:t>200</a:t>
            </a:r>
            <a:r>
              <a:rPr lang="zh-CN" altLang="en-US" dirty="0"/>
              <a:t>毫秒运行</a:t>
            </a:r>
            <a:r>
              <a:rPr lang="en-US" altLang="zh-CN" dirty="0"/>
              <a:t>500000</a:t>
            </a:r>
            <a:r>
              <a:rPr lang="zh-CN" altLang="en-US" dirty="0"/>
              <a:t>次，日志为</a:t>
            </a:r>
            <a:r>
              <a:rPr lang="en-US" altLang="zh-CN" dirty="0"/>
              <a:t>level2</a:t>
            </a:r>
            <a:r>
              <a:rPr lang="zh-CN" altLang="en-US" dirty="0"/>
              <a:t>日志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5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955" y="1930400"/>
            <a:ext cx="4766310" cy="2455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sz="1800" dirty="0"/>
              <a:t>monkey</a:t>
            </a:r>
            <a:r>
              <a:rPr lang="zh-CN" altLang="en-US" sz="1800" dirty="0"/>
              <a:t>日志分析</a:t>
            </a: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555" y="2172970"/>
            <a:ext cx="6293485" cy="1430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555" y="4062730"/>
            <a:ext cx="9726930" cy="819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sz="1800" dirty="0"/>
              <a:t>monkey</a:t>
            </a:r>
            <a:r>
              <a:rPr lang="zh-CN" altLang="en-US" sz="1800" dirty="0"/>
              <a:t>日志分析</a:t>
            </a: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470" y="2269490"/>
            <a:ext cx="9442450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545" y="3423285"/>
            <a:ext cx="9477375" cy="1771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sz="1800" dirty="0"/>
              <a:t>monkey</a:t>
            </a:r>
            <a:r>
              <a:rPr lang="zh-CN" altLang="en-US" sz="1800" dirty="0"/>
              <a:t>日志分析</a:t>
            </a: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sz="1600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1600" dirty="0"/>
              <a:t>Sending </a:t>
            </a:r>
            <a:r>
              <a:rPr lang="en-US" altLang="zh-CN" sz="1600" dirty="0"/>
              <a:t>Touch</a:t>
            </a:r>
            <a:r>
              <a:rPr lang="zh-CN" altLang="en-US" sz="1600" dirty="0"/>
              <a:t> ACTION_DOWN和Sending </a:t>
            </a:r>
            <a:r>
              <a:rPr lang="en-US" altLang="zh-CN" sz="1600" dirty="0">
                <a:sym typeface="+mn-ea"/>
              </a:rPr>
              <a:t>Touch</a:t>
            </a:r>
            <a:r>
              <a:rPr lang="zh-CN" altLang="en-US" sz="1600" dirty="0"/>
              <a:t> ACTION_UP代表当前执行了一个触摸的操作;</a:t>
            </a: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925" y="2879090"/>
            <a:ext cx="679132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25" y="1969770"/>
            <a:ext cx="10277475" cy="771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7500" lnSpcReduction="10000"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monkey</a:t>
            </a:r>
            <a:r>
              <a:rPr lang="zh-CN" altLang="en-US" dirty="0"/>
              <a:t>测试过程中退出测试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例：adb shell monkey -p com.yecon.video --throttle 200 --pct-touch 95 --pct-motion 0 -v -v -v 500000 </a:t>
            </a:r>
            <a:r>
              <a:rPr lang="en-US" altLang="zh-CN" dirty="0"/>
              <a:t>logcat &gt;f</a:t>
            </a:r>
            <a:r>
              <a:rPr lang="zh-CN" altLang="en-US" dirty="0"/>
              <a:t>：</a:t>
            </a:r>
            <a:r>
              <a:rPr lang="en-US" altLang="zh-CN" dirty="0"/>
              <a:t>/6.log</a:t>
            </a: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测试数据较多，需要中途退出</a:t>
            </a:r>
            <a:r>
              <a:rPr lang="en-US" altLang="zh-CN" dirty="0"/>
              <a:t>monkey</a:t>
            </a:r>
            <a:r>
              <a:rPr lang="zh-CN" altLang="en-US" dirty="0"/>
              <a:t>测试，使用如下命令：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dirty="0"/>
              <a:t>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dirty="0"/>
              <a:t>Monkey无法找到进程编号：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dirty="0"/>
              <a:t>1.adb reboot  (重启</a:t>
            </a:r>
            <a:r>
              <a:rPr lang="zh-CN" altLang="en-US" dirty="0"/>
              <a:t>机器</a:t>
            </a:r>
            <a:r>
              <a:rPr lang="en-US" altLang="zh-CN" dirty="0"/>
              <a:t>同时Monkey进程也被杀死)</a:t>
            </a:r>
            <a:endParaRPr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485" y="2878455"/>
            <a:ext cx="8029575" cy="1581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600" dirty="0"/>
              <a:t> Monkey测试出现错误后，一般的差错步骤为以下几步：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1、 找到是monkey里面的哪个地方出错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2、 查看Monkey里面出错前的一些事件动作，并手动执行该动作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3、 若以上步骤还不能找出，可以使用之前执行的monkey命令再执行一遍，注意seed值要一样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600" dirty="0"/>
              <a:t>一般的测试结果分析：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1、 程序无响应问题：在日志中搜索“ANR”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2、 崩溃问题：在日志中搜索“</a:t>
            </a:r>
            <a:r>
              <a:rPr lang="en-US" sz="1600" dirty="0"/>
              <a:t>CRASH</a:t>
            </a:r>
            <a:r>
              <a:rPr sz="1600" dirty="0"/>
              <a:t>”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sz="1600" dirty="0"/>
              <a:t>3</a:t>
            </a:r>
            <a:r>
              <a:rPr sz="1600" dirty="0">
                <a:sym typeface="+mn-ea"/>
              </a:rPr>
              <a:t>、异常问题:在日志中搜索”Exception</a:t>
            </a:r>
            <a:r>
              <a:rPr lang="en-US" sz="1600" dirty="0">
                <a:sym typeface="+mn-ea"/>
              </a:rPr>
              <a:t>”</a:t>
            </a: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-21474825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688" y="4152900"/>
            <a:ext cx="4314825" cy="1162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400" dirty="0"/>
              <a:t>Monkey测试出现的异常的原因： 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400" dirty="0"/>
              <a:t>一般是两种原因导致的，一个是crash 程序崩溃，导致crash原因如下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a)、程序存在空指针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b)、cpu不足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c)、内存不足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400" dirty="0"/>
              <a:t>另一种是ANR 程序无响应，导致anr无响应原因如下：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a)、线程阻塞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b)、cpu不足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sz="1400" dirty="0"/>
              <a:t>      c</a:t>
            </a:r>
            <a:r>
              <a:rPr lang="en-US" sz="1400" dirty="0"/>
              <a:t>)</a:t>
            </a:r>
            <a:r>
              <a:rPr sz="1400" dirty="0">
                <a:sym typeface="+mn-ea"/>
              </a:rPr>
              <a:t>、</a:t>
            </a:r>
            <a:r>
              <a:rPr sz="1400" dirty="0"/>
              <a:t>内存不足</a:t>
            </a:r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  <a:p>
            <a:pPr marL="0" indent="0" algn="l">
              <a:lnSpc>
                <a:spcPct val="160000"/>
              </a:lnSpc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.ADB</a:t>
            </a:r>
            <a:r>
              <a:rPr lang="zh-CN" altLang="en-US" dirty="0">
                <a:sym typeface="+mn-ea"/>
              </a:rPr>
              <a:t>的安装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60000"/>
              </a:lnSpc>
              <a:buFont typeface="+mj-lt"/>
              <a:buAutoNum type="arabicPeriod" startAt="2"/>
            </a:pPr>
            <a:r>
              <a:rPr lang="zh-CN" altLang="en-US" dirty="0"/>
              <a:t>下载到相应的英文文件夹路径下面然后进行解压</a:t>
            </a:r>
          </a:p>
          <a:p>
            <a:pPr marL="457200" indent="-457200" algn="l"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340" y="2102803"/>
            <a:ext cx="5269230" cy="33254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实际分析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200" dirty="0"/>
              <a:t>查找分析原因： 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200" dirty="0"/>
              <a:t>1.  当monkey测试出现异常终止，请打开logcat日志搜索关键字‘anr’,如果存在该关键字，说明app出现了ANR异常，我们需要把/data/anr目录下的trace.txt文件取下来。 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200" dirty="0"/>
              <a:t>2.  取下来trace.txt文件后，将出现问题的进程号对应的日志发给软件工程师定位，如果在logcat日志里没有搜索到’anrin’关键字，就</a:t>
            </a:r>
            <a:r>
              <a:rPr lang="zh-CN" sz="1200" dirty="0"/>
              <a:t>搜</a:t>
            </a:r>
            <a:r>
              <a:rPr sz="1200" dirty="0"/>
              <a:t>索’nullpointer’异常关键字的上下日志，发给开发定位 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200" dirty="0"/>
              <a:t>3.  当出现ANR后，需要导出,步骤如下：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sz="1200" dirty="0"/>
              <a:t>               a).</a:t>
            </a:r>
            <a:r>
              <a:rPr sz="1200" dirty="0"/>
              <a:t> 输入adb shell 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sz="1200" dirty="0"/>
              <a:t>               b)</a:t>
            </a:r>
            <a:r>
              <a:rPr sz="1200" dirty="0"/>
              <a:t> </a:t>
            </a:r>
            <a:r>
              <a:rPr lang="en-US" sz="1200" dirty="0"/>
              <a:t>.</a:t>
            </a:r>
            <a:r>
              <a:rPr sz="1200" dirty="0"/>
              <a:t>输入cd /data/anr/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sz="1200" dirty="0"/>
              <a:t>               c)</a:t>
            </a:r>
            <a:r>
              <a:rPr sz="1200" dirty="0"/>
              <a:t> </a:t>
            </a:r>
            <a:r>
              <a:rPr lang="en-US" sz="1200" dirty="0"/>
              <a:t>.</a:t>
            </a:r>
            <a:r>
              <a:rPr sz="1200" dirty="0"/>
              <a:t>输入ls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sz="1200" dirty="0"/>
              <a:t>               d</a:t>
            </a:r>
            <a:r>
              <a:rPr lang="en-US" altLang="zh-CN" sz="1200" dirty="0"/>
              <a:t>).</a:t>
            </a:r>
            <a:r>
              <a:rPr sz="1200" dirty="0"/>
              <a:t>adb pull /data/anr  d:\trace.txt 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sz="1200" dirty="0"/>
              <a:t>               e</a:t>
            </a:r>
            <a:r>
              <a:rPr lang="en-US" altLang="zh-CN" sz="1200" dirty="0"/>
              <a:t>).</a:t>
            </a:r>
            <a:r>
              <a:rPr sz="1200" dirty="0"/>
              <a:t>在logcat将出现anr问题的进程号复制，然后在trace.txt文件里按ctrl+F 查找，粘贴进程号，查找对应的问题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扩展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sz="1600" dirty="0"/>
              <a:t>aapt</a:t>
            </a:r>
            <a:r>
              <a:rPr lang="zh-CN" altLang="en-US" sz="1600" dirty="0"/>
              <a:t>是一款存在于SDK的build-tools目录下的一款编译资源源码解析的工具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1600" dirty="0"/>
              <a:t>        将</a:t>
            </a:r>
            <a:r>
              <a:rPr lang="en-US" altLang="zh-CN" sz="1600" dirty="0"/>
              <a:t>Android</a:t>
            </a:r>
            <a:r>
              <a:rPr lang="zh-CN" altLang="en-US" sz="1600" dirty="0"/>
              <a:t>端中的</a:t>
            </a:r>
            <a:r>
              <a:rPr lang="en-US" altLang="zh-CN" sz="1600" dirty="0"/>
              <a:t>apk</a:t>
            </a:r>
            <a:r>
              <a:rPr lang="zh-CN" altLang="en-US" sz="1600" dirty="0"/>
              <a:t>导入</a:t>
            </a:r>
            <a:r>
              <a:rPr lang="en-US" altLang="zh-CN" sz="1600" dirty="0"/>
              <a:t>pc</a:t>
            </a:r>
            <a:r>
              <a:rPr lang="zh-CN" altLang="en-US" sz="1600" dirty="0"/>
              <a:t>端进行解析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sym typeface="+mn-ea"/>
              </a:rPr>
              <a:t>查看包所在的位置及名称：</a:t>
            </a:r>
            <a:r>
              <a:rPr lang="en-US" altLang="zh-CN" sz="1600" dirty="0">
                <a:sym typeface="+mn-ea"/>
              </a:rPr>
              <a:t>aapt d badging &lt;apkfile&gt; /</a:t>
            </a:r>
            <a:r>
              <a:rPr lang="en-US" sz="1600" dirty="0">
                <a:sym typeface="+mn-ea"/>
              </a:rPr>
              <a:t>aapt dump bading  </a:t>
            </a:r>
            <a:r>
              <a:rPr lang="en-US" altLang="zh-CN" sz="1600" dirty="0">
                <a:sym typeface="+mn-ea"/>
              </a:rPr>
              <a:t>&lt;apkfile&gt;</a:t>
            </a:r>
            <a:endParaRPr lang="en-US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640" y="2496820"/>
            <a:ext cx="6686550" cy="371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7640" y="3499485"/>
            <a:ext cx="5514975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扩展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8865" y="1290320"/>
            <a:ext cx="9865995" cy="4277360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sym typeface="+mn-ea"/>
              </a:rPr>
              <a:t>可以将其日志导出到</a:t>
            </a:r>
            <a:r>
              <a:rPr lang="en-US" altLang="zh-CN" sz="1600" dirty="0">
                <a:sym typeface="+mn-ea"/>
              </a:rPr>
              <a:t>pc</a:t>
            </a:r>
            <a:r>
              <a:rPr lang="zh-CN" altLang="en-US" sz="1600" dirty="0">
                <a:sym typeface="+mn-ea"/>
              </a:rPr>
              <a:t>端进行分析</a:t>
            </a:r>
            <a:endParaRPr lang="en-US" sz="12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altLang="en-US" sz="1600" dirty="0"/>
              <a:t>查看权限：aapt dump permissions &lt;file_path.apk&gt;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045" y="1788160"/>
            <a:ext cx="5981700" cy="314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045" y="2167890"/>
            <a:ext cx="4501515" cy="1610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045" y="4439285"/>
            <a:ext cx="5429250" cy="156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扩展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8865" y="1290320"/>
            <a:ext cx="9865995" cy="4277360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sz="1600" dirty="0">
                <a:sym typeface="+mn-ea"/>
              </a:rPr>
              <a:t>查看资源列表</a:t>
            </a:r>
            <a:r>
              <a:rPr lang="zh-CN" sz="1600" dirty="0">
                <a:sym typeface="+mn-ea"/>
              </a:rPr>
              <a:t>：aapt dump resources &lt;file_path.apk&gt;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600" dirty="0">
                <a:sym typeface="+mn-ea"/>
              </a:rPr>
              <a:t>一般都会输出很多的信息，如要全部查看，请用下面这两句：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sz="1600" dirty="0">
                <a:sym typeface="+mn-ea"/>
              </a:rPr>
              <a:t>      aapt dump resources &lt;file_path.apk&gt;   &gt; 路径</a:t>
            </a:r>
            <a:r>
              <a:rPr lang="en-US" altLang="zh-CN" sz="1600" dirty="0">
                <a:sym typeface="+mn-ea"/>
              </a:rPr>
              <a:t>out</a:t>
            </a:r>
            <a:r>
              <a:rPr lang="zh-CN" sz="1600" dirty="0">
                <a:sym typeface="+mn-ea"/>
              </a:rPr>
              <a:t>.txt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sz="1600" dirty="0">
                <a:sym typeface="+mn-ea"/>
              </a:rPr>
              <a:t>      这样会把所有的信息通过重定向符"&gt;"输出到</a:t>
            </a:r>
            <a:r>
              <a:rPr lang="en-US" altLang="zh-CN" sz="1600" dirty="0">
                <a:sym typeface="+mn-ea"/>
              </a:rPr>
              <a:t>out</a:t>
            </a:r>
            <a:r>
              <a:rPr lang="zh-CN" sz="1600" dirty="0">
                <a:sym typeface="+mn-ea"/>
              </a:rPr>
              <a:t>.txt文件中，然后再打开该文件即可查看。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600" dirty="0">
                <a:sym typeface="+mn-ea"/>
              </a:rPr>
              <a:t> 查看apk配置信息：aapt dump configurations &lt;file_path.apk&gt;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210" y="1769745"/>
            <a:ext cx="585787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210" y="4954905"/>
            <a:ext cx="5591175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扩展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8865" y="1290320"/>
            <a:ext cx="9865995" cy="4277360"/>
          </a:xfrm>
        </p:spPr>
        <p:txBody>
          <a:bodyPr>
            <a:noAutofit/>
          </a:bodyPr>
          <a:lstStyle/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600" dirty="0">
                <a:sym typeface="+mn-ea"/>
              </a:rPr>
              <a:t>查看指定apk的指定xml文件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600" dirty="0">
                <a:sym typeface="+mn-ea"/>
              </a:rPr>
              <a:t>以树形结构输出的xml信息：aapt dump xmltree &lt;file_path.apk&gt;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sz="1600" dirty="0">
              <a:sym typeface="+mn-ea"/>
            </a:endParaRP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zh-CN" sz="1600" dirty="0">
                <a:sym typeface="+mn-ea"/>
              </a:rPr>
              <a:t>输出xml文件中所有的字符串信息：aapt dump xmlstrings &lt;file_path.apk&gt; 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en-US" altLang="zh-CN" sz="1200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265" y="2259965"/>
            <a:ext cx="779145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265" y="2552700"/>
            <a:ext cx="7774305" cy="148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8265" y="4368800"/>
            <a:ext cx="7791450" cy="19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8265" y="4559300"/>
            <a:ext cx="7790815" cy="1272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(0.5-#ppt_x)*(1+0.5*#ppt_h-#ppt_y)*16/9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(0.5-#ppt_x)*(1+0.5*#ppt_h-#ppt_y)*16/9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.ADB</a:t>
            </a:r>
            <a:r>
              <a:rPr lang="zh-CN" altLang="en-US" dirty="0">
                <a:sym typeface="+mn-ea"/>
              </a:rPr>
              <a:t>的安装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60000"/>
              </a:lnSpc>
              <a:buFont typeface="+mj-lt"/>
              <a:buAutoNum type="arabicPeriod" startAt="3"/>
            </a:pPr>
            <a:r>
              <a:rPr lang="zh-CN" altLang="en-US" dirty="0"/>
              <a:t>配置环境变量，右击我的电脑-属性-高级系统设置-环境变量-系统变量-path中添加ADB的路径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263" y="1997393"/>
            <a:ext cx="3391535" cy="36048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.ADB</a:t>
            </a:r>
            <a:r>
              <a:rPr lang="zh-CN" altLang="en-US" dirty="0">
                <a:sym typeface="+mn-ea"/>
              </a:rPr>
              <a:t>的安装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60000"/>
              </a:lnSpc>
              <a:buFont typeface="+mj-lt"/>
              <a:buAutoNum type="arabicPeriod" startAt="4"/>
            </a:pPr>
            <a:r>
              <a:rPr dirty="0"/>
              <a:t>在win+r中输入cmd命令后输入adb命令，显示版本号，说明已经安装成功了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278" y="2571115"/>
            <a:ext cx="4587875" cy="2816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.ADB</a:t>
            </a:r>
            <a:r>
              <a:rPr lang="zh-CN" altLang="en-US" dirty="0">
                <a:sym typeface="+mn-ea"/>
              </a:rPr>
              <a:t>的安装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 fontScale="67500" lnSpcReduction="20000"/>
          </a:bodyPr>
          <a:lstStyle/>
          <a:p>
            <a:pPr marL="457200" indent="-457200" algn="l">
              <a:lnSpc>
                <a:spcPct val="160000"/>
              </a:lnSpc>
              <a:buFont typeface="+mj-lt"/>
              <a:buAutoNum type="arabicPeriod" startAt="5"/>
            </a:pPr>
            <a:r>
              <a:rPr dirty="0"/>
              <a:t>用数据线连接电脑与导航仪，Android设置中关于本机连续点击版本号五次进入开发者模式。</a:t>
            </a:r>
          </a:p>
          <a:p>
            <a:pPr marL="457200" indent="-457200" algn="l">
              <a:lnSpc>
                <a:spcPct val="160000"/>
              </a:lnSpc>
              <a:buFont typeface="+mj-lt"/>
              <a:buAutoNum type="arabicPeriod" startAt="5"/>
            </a:pPr>
            <a:r>
              <a:rPr dirty="0"/>
              <a:t>输入adb devices如下图表示已连接成功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zh-CN" altLang="en-US" dirty="0"/>
              <a:t>注意：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zh-CN" altLang="en-US" dirty="0"/>
              <a:t>原因：</a:t>
            </a:r>
            <a:r>
              <a:rPr lang="en-US" altLang="zh-CN" dirty="0"/>
              <a:t>1.</a:t>
            </a:r>
            <a:r>
              <a:rPr lang="zh-CN" altLang="en-US" dirty="0"/>
              <a:t>导航仪未进入开发者模式，导致连接失败          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zh-CN" altLang="en-US" dirty="0"/>
              <a:t>          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端口号</a:t>
            </a:r>
            <a:r>
              <a:rPr lang="en-US" altLang="zh-CN" dirty="0">
                <a:sym typeface="+mn-ea"/>
              </a:rPr>
              <a:t>5037</a:t>
            </a:r>
            <a:r>
              <a:rPr lang="zh-CN" altLang="en-US" dirty="0">
                <a:sym typeface="+mn-ea"/>
              </a:rPr>
              <a:t>被占用采用命令：netstat -ano | findstr”5037”</a:t>
            </a:r>
            <a:endParaRPr lang="zh-CN" altLang="en-US" dirty="0"/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en-US" altLang="zh-CN" dirty="0"/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zh-CN" altLang="en-US" dirty="0"/>
              <a:t>           tasklist | findstr "8752"查看到底是哪个进程占用了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r>
              <a:rPr lang="zh-CN" altLang="en-US" dirty="0"/>
              <a:t>           杀死进程id :  taskkill -f -pid 端口号</a:t>
            </a:r>
          </a:p>
          <a:p>
            <a:pPr marL="0" indent="0" algn="l">
              <a:lnSpc>
                <a:spcPct val="160000"/>
              </a:lnSpc>
              <a:buFont typeface="+mj-lt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110" y="1722755"/>
            <a:ext cx="2429510" cy="528955"/>
          </a:xfrm>
          <a:prstGeom prst="rect">
            <a:avLst/>
          </a:prstGeom>
        </p:spPr>
      </p:pic>
      <p:pic>
        <p:nvPicPr>
          <p:cNvPr id="3" name="图片 -2147482624" descr="1573451560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713" y="2307273"/>
            <a:ext cx="3800475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 descr="1573453247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1483" y="4079875"/>
            <a:ext cx="53308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" descr="15734533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1518" y="5042853"/>
            <a:ext cx="2924175" cy="466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pPr algn="l"/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基本命令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adb get-serialno</a:t>
            </a:r>
            <a:r>
              <a:rPr lang="zh-CN" altLang="en-US" dirty="0"/>
              <a:t>：获取设备</a:t>
            </a:r>
            <a:r>
              <a:rPr lang="en-US" altLang="zh-CN" dirty="0"/>
              <a:t>ID</a:t>
            </a:r>
            <a:r>
              <a:rPr lang="zh-CN" altLang="en-US" dirty="0"/>
              <a:t>和序列号</a:t>
            </a:r>
            <a:endParaRPr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adb remount </a:t>
            </a:r>
            <a:r>
              <a:rPr lang="zh-CN" altLang="en-US" dirty="0"/>
              <a:t>：将设备改为可读可写状态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dirty="0"/>
              <a:t>adb push</a:t>
            </a:r>
            <a:r>
              <a:rPr lang="zh-CN" altLang="en-US" dirty="0"/>
              <a:t> 电脑地址 安卓地址：复制文件或目录到终端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/>
              <a:t>adb shell </a:t>
            </a:r>
            <a:r>
              <a:rPr lang="zh-CN" altLang="en-US" dirty="0"/>
              <a:t>进入</a:t>
            </a:r>
            <a:r>
              <a:rPr lang="en-US" altLang="zh-CN" dirty="0"/>
              <a:t>system</a:t>
            </a:r>
            <a:r>
              <a:rPr lang="zh-CN" altLang="en-US" dirty="0"/>
              <a:t>查看内容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940" y="1456055"/>
            <a:ext cx="24765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865" y="2174240"/>
            <a:ext cx="215265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685" y="3643630"/>
            <a:ext cx="4572000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5805" y="4288155"/>
            <a:ext cx="2209800" cy="1314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>
            <a:normAutofit/>
          </a:bodyPr>
          <a:lstStyle/>
          <a:p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基本命令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50925" y="1325245"/>
            <a:ext cx="9865995" cy="427736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altLang="zh-CN" dirty="0">
                <a:sym typeface="+mn-ea"/>
              </a:rPr>
              <a:t>adb pull  </a:t>
            </a:r>
            <a:r>
              <a:rPr lang="zh-CN" altLang="en-US" dirty="0">
                <a:sym typeface="+mn-ea"/>
              </a:rPr>
              <a:t>安卓地址  电脑地址：复制文件或目录到电脑</a:t>
            </a:r>
          </a:p>
          <a:p>
            <a:pPr algn="l">
              <a:lnSpc>
                <a:spcPct val="160000"/>
              </a:lnSpc>
              <a:buFont typeface="Wingdings" panose="05000000000000000000" charset="0"/>
              <a:buChar char="u"/>
            </a:pPr>
            <a:r>
              <a:rPr lang="en-US" dirty="0"/>
              <a:t>adb shell rm </a:t>
            </a:r>
            <a:r>
              <a:rPr lang="zh-CN" altLang="en-US" dirty="0"/>
              <a:t>安卓文件路径 ：删除文件或者</a:t>
            </a:r>
            <a:r>
              <a:rPr lang="en-US" altLang="zh-CN" dirty="0"/>
              <a:t>apk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如文件所示在</a:t>
            </a:r>
            <a:r>
              <a:rPr lang="en-US" altLang="zh-CN" dirty="0"/>
              <a:t>system</a:t>
            </a:r>
            <a:r>
              <a:rPr lang="zh-CN" altLang="en-US" dirty="0"/>
              <a:t>中已经</a:t>
            </a:r>
          </a:p>
          <a:p>
            <a:pPr marL="0"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dirty="0"/>
              <a:t>    没有</a:t>
            </a:r>
            <a:r>
              <a:rPr lang="en-US" altLang="zh-CN" dirty="0"/>
              <a:t>1.log</a:t>
            </a:r>
            <a:r>
              <a:rPr lang="zh-CN" altLang="en-US" dirty="0"/>
              <a:t>文件了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8470" y="182880"/>
            <a:ext cx="1253490" cy="45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885" y="1899920"/>
            <a:ext cx="4436745" cy="378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335" y="2956560"/>
            <a:ext cx="2943225" cy="3206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  <p:tag name="KSO_WM_SLIDE_ANIMATION_ID" val="3127901"/>
  <p:tag name="KSO_WM_SLIDE_ANIMATION_TYPE" val="0_9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ANIMATION_ID" val="3126320"/>
  <p:tag name="KSO_WM_SLIDE_ANIMATION_TYPE" val="0_8_2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3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2"/>
  <p:tag name="KSO_WM_TAG_VERSION" val="1.0"/>
  <p:tag name="KSO_WM_SLIDE_ID" val="custom16040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6"/>
  <p:tag name="KSO_WM_SLIDE_SIZE" val="828*34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2258</Words>
  <Application>WPS 演示</Application>
  <PresentationFormat>自定义</PresentationFormat>
  <Paragraphs>399</Paragraphs>
  <Slides>45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A000120140530A02PPBG</vt:lpstr>
      <vt:lpstr>ADB的使用</vt:lpstr>
      <vt:lpstr>目录</vt:lpstr>
      <vt:lpstr>一.ADB的安装</vt:lpstr>
      <vt:lpstr>一.ADB的安装</vt:lpstr>
      <vt:lpstr>一.ADB的安装</vt:lpstr>
      <vt:lpstr>一.ADB的安装</vt:lpstr>
      <vt:lpstr>一.ADB的安装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二.基本命令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三.实际分析</vt:lpstr>
      <vt:lpstr>四.扩展</vt:lpstr>
      <vt:lpstr>四.扩展</vt:lpstr>
      <vt:lpstr>四.扩展</vt:lpstr>
      <vt:lpstr>四.扩展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ADB的使用</dc:title>
  <dc:creator>admin</dc:creator>
  <cp:lastModifiedBy>huangan</cp:lastModifiedBy>
  <cp:revision>84</cp:revision>
  <dcterms:created xsi:type="dcterms:W3CDTF">2019-09-20T03:19:00Z</dcterms:created>
  <dcterms:modified xsi:type="dcterms:W3CDTF">2019-12-23T07:57:03Z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