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6"/>
  </p:notesMasterIdLst>
  <p:sldIdLst>
    <p:sldId id="256" r:id="rId2"/>
    <p:sldId id="257" r:id="rId3"/>
    <p:sldId id="258" r:id="rId4"/>
    <p:sldId id="268" r:id="rId5"/>
    <p:sldId id="259" r:id="rId6"/>
    <p:sldId id="260" r:id="rId7"/>
    <p:sldId id="261" r:id="rId8"/>
    <p:sldId id="262" r:id="rId9"/>
    <p:sldId id="263" r:id="rId10"/>
    <p:sldId id="269" r:id="rId11"/>
    <p:sldId id="264" r:id="rId12"/>
    <p:sldId id="265" r:id="rId13"/>
    <p:sldId id="266" r:id="rId14"/>
    <p:sldId id="267" r:id="rId15"/>
  </p:sldIdLst>
  <p:sldSz cx="12192000" cy="6858000"/>
  <p:notesSz cx="6858000" cy="9144000"/>
  <p:embeddedFontLst>
    <p:embeddedFont>
      <p:font typeface="Montserrat" panose="00000500000000000000" pitchFamily="2" charset="0"/>
      <p:regular r:id="rId17"/>
      <p:bold r:id="rId18"/>
      <p:italic r:id="rId19"/>
      <p:boldItalic r:id="rId20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850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2.fntdata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font" Target="fonts/font1.fntdata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font" Target="fonts/font4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font" Target="fonts/font3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marR="0" lvl="0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sz="11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>
          <a:extLst>
            <a:ext uri="{FF2B5EF4-FFF2-40B4-BE49-F238E27FC236}">
              <a16:creationId xmlns:a16="http://schemas.microsoft.com/office/drawing/2014/main" id="{66D403EF-0560-FE78-5CB6-7404CDAF42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>
            <a:extLst>
              <a:ext uri="{FF2B5EF4-FFF2-40B4-BE49-F238E27FC236}">
                <a16:creationId xmlns:a16="http://schemas.microsoft.com/office/drawing/2014/main" id="{40F88CE7-5A55-86B1-C761-C417646BB8A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>
            <a:extLst>
              <a:ext uri="{FF2B5EF4-FFF2-40B4-BE49-F238E27FC236}">
                <a16:creationId xmlns:a16="http://schemas.microsoft.com/office/drawing/2014/main" id="{4B128CC1-CFCE-EF65-9CAC-AE8B4CFF853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77876926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0" name="Google Shape;130;p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gf49030727e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36" name="Google Shape;136;gf49030727e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2" name="Google Shape;142;p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" name="Google Shape;147;p1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48" name="Google Shape;148;p1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88" name="Google Shape;88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94" name="Google Shape;94;p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>
          <a:extLst>
            <a:ext uri="{FF2B5EF4-FFF2-40B4-BE49-F238E27FC236}">
              <a16:creationId xmlns:a16="http://schemas.microsoft.com/office/drawing/2014/main" id="{B2447F73-D35C-6DF2-3110-3444B0A98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>
            <a:extLst>
              <a:ext uri="{FF2B5EF4-FFF2-40B4-BE49-F238E27FC236}">
                <a16:creationId xmlns:a16="http://schemas.microsoft.com/office/drawing/2014/main" id="{4C37BA2E-FF9C-F253-963F-0D9408B8C3B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>
            <a:extLst>
              <a:ext uri="{FF2B5EF4-FFF2-40B4-BE49-F238E27FC236}">
                <a16:creationId xmlns:a16="http://schemas.microsoft.com/office/drawing/2014/main" id="{BECB40FF-0464-3098-2C44-4DC499C2B0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216732702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0" name="Google Shape;100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3c28d163b2_2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06" name="Google Shape;106;g13c28d163b2_2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g13c28d163b2_2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2" name="Google Shape;112;g13c28d163b2_2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18" name="Google Shape;118;p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3" name="Google Shape;123;g250970d574d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endParaRPr/>
          </a:p>
        </p:txBody>
      </p:sp>
      <p:sp>
        <p:nvSpPr>
          <p:cNvPr id="124" name="Google Shape;124;g250970d574d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iapositive de titre" type="title">
  <p:cSld name="TITLE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5" name="Google Shape;15;p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texte vertical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3920400" y="-1256575"/>
            <a:ext cx="4351200" cy="10515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vertical et texte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7133400" y="1956625"/>
            <a:ext cx="5811900" cy="2628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1799400" y="-596075"/>
            <a:ext cx="5811900" cy="773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et contenu" type="obj">
  <p:cSld name="OBJECT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1" name="Google Shape;21;p3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3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de section" type="secHead">
  <p:cSld name="SECTION_HEADER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4"/>
          <p:cNvSpPr txBox="1">
            <a:spLocks noGrp="1"/>
          </p:cNvSpPr>
          <p:nvPr>
            <p:ph type="title"/>
          </p:nvPr>
        </p:nvSpPr>
        <p:spPr>
          <a:xfrm>
            <a:off x="831850" y="1709738"/>
            <a:ext cx="10515600" cy="285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4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8" name="Google Shape;28;p4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Deux contenus" type="twoObj">
  <p:cSld name="TWO_OBJECTS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body" idx="2"/>
          </p:nvPr>
        </p:nvSpPr>
        <p:spPr>
          <a:xfrm>
            <a:off x="6172200" y="1825625"/>
            <a:ext cx="5181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33" name="Google Shape;33;p5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4" name="Google Shape;34;p5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5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aison" type="twoTxTwoObj">
  <p:cSld name="TWO_OBJECTS_WITH_TEXT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6"/>
          <p:cNvSpPr txBox="1">
            <a:spLocks noGrp="1"/>
          </p:cNvSpPr>
          <p:nvPr>
            <p:ph type="title"/>
          </p:nvPr>
        </p:nvSpPr>
        <p:spPr>
          <a:xfrm>
            <a:off x="839788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body" idx="1"/>
          </p:nvPr>
        </p:nvSpPr>
        <p:spPr>
          <a:xfrm>
            <a:off x="839788" y="1681163"/>
            <a:ext cx="51579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body" idx="2"/>
          </p:nvPr>
        </p:nvSpPr>
        <p:spPr>
          <a:xfrm>
            <a:off x="839788" y="2505075"/>
            <a:ext cx="51579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0" name="Google Shape;40;p6"/>
          <p:cNvSpPr txBox="1">
            <a:spLocks noGrp="1"/>
          </p:cNvSpPr>
          <p:nvPr>
            <p:ph type="body" idx="3"/>
          </p:nvPr>
        </p:nvSpPr>
        <p:spPr>
          <a:xfrm>
            <a:off x="6172200" y="1681163"/>
            <a:ext cx="5183100" cy="823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1" name="Google Shape;41;p6"/>
          <p:cNvSpPr txBox="1">
            <a:spLocks noGrp="1"/>
          </p:cNvSpPr>
          <p:nvPr>
            <p:ph type="body" idx="4"/>
          </p:nvPr>
        </p:nvSpPr>
        <p:spPr>
          <a:xfrm>
            <a:off x="6172200" y="2505075"/>
            <a:ext cx="5183100" cy="3684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marL="1371600" lvl="2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marL="228600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marL="274320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42" name="Google Shape;42;p6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3" name="Google Shape;43;p6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4" name="Google Shape;44;p6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re seul" type="titleOnly">
  <p:cSld name="TITLE_ONLY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9" name="Google Shape;49;p7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ide" type="blank">
  <p:cSld name="BLANK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u avec légende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marL="1371600" lvl="2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marL="2286000" lvl="4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marL="2743200" lvl="5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Image avec légende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839788" y="457200"/>
            <a:ext cx="3932100" cy="160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5183188" y="987425"/>
            <a:ext cx="6172200" cy="48735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839788" y="2057400"/>
            <a:ext cx="3932100" cy="381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marL="914400" lvl="1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marL="1371600" lvl="2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marL="1828800" lvl="3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marL="2286000" lvl="4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marL="2743200" lvl="5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marL="3200400" lvl="6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marL="3657600" lvl="7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marL="4114800" lvl="8" indent="-228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064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3810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556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42900" algn="l" rtl="0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8382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4038600" y="6356350"/>
            <a:ext cx="41148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8610600" y="6356350"/>
            <a:ext cx="27432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200"/>
              <a:buFont typeface="Arial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fr-FR"/>
              <a:t>‹N°›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3"/>
          <p:cNvSpPr txBox="1">
            <a:spLocks noGrp="1"/>
          </p:cNvSpPr>
          <p:nvPr>
            <p:ph type="ctrTitle"/>
          </p:nvPr>
        </p:nvSpPr>
        <p:spPr>
          <a:xfrm>
            <a:off x="1524000" y="1122363"/>
            <a:ext cx="9144000" cy="2387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Cahier des charges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85" name="Google Shape;85;p13"/>
          <p:cNvSpPr txBox="1"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Élaboration d’un Portfolio 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>
          <a:extLst>
            <a:ext uri="{FF2B5EF4-FFF2-40B4-BE49-F238E27FC236}">
              <a16:creationId xmlns:a16="http://schemas.microsoft.com/office/drawing/2014/main" id="{5D329D20-2D80-7F32-70EE-E2AA6D7A4E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>
            <a:extLst>
              <a:ext uri="{FF2B5EF4-FFF2-40B4-BE49-F238E27FC236}">
                <a16:creationId xmlns:a16="http://schemas.microsoft.com/office/drawing/2014/main" id="{1C718D2D-CBEF-E040-F780-094A69FDB1A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Contraintes réglementaires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7" name="Google Shape;127;p20">
            <a:extLst>
              <a:ext uri="{FF2B5EF4-FFF2-40B4-BE49-F238E27FC236}">
                <a16:creationId xmlns:a16="http://schemas.microsoft.com/office/drawing/2014/main" id="{BBBE7681-D769-6172-3220-F7665FD78D5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685800" indent="-457200"/>
            <a:r>
              <a:rPr lang="fr-FR" dirty="0"/>
              <a:t>Respect de la confidentialité des données (pas de données réelles sensibles).</a:t>
            </a:r>
          </a:p>
          <a:p>
            <a:pPr marL="685800" indent="-457200"/>
            <a:r>
              <a:rPr lang="fr-FR" dirty="0"/>
              <a:t>Conformité RGPD si utilisation de données fictives proches de la réalité.</a:t>
            </a:r>
          </a:p>
          <a:p>
            <a:pPr marL="685800" indent="-457200"/>
            <a:r>
              <a:rPr lang="fr-FR" dirty="0"/>
              <a:t>Respect des chartes graphiques </a:t>
            </a:r>
            <a:r>
              <a:rPr lang="fr-FR" dirty="0" err="1"/>
              <a:t>Aéroworld</a:t>
            </a:r>
            <a:r>
              <a:rPr lang="fr-FR" dirty="0"/>
              <a:t>/ESN si fournies.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481464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p21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Qualité et performance (1)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D606E033-D816-9247-DE69-F6F8C4723E5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395748" y="2068690"/>
            <a:ext cx="11147323" cy="2862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Clarté et cohérence du contenu.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Rigueur dans la structuration des informations.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Mise en avant de la valeur ajoutée du candidat.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6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Capacité à convaincre en peu de temps (impact visuel + argumentaire).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p22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Qualité et performance –  KPI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39" name="Google Shape;139;p22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Coûts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: Respect du budget prévisionnel : (Coût réel / Coût prévu) × 100 → objectif ≤ 100 %.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Délais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: Respect du planning : (Nombre de jalons respectés / Nombre total de jalons) × 100 → objectif ≥ 90 %.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Qualité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: Taux de conformité du livrable : (Nombre de critères validés / Nombre total de critères du cahier des charges) × 100 → objectif ≥ 95 %. </a:t>
            </a:r>
          </a:p>
          <a:p>
            <a:pPr marL="0" lvl="0" indent="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Efficacité &amp; avancement du </a:t>
            </a:r>
            <a:r>
              <a:rPr lang="fr-FR" sz="2400" b="1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projetTaux</a:t>
            </a:r>
            <a:r>
              <a:rPr lang="fr-FR" sz="2400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d’avancement </a:t>
            </a:r>
            <a:r>
              <a:rPr lang="fr-FR" sz="2400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: (Tâches réalisées / Tâches planifiées) × 100 → suivi hebdomadaire, objectif ≥ 90 % à chaque étape.</a:t>
            </a:r>
            <a:endParaRPr sz="2400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p23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pic>
        <p:nvPicPr>
          <p:cNvPr id="5" name="Image 4">
            <a:extLst>
              <a:ext uri="{FF2B5EF4-FFF2-40B4-BE49-F238E27FC236}">
                <a16:creationId xmlns:a16="http://schemas.microsoft.com/office/drawing/2014/main" id="{A2B51C66-14A5-40B5-2481-E918EFE6F59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1662" y="1857836"/>
            <a:ext cx="11348676" cy="4229026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" name="Google Shape;150;p24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51" name="Google Shape;151;p24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Conception du portfolio par le candidat : inclus dans le processus de recrutement.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Encadrement ESN (cadrage, suivi,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jury)  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: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5 jours/homme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</a:t>
            </a:r>
            <a:r>
              <a:rPr lang="fr-FR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→ 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4 000 € HT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Organisation des soutenances et logistique : </a:t>
            </a:r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1 000 € HT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.</a:t>
            </a:r>
          </a:p>
          <a:p>
            <a:r>
              <a:rPr lang="fr-FR" b="1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Total estimatif : 5 000 € HT.</a:t>
            </a:r>
            <a:endParaRPr lang="fr-FR"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457200" lvl="0" indent="0" algn="l" rtl="0">
              <a:lnSpc>
                <a:spcPct val="115000"/>
              </a:lnSpc>
              <a:spcBef>
                <a:spcPts val="0"/>
              </a:spcBef>
              <a:spcAft>
                <a:spcPts val="1000"/>
              </a:spcAft>
              <a:buNone/>
            </a:pP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p14"/>
          <p:cNvSpPr txBox="1">
            <a:spLocks noGrp="1"/>
          </p:cNvSpPr>
          <p:nvPr>
            <p:ph type="title"/>
          </p:nvPr>
        </p:nvSpPr>
        <p:spPr>
          <a:xfrm>
            <a:off x="838200" y="337000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Sommaire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1" name="Google Shape;91;p14"/>
          <p:cNvSpPr txBox="1">
            <a:spLocks noGrp="1"/>
          </p:cNvSpPr>
          <p:nvPr>
            <p:ph type="body" idx="1"/>
          </p:nvPr>
        </p:nvSpPr>
        <p:spPr>
          <a:xfrm>
            <a:off x="948275" y="1512350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228600" lvl="0" indent="-226059" algn="l" rtl="0">
              <a:lnSpc>
                <a:spcPct val="87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sz="246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Enjeux et objectifs</a:t>
            </a:r>
            <a:endParaRPr sz="176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sz="176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sz="176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sz="176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Spécifications techniques</a:t>
            </a:r>
            <a:endParaRPr sz="176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Contraintes techniques et réglementaires</a:t>
            </a:r>
            <a:endParaRPr sz="176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Qualité et performance</a:t>
            </a:r>
            <a:endParaRPr sz="176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Rétroplanning</a:t>
            </a:r>
            <a:endParaRPr sz="2460" dirty="0">
              <a:latin typeface="Montserrat"/>
              <a:ea typeface="Montserrat"/>
              <a:cs typeface="Montserrat"/>
              <a:sym typeface="Montserrat"/>
            </a:endParaRPr>
          </a:p>
          <a:p>
            <a:pPr marL="228600" lvl="0" indent="-226059" algn="l" rtl="0">
              <a:lnSpc>
                <a:spcPct val="87000"/>
              </a:lnSpc>
              <a:spcBef>
                <a:spcPts val="1800"/>
              </a:spcBef>
              <a:spcAft>
                <a:spcPts val="0"/>
              </a:spcAft>
              <a:buClr>
                <a:schemeClr val="dk1"/>
              </a:buClr>
              <a:buSzPts val="1760"/>
              <a:buFont typeface="Montserrat"/>
              <a:buAutoNum type="arabicPeriod"/>
            </a:pPr>
            <a:r>
              <a:rPr lang="fr-FR" sz="1760" dirty="0">
                <a:latin typeface="Montserrat"/>
                <a:ea typeface="Montserrat"/>
                <a:cs typeface="Montserrat"/>
                <a:sym typeface="Montserrat"/>
              </a:rPr>
              <a:t>Devis</a:t>
            </a:r>
            <a:endParaRPr sz="2460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1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Présentation du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97" name="Google Shape;97;p15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/>
              <a:t>Ce projet consiste à élaborer un </a:t>
            </a:r>
            <a:r>
              <a:rPr lang="fr-FR" b="1" dirty="0"/>
              <a:t>Portfolio réflexif et visuel</a:t>
            </a:r>
            <a:r>
              <a:rPr lang="fr-FR" dirty="0"/>
              <a:t> destiné à démontrer la capacité du candidat à se positionner comme </a:t>
            </a:r>
            <a:r>
              <a:rPr lang="fr-FR" b="1" dirty="0"/>
              <a:t>consultant Data </a:t>
            </a:r>
            <a:r>
              <a:rPr lang="fr-FR" b="1" dirty="0" err="1"/>
              <a:t>Analyst</a:t>
            </a:r>
            <a:r>
              <a:rPr lang="fr-FR" dirty="0"/>
              <a:t>. </a:t>
            </a:r>
          </a:p>
          <a:p>
            <a:pPr marL="228600" lvl="0" indent="-228600">
              <a:spcBef>
                <a:spcPts val="0"/>
              </a:spcBef>
              <a:buSzPts val="2800"/>
              <a:buFont typeface="Montserrat"/>
              <a:buChar char="•"/>
            </a:pPr>
            <a:endParaRPr lang="fr-FR" dirty="0"/>
          </a:p>
          <a:p>
            <a:pPr marL="228600" lvl="0" indent="-228600">
              <a:spcBef>
                <a:spcPts val="0"/>
              </a:spcBef>
              <a:buSzPts val="2800"/>
              <a:buFont typeface="Montserrat"/>
              <a:buChar char="•"/>
            </a:pPr>
            <a:r>
              <a:rPr lang="fr-FR" dirty="0"/>
              <a:t>Le portfolio servira de support à la sélection et à l’entretien, en mettant en valeur les compétences techniques, la posture de conseil et les soft </a:t>
            </a:r>
            <a:r>
              <a:rPr lang="fr-FR" dirty="0" err="1"/>
              <a:t>skills</a:t>
            </a:r>
            <a:r>
              <a:rPr lang="fr-FR" dirty="0"/>
              <a:t> du futur Chef de projet Data.</a:t>
            </a:r>
            <a:endParaRPr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>
          <a:extLst>
            <a:ext uri="{FF2B5EF4-FFF2-40B4-BE49-F238E27FC236}">
              <a16:creationId xmlns:a16="http://schemas.microsoft.com/office/drawing/2014/main" id="{BC91F447-5B86-3985-9477-B3057D0A67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>
            <a:extLst>
              <a:ext uri="{FF2B5EF4-FFF2-40B4-BE49-F238E27FC236}">
                <a16:creationId xmlns:a16="http://schemas.microsoft.com/office/drawing/2014/main" id="{D354125F-C44C-8D79-A17A-5291B18CDCE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Enjeux  et objectifs -1 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>
            <a:extLst>
              <a:ext uri="{FF2B5EF4-FFF2-40B4-BE49-F238E27FC236}">
                <a16:creationId xmlns:a16="http://schemas.microsoft.com/office/drawing/2014/main" id="{BFDDD784-8A44-FBB1-3F71-94251D9177E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Répondre à la problématique Data d’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Aéroworld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: gestion, valorisation et sécurisation de données massives.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Mettre en avant les compétences attendues : cadrage de besoin, analyse, gestion de projet, communication.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Assurer la transparence du recrutement en demandant des livrables concrets.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Valoriser la posture de consultant : savoir challenger un besoin, vulgariser, conseiller.</a:t>
            </a:r>
            <a:endParaRPr lang="fr-FR" dirty="0">
              <a:latin typeface="Montserrat"/>
              <a:ea typeface="Montserrat"/>
              <a:cs typeface="Montserrat"/>
              <a:sym typeface="Montserrat"/>
            </a:endParaRPr>
          </a:p>
        </p:txBody>
      </p:sp>
    </p:spTree>
    <p:extLst>
      <p:ext uri="{BB962C8B-B14F-4D97-AF65-F5344CB8AC3E}">
        <p14:creationId xmlns:p14="http://schemas.microsoft.com/office/powerpoint/2010/main" val="393884023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16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Enjeux et objectifs - 2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3" name="Google Shape;103;p16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fontScale="92500" lnSpcReduction="20000"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Montserrat"/>
                <a:ea typeface="Montserrat"/>
                <a:cs typeface="Montserrat"/>
                <a:sym typeface="Montserrat"/>
              </a:rPr>
              <a:t>Objectifs SMART d’élaboration d’un portfolio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S (Spécifique) : Le projet consiste à créer un portfolio visuel et structuré démontrant la capacité du candidat à répondre aux enjeux data d’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Aéroworld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M (Mesurable) : Le livrable doit contenir six sections clés et être présenté en 20 minutes maximum devant un jury défini.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 (Atteignable) : Le candidat dispose des outils standards (Power BI, PowerPoint) et du support de l’ESN pour réussir la mission.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R (Réaliste) : Le projet prend en compte les contraintes de confidentialité, de RGPD et de temps de préparation limité.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T (Temporellement défini) : Le cadrage se fait en semaine 1, la conception en semaines 2-3 et la soutenance en semaine 4.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p17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Équipe projet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09" name="Google Shape;109;p17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/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Responsable projet : Chef de mission ESN.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Encadrant client : Responsable Data &amp; Innovation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Aéroworld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Candidat : Data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Analyst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 Chef de projet (auteur du portfolio).</a:t>
            </a:r>
          </a:p>
          <a:p>
            <a:pPr marL="228600" lvl="0" indent="-22860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Char char="•"/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  <a:t>Jury évaluation : Représentants RH, technique et opérationnel.</a:t>
            </a:r>
            <a:b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  <a:sym typeface="Montserrat"/>
              </a:rPr>
            </a:b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  <a:sym typeface="Montserrat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8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ergonomiques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FD7B0AAF-07D5-9070-BD18-9AD07E9B5E9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/>
              <a:t>Format visuel et interactif (Power BI, PowerPoint ou PDF dynamique).</a:t>
            </a:r>
          </a:p>
          <a:p>
            <a:r>
              <a:rPr lang="fr-FR" dirty="0"/>
              <a:t>Navigation fluide, lisibilité renforcée.</a:t>
            </a:r>
          </a:p>
          <a:p>
            <a:r>
              <a:rPr lang="fr-FR" dirty="0"/>
              <a:t>Présentation claire et professionnelle, adaptée à un public mixte (technique et non technique).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9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>
                <a:latin typeface="Montserrat"/>
                <a:ea typeface="Montserrat"/>
                <a:cs typeface="Montserrat"/>
                <a:sym typeface="Montserrat"/>
              </a:rPr>
              <a:t>Spécifications fonctionnelles</a:t>
            </a:r>
            <a:endParaRPr b="1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121" name="Google Shape;121;p19"/>
          <p:cNvSpPr txBox="1"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 lnSpcReduction="10000"/>
          </a:bodyPr>
          <a:lstStyle/>
          <a:p>
            <a:pPr marL="685800" indent="-457200">
              <a:spcAft>
                <a:spcPts val="10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Présentation du profil et de l’expérience.</a:t>
            </a:r>
          </a:p>
          <a:p>
            <a:pPr marL="685800" indent="-457200">
              <a:spcAft>
                <a:spcPts val="10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Analyse du besoin client </a:t>
            </a:r>
          </a:p>
          <a:p>
            <a:pPr marL="685800" indent="-457200">
              <a:spcAft>
                <a:spcPts val="10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Cadrage et proposition de solutions.</a:t>
            </a:r>
          </a:p>
          <a:p>
            <a:pPr marL="685800" indent="-457200">
              <a:spcAft>
                <a:spcPts val="10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Gestion de projet illustrée (planification, Gantt, organisation).</a:t>
            </a:r>
          </a:p>
          <a:p>
            <a:pPr marL="685800" indent="-457200">
              <a:spcAft>
                <a:spcPts val="10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Exemples d’analyses Data (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mockups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études de cas, KPI, visualisations)</a:t>
            </a:r>
          </a:p>
          <a:p>
            <a:pPr marL="685800" indent="-457200">
              <a:spcAft>
                <a:spcPts val="1000"/>
              </a:spcAft>
            </a:pP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Mise en avant des soft </a:t>
            </a:r>
            <a:r>
              <a:rPr lang="fr-FR" dirty="0" err="1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skills</a:t>
            </a:r>
            <a:r>
              <a:rPr lang="fr-FR" dirty="0"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(communication, vulgarisation, posture de conseil).</a:t>
            </a:r>
            <a:endParaRPr dirty="0"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p20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l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lang="fr-FR" b="1" dirty="0">
                <a:latin typeface="Montserrat"/>
                <a:ea typeface="Montserrat"/>
                <a:cs typeface="Montserrat"/>
                <a:sym typeface="Montserrat"/>
              </a:rPr>
              <a:t>Contraintes et spécificités techniques</a:t>
            </a:r>
            <a:endParaRPr b="1" dirty="0"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2" name="Espace réservé du texte 1">
            <a:extLst>
              <a:ext uri="{FF2B5EF4-FFF2-40B4-BE49-F238E27FC236}">
                <a16:creationId xmlns:a16="http://schemas.microsoft.com/office/drawing/2014/main" id="{BE51707B-F382-4613-3792-E53A055FB9E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00550" y="2478217"/>
            <a:ext cx="11275142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Outils autorisés : Power BI, Excel, PowerPoint, </a:t>
            </a:r>
            <a:r>
              <a:rPr kumimoji="0" lang="fr-FR" altLang="fr-FR" sz="3200" b="0" i="0" u="none" strike="noStrike" cap="none" normalizeH="0" baseline="0" dirty="0" err="1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Canva</a:t>
            </a: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, ou équivalents.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Format attendu : PDF ou support interactif exportable.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Durée de présentation : Optimiser la durée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fr-FR" altLang="fr-FR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Langue : français (option anglais technique).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721</Words>
  <Application>Microsoft Office PowerPoint</Application>
  <PresentationFormat>Grand écran</PresentationFormat>
  <Paragraphs>70</Paragraphs>
  <Slides>14</Slides>
  <Notes>14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8" baseType="lpstr">
      <vt:lpstr>Montserrat</vt:lpstr>
      <vt:lpstr>Calibri</vt:lpstr>
      <vt:lpstr>Arial</vt:lpstr>
      <vt:lpstr>Thème Office</vt:lpstr>
      <vt:lpstr>Cahier des charges</vt:lpstr>
      <vt:lpstr>Sommaire</vt:lpstr>
      <vt:lpstr>Présentation du projet</vt:lpstr>
      <vt:lpstr>Enjeux  et objectifs -1 </vt:lpstr>
      <vt:lpstr>Enjeux et objectifs - 2</vt:lpstr>
      <vt:lpstr>Équipe projet</vt:lpstr>
      <vt:lpstr>Spécifications ergonomiques</vt:lpstr>
      <vt:lpstr>Spécifications fonctionnelles</vt:lpstr>
      <vt:lpstr>Contraintes et spécificités techniques</vt:lpstr>
      <vt:lpstr>Contraintes réglementaires</vt:lpstr>
      <vt:lpstr>Qualité et performance (1)</vt:lpstr>
      <vt:lpstr>Qualité et performance –  KPI</vt:lpstr>
      <vt:lpstr>Rétroplanning</vt:lpstr>
      <vt:lpstr>Devis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Bruno SENGEL</dc:creator>
  <cp:lastModifiedBy>Bruno SENGEL</cp:lastModifiedBy>
  <cp:revision>23</cp:revision>
  <dcterms:modified xsi:type="dcterms:W3CDTF">2025-09-10T07:49:13Z</dcterms:modified>
</cp:coreProperties>
</file>