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258" r:id="rId3"/>
    <p:sldId id="278" r:id="rId4"/>
    <p:sldId id="261" r:id="rId5"/>
    <p:sldId id="297" r:id="rId6"/>
    <p:sldId id="307" r:id="rId7"/>
    <p:sldId id="308" r:id="rId8"/>
    <p:sldId id="270" r:id="rId9"/>
    <p:sldId id="305" r:id="rId10"/>
    <p:sldId id="272" r:id="rId11"/>
    <p:sldId id="309" r:id="rId12"/>
    <p:sldId id="310" r:id="rId13"/>
    <p:sldId id="311" r:id="rId14"/>
    <p:sldId id="312" r:id="rId15"/>
    <p:sldId id="274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77410" autoAdjust="0"/>
  </p:normalViewPr>
  <p:slideViewPr>
    <p:cSldViewPr>
      <p:cViewPr>
        <p:scale>
          <a:sx n="75" d="100"/>
          <a:sy n="75" d="100"/>
        </p:scale>
        <p:origin x="-19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6FADD-1740-4257-93BF-9755F826B831}" type="datetimeFigureOut">
              <a:rPr lang="en-US" smtClean="0"/>
              <a:t>5/19/2012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055D3-C000-4060-A51F-B634ED9D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7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biziems.com/aws/chennai_register.ph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ws.amazon.com/apac/events/2011/11/15/awsevent-india3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Need for attending conferences</a:t>
            </a:r>
          </a:p>
          <a:p>
            <a:pPr marL="228600" indent="-228600">
              <a:buAutoNum type="arabicParenR"/>
            </a:pPr>
            <a:r>
              <a:rPr lang="en-US" dirty="0" smtClean="0"/>
              <a:t>Significance of these conferences</a:t>
            </a:r>
            <a:r>
              <a:rPr lang="en-US" baseline="0" dirty="0" smtClean="0"/>
              <a:t> and who conducts them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r>
              <a:rPr lang="en-US" baseline="0" dirty="0" smtClean="0"/>
              <a:t> booths: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4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Goog</a:t>
            </a:r>
            <a:r>
              <a:rPr lang="en-US" baseline="0" dirty="0" smtClean="0"/>
              <a:t>le Dev Fest</a:t>
            </a:r>
            <a:endParaRPr lang="en-US" baseline="0" dirty="0"/>
          </a:p>
          <a:p>
            <a:pPr marL="685800" lvl="1" indent="-228600">
              <a:buAutoNum type="arabicParenR"/>
            </a:pPr>
            <a:r>
              <a:rPr lang="en-US" baseline="0" dirty="0" smtClean="0"/>
              <a:t>Conducted by </a:t>
            </a:r>
            <a:r>
              <a:rPr lang="en-US" baseline="0" dirty="0" err="1" smtClean="0"/>
              <a:t>google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To encourage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community to use Google tools and develop on their APIs</a:t>
            </a:r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lvl="0" indent="-228600">
              <a:buAutoNum type="arabicParenR"/>
            </a:pPr>
            <a:r>
              <a:rPr lang="en-US" baseline="0" dirty="0" smtClean="0"/>
              <a:t>JS FOO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Conducted by </a:t>
            </a:r>
            <a:r>
              <a:rPr lang="en-US" baseline="0" dirty="0" err="1" smtClean="0"/>
              <a:t>HasGeek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For Developers only by developers – from yahoo, startups, </a:t>
            </a:r>
            <a:r>
              <a:rPr lang="en-US" baseline="0" dirty="0" err="1" smtClean="0"/>
              <a:t>cleartrip</a:t>
            </a:r>
            <a:r>
              <a:rPr lang="en-US" baseline="0" dirty="0" smtClean="0"/>
              <a:t> etc.,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Simple setup. Loads of knowledge gains</a:t>
            </a:r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lvl="0" indent="-228600">
              <a:buAutoNum type="arabicParenR"/>
            </a:pPr>
            <a:r>
              <a:rPr lang="en-US" baseline="0" dirty="0" smtClean="0"/>
              <a:t>AWS Tour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Conducted by AWS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For developers, customers and potential customers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Great intro to how people use AWS and what are the best practices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Customer Booths</a:t>
            </a:r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lvl="0" indent="-228600">
              <a:buAutoNum type="arabicParenR"/>
            </a:pPr>
            <a:r>
              <a:rPr lang="en-US" baseline="0" dirty="0" smtClean="0"/>
              <a:t>Droid Con </a:t>
            </a:r>
          </a:p>
          <a:p>
            <a:pPr marL="685800" lvl="1" indent="-228600">
              <a:buAutoNum type="arabicParenR"/>
            </a:pPr>
            <a:r>
              <a:rPr lang="en-US" baseline="0" dirty="0" err="1" smtClean="0"/>
              <a:t>Coducted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HasGeek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Part of the </a:t>
            </a:r>
            <a:r>
              <a:rPr lang="en-US" baseline="0" dirty="0" err="1" smtClean="0"/>
              <a:t>DroidCon</a:t>
            </a:r>
            <a:r>
              <a:rPr lang="en-US" baseline="0" dirty="0" smtClean="0"/>
              <a:t> being conducted worldwide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Brings together great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from startups, Design engineers, Google’s very own android developers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Wonderful Customer booths – </a:t>
            </a:r>
            <a:r>
              <a:rPr lang="en-US" baseline="0" dirty="0" err="1" smtClean="0"/>
              <a:t>Directi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Vserv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arowboat</a:t>
            </a:r>
            <a:r>
              <a:rPr lang="en-US" baseline="0" dirty="0" smtClean="0"/>
              <a:t> etc.,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2 day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</a:t>
            </a:r>
            <a:r>
              <a:rPr lang="en-US" baseline="0" dirty="0" smtClean="0"/>
              <a:t> focus for Google is evidently Android, Cloud [App Engine], Chrome and Apps marketplaces in that order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of the sessions were informative – especially about Android growth, introduction of fragments structure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Usage of ADK for android supported hardware – great demo based on accelerometer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Cloud technology is primarily about how to use the Pricing model, languages supported and how to integrate/create apps on top of Google APIs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Chrome Developer tools is the best hands on session. Where within 30 minutes, a slew of features of how superior to Firebug is Chrome Dev tools and fast it is because of native availability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DataStore</a:t>
            </a:r>
            <a:r>
              <a:rPr lang="en-US" baseline="0" dirty="0" smtClean="0"/>
              <a:t> is how we can use the Prediction API,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Android User Experience is about how we can showcase our apps in a better way using the themes available with Android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Customer Booths</a:t>
            </a:r>
            <a:r>
              <a:rPr lang="en-US" b="1" baseline="0" dirty="0" smtClean="0"/>
              <a:t>: </a:t>
            </a:r>
          </a:p>
          <a:p>
            <a:endParaRPr lang="en-US" b="1" baseline="0" dirty="0" smtClean="0"/>
          </a:p>
          <a:p>
            <a:r>
              <a:rPr lang="en-US" b="1" baseline="0" dirty="0" err="1" smtClean="0"/>
              <a:t>CloudFront</a:t>
            </a:r>
            <a:r>
              <a:rPr lang="en-US" b="1" baseline="0" dirty="0" smtClean="0"/>
              <a:t>[CSS]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Cognizant[</a:t>
            </a:r>
            <a:r>
              <a:rPr lang="en-US" b="1" baseline="0" dirty="0" err="1" smtClean="0"/>
              <a:t>LaaS</a:t>
            </a:r>
            <a:r>
              <a:rPr lang="en-US" b="1" baseline="0" dirty="0" smtClean="0"/>
              <a:t>] 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Riverbed Steelhead Product Family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CSS CORP - HAPX Managed Enterprise Cloud , Enterprise Cloud Gateway, </a:t>
            </a:r>
            <a:r>
              <a:rPr lang="en-US" b="1" baseline="0" dirty="0" err="1" smtClean="0"/>
              <a:t>Smar</a:t>
            </a:r>
            <a:r>
              <a:rPr lang="en-US" b="1" baseline="0" dirty="0" smtClean="0"/>
              <a:t> Test [On demand testing]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Right scale - Cloud Management System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Trend Micro - Secure Cloud, Deep Security 8.0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Welcome &amp; Introduction - </a:t>
            </a:r>
            <a:r>
              <a:rPr lang="en-US" dirty="0" smtClean="0"/>
              <a:t>Shane </a:t>
            </a:r>
            <a:r>
              <a:rPr lang="en-US" dirty="0" err="1" smtClean="0"/>
              <a:t>Owenby</a:t>
            </a:r>
            <a:r>
              <a:rPr lang="en-US" dirty="0" smtClean="0"/>
              <a:t>, Managing Director, Asia Pacific, AWS</a:t>
            </a:r>
          </a:p>
          <a:p>
            <a:endParaRPr lang="en-US" b="1" dirty="0" smtClean="0"/>
          </a:p>
          <a:p>
            <a:r>
              <a:rPr lang="en-US" b="1" dirty="0" smtClean="0"/>
              <a:t>Opening Keynote: State of the Cloud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Dr</a:t>
            </a:r>
            <a:r>
              <a:rPr lang="en-US" dirty="0" smtClean="0">
                <a:hlinkClick r:id="rId3"/>
              </a:rPr>
              <a:t> Werner </a:t>
            </a:r>
            <a:r>
              <a:rPr lang="en-US" dirty="0" err="1" smtClean="0">
                <a:hlinkClick r:id="rId3"/>
              </a:rPr>
              <a:t>Vogels</a:t>
            </a:r>
            <a:r>
              <a:rPr lang="en-US" dirty="0" smtClean="0"/>
              <a:t>, CTO, Amazon </a:t>
            </a:r>
          </a:p>
          <a:p>
            <a:endParaRPr lang="en-US" b="1" dirty="0" smtClean="0"/>
          </a:p>
          <a:p>
            <a:r>
              <a:rPr lang="en-US" b="1" dirty="0" smtClean="0"/>
              <a:t>Architecting for the Cloud: Demo and Best Practices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Janakiram</a:t>
            </a:r>
            <a:r>
              <a:rPr lang="en-US" dirty="0" smtClean="0">
                <a:hlinkClick r:id="rId3"/>
              </a:rPr>
              <a:t> MSV</a:t>
            </a:r>
            <a:r>
              <a:rPr lang="en-US" dirty="0" smtClean="0"/>
              <a:t>, Technology Evangelist, AWS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Developing Mobile Apps on AWS Cloud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Simone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Brunozzi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Technology Evangelist, APAC, AWS 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Designing Fault Tolerant Applications on 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Janakiram</a:t>
            </a:r>
            <a:r>
              <a:rPr lang="en-US" dirty="0" smtClean="0"/>
              <a:t> MSV, Technology Evangelist, AWS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Partner Presentations: Delivering Solutions in Partnership with AWS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 err="1" smtClean="0"/>
              <a:t>Rightscale</a:t>
            </a:r>
            <a:r>
              <a:rPr lang="en-US" dirty="0" smtClean="0"/>
              <a:t>, Josh Fraser, VP Business Development</a:t>
            </a:r>
            <a:br>
              <a:rPr lang="en-US" dirty="0" smtClean="0"/>
            </a:br>
            <a:r>
              <a:rPr lang="en-US" dirty="0" smtClean="0"/>
              <a:t>– Vishal Malik, Head Cloud </a:t>
            </a:r>
            <a:r>
              <a:rPr lang="en-US" dirty="0" err="1" smtClean="0"/>
              <a:t>CoE</a:t>
            </a:r>
            <a:r>
              <a:rPr lang="en-US" dirty="0" smtClean="0"/>
              <a:t>, Cognizant</a:t>
            </a:r>
          </a:p>
          <a:p>
            <a:endParaRPr lang="en-US" dirty="0" smtClean="0"/>
          </a:p>
          <a:p>
            <a:r>
              <a:rPr lang="en-US" dirty="0" smtClean="0"/>
              <a:t>Customer Panel, moderated by </a:t>
            </a:r>
            <a:r>
              <a:rPr lang="en-US" dirty="0" err="1" smtClean="0"/>
              <a:t>Dr</a:t>
            </a:r>
            <a:r>
              <a:rPr lang="en-US" dirty="0" smtClean="0"/>
              <a:t> Werner </a:t>
            </a:r>
            <a:r>
              <a:rPr lang="en-US" dirty="0" err="1" smtClean="0"/>
              <a:t>Vogels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b="1" dirty="0" smtClean="0"/>
              <a:t>Cognizant</a:t>
            </a:r>
            <a:r>
              <a:rPr lang="en-US" dirty="0" smtClean="0"/>
              <a:t>, Raj </a:t>
            </a:r>
            <a:r>
              <a:rPr lang="en-US" dirty="0" err="1" smtClean="0"/>
              <a:t>Bala</a:t>
            </a:r>
            <a:r>
              <a:rPr lang="en-US" dirty="0" smtClean="0"/>
              <a:t>, CTO</a:t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b="1" dirty="0" err="1" smtClean="0"/>
              <a:t>Consim</a:t>
            </a:r>
            <a:r>
              <a:rPr lang="en-US" dirty="0" smtClean="0"/>
              <a:t>, R. </a:t>
            </a:r>
            <a:r>
              <a:rPr lang="en-US" dirty="0" err="1" smtClean="0"/>
              <a:t>Chandrasekar</a:t>
            </a:r>
            <a:r>
              <a:rPr lang="en-US" dirty="0" smtClean="0"/>
              <a:t>, Senior Vice President</a:t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b="1" dirty="0" err="1" smtClean="0"/>
              <a:t>Classle</a:t>
            </a:r>
            <a:r>
              <a:rPr lang="en-US" b="1" dirty="0" smtClean="0"/>
              <a:t> Knowledge</a:t>
            </a:r>
            <a:r>
              <a:rPr lang="en-US" dirty="0" smtClean="0"/>
              <a:t>, </a:t>
            </a:r>
            <a:r>
              <a:rPr lang="en-US" dirty="0" err="1" smtClean="0"/>
              <a:t>Vaidya</a:t>
            </a:r>
            <a:r>
              <a:rPr lang="en-US" dirty="0" smtClean="0"/>
              <a:t> Nathan, Founder &amp; CEO</a:t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b="1" dirty="0" err="1" smtClean="0"/>
              <a:t>Ventuno</a:t>
            </a:r>
            <a:r>
              <a:rPr lang="en-US" b="1" dirty="0" smtClean="0"/>
              <a:t> Technologies</a:t>
            </a:r>
            <a:r>
              <a:rPr lang="en-US" dirty="0" smtClean="0"/>
              <a:t>, </a:t>
            </a:r>
            <a:r>
              <a:rPr lang="en-US" dirty="0" err="1" smtClean="0"/>
              <a:t>Mahul</a:t>
            </a:r>
            <a:r>
              <a:rPr lang="en-US" dirty="0" smtClean="0"/>
              <a:t> Shah, CTO </a:t>
            </a:r>
          </a:p>
          <a:p>
            <a:endParaRPr lang="en-US" dirty="0" smtClean="0"/>
          </a:p>
          <a:p>
            <a:r>
              <a:rPr lang="en-US" b="1" dirty="0" smtClean="0"/>
              <a:t>Closing Keynote: How Amazon Migrated to AWS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Dr</a:t>
            </a:r>
            <a:r>
              <a:rPr lang="en-US" dirty="0" smtClean="0">
                <a:hlinkClick r:id="rId4"/>
              </a:rPr>
              <a:t> Werner </a:t>
            </a:r>
            <a:r>
              <a:rPr lang="en-US" dirty="0" err="1" smtClean="0">
                <a:hlinkClick r:id="rId4"/>
              </a:rPr>
              <a:t>Vogels</a:t>
            </a:r>
            <a:r>
              <a:rPr lang="en-US" dirty="0" smtClean="0"/>
              <a:t>,</a:t>
            </a:r>
            <a:r>
              <a:rPr lang="en-US" baseline="0" dirty="0" smtClean="0"/>
              <a:t> CTO, Amazon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0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50" y="20548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5" y="20548"/>
            <a:ext cx="5624419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5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20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1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1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3" y="4800601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3" y="838201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1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105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1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5105401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1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1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609601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1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435102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1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ideo" Target="http://www.youtube.com/v/riyhO4mvn7Y?version=3&amp;hl=en_U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://www.slideshare.net/senthil777/droidcon-banglore-2011-schedu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www.slideshare.net/senthil777/google-dev-fest-2011-itena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youtube.com/playlist?list=PL91F212D9E07CACD4&amp;utm_source=HasGeek+Event+Notices&amp;utm_campaign=fa1cbb5ae6-JSFoo_Chennai1_11_2012&amp;utm_medium=email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://www.slideshare.net/senthil777/jsfoo-2011-itenary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hyperlink" Target="http://aws.amazon.com/apac/awstour-india-1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slideshare.net/senthil777/aws-tour-chennai-2011-itenary" TargetMode="External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1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 smtClean="0"/>
              <a:t>a tour of our conferences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 smtClean="0">
                <a:solidFill>
                  <a:srgbClr val="7BCF27"/>
                </a:solidFill>
                <a:latin typeface="Calibri" pitchFamily="34" charset="0"/>
              </a:rPr>
              <a:t>by Senthil Gopal, Mahendar and Ranjith</a:t>
            </a:r>
            <a:r>
              <a:rPr lang="en-US" sz="2400" b="0" dirty="0">
                <a:solidFill>
                  <a:srgbClr val="262626"/>
                </a:solidFill>
              </a:rPr>
              <a:t/>
            </a:r>
            <a:br>
              <a:rPr lang="en-US" sz="2400" b="0" dirty="0">
                <a:solidFill>
                  <a:srgbClr val="262626"/>
                </a:solidFill>
              </a:rPr>
            </a:br>
            <a:r>
              <a:rPr lang="en-US" b="0" dirty="0" smtClean="0">
                <a:solidFill>
                  <a:prstClr val="white"/>
                </a:solidFill>
              </a:rPr>
              <a:t>Google DevFest, jsFoo, AWS Dev Conf. and DroidCon</a:t>
            </a:r>
            <a:endParaRPr lang="en-US" sz="56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0400" y="3304950"/>
            <a:ext cx="8686800" cy="1095600"/>
          </a:xfrm>
        </p:spPr>
        <p:txBody>
          <a:bodyPr>
            <a:noAutofit/>
          </a:bodyPr>
          <a:lstStyle/>
          <a:p>
            <a:pPr lvl="0" algn="ctr">
              <a:lnSpc>
                <a:spcPct val="80000"/>
              </a:lnSpc>
              <a:spcBef>
                <a:spcPts val="0"/>
              </a:spcBef>
            </a:pPr>
            <a:r>
              <a:rPr lang="en-US" sz="7200" dirty="0" smtClean="0">
                <a:ln>
                  <a:gradFill>
                    <a:gsLst>
                      <a:gs pos="0">
                        <a:prstClr val="white"/>
                      </a:gs>
                      <a:gs pos="50000">
                        <a:prstClr val="white">
                          <a:lumMod val="75000"/>
                        </a:prst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prstClr val="white">
                        <a:lumMod val="75000"/>
                      </a:prstClr>
                    </a:gs>
                    <a:gs pos="91000">
                      <a:prstClr val="white"/>
                    </a:gs>
                  </a:gsLst>
                  <a:lin ang="16200000" scaled="1"/>
                </a:gradFill>
              </a:rPr>
              <a:t>$25 AWS Credit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97600" y="2286000"/>
            <a:ext cx="8694000" cy="639762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sz="3600" dirty="0" smtClean="0"/>
              <a:t>Gifted with a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85800" y="5334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8" name="riyhO4mvn7Y?version=3&amp;hl=en_US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57200" y="4343400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Droid Con </a:t>
            </a:r>
            <a:r>
              <a:rPr lang="en-US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2011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Bangalore</a:t>
            </a: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9606" y="1550513"/>
            <a:ext cx="2057400" cy="2708434"/>
            <a:chOff x="762000" y="1557456"/>
            <a:chExt cx="2057400" cy="2708434"/>
          </a:xfrm>
        </p:grpSpPr>
        <p:sp>
          <p:nvSpPr>
            <p:cNvPr id="10" name="Oval 9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solidFill>
              <a:srgbClr val="9966FF">
                <a:alpha val="87000"/>
              </a:srgbClr>
            </a:soli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chemeClr val="tx2">
                      <a:lumMod val="20000"/>
                      <a:lumOff val="80000"/>
                      <a:alpha val="40000"/>
                    </a:schemeClr>
                  </a:solidFill>
                  <a:latin typeface="+mj-lt"/>
                  <a:cs typeface="Arial" pitchFamily="34" charset="0"/>
                </a:rPr>
                <a:t>4</a:t>
              </a:r>
              <a:endParaRPr lang="en-US" sz="17000" b="1" dirty="0">
                <a:solidFill>
                  <a:schemeClr val="tx2">
                    <a:lumMod val="20000"/>
                    <a:lumOff val="80000"/>
                    <a:alpha val="4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Droid Con 2011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007328" y="2047819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146015" y="2450816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DroidCon Bangalore 2011 – I 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609601"/>
            <a:ext cx="7315200" cy="5626100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Itinerary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err="1" smtClean="0"/>
              <a:t>CyanogenMod</a:t>
            </a: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Making Cross platform Apps suck less</a:t>
            </a: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err="1" smtClean="0"/>
              <a:t>HoneyComb</a:t>
            </a:r>
            <a:r>
              <a:rPr lang="en-US" b="1" dirty="0" smtClean="0"/>
              <a:t> </a:t>
            </a:r>
            <a:r>
              <a:rPr lang="en-US" b="1" dirty="0" err="1" smtClean="0"/>
              <a:t>Codelab</a:t>
            </a:r>
            <a:r>
              <a:rPr lang="en-US" b="1" dirty="0" smtClean="0"/>
              <a:t> Part I and II</a:t>
            </a: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Android Services Pattern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Android Multimedia Internals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Cloud to Device Messaging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New Features in Android 4.0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Apps Demo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Mobile Computing – The Next Growth Wave</a:t>
            </a: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69863" indent="-1698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4049" y="2292351"/>
            <a:ext cx="1509712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senthil\Desktop\droidcon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73" y="254000"/>
            <a:ext cx="4639039" cy="144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senthil\Desktop\cyanogenmod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62376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146015" y="2450816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DroidCon Bangalore 2011 – II 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1" y="609601"/>
            <a:ext cx="5778500" cy="4038599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Keynote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An Android App – A De-Construction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Infusing Android with Social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ICS: Communication, Connectivity &amp; Camera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From Stock to </a:t>
            </a:r>
            <a:r>
              <a:rPr lang="en-US" b="1" dirty="0" err="1" smtClean="0"/>
              <a:t>CyanogenMod</a:t>
            </a:r>
            <a:r>
              <a:rPr lang="en-US" b="1" dirty="0" smtClean="0"/>
              <a:t>: The Sony Ericsson case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err="1" smtClean="0"/>
              <a:t>ListViews</a:t>
            </a:r>
            <a:r>
              <a:rPr lang="en-US" b="1" dirty="0" smtClean="0"/>
              <a:t>, Custom Controls and Memory Optimized Apps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Android Porting for Dummies</a:t>
            </a: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69863" indent="-1698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89501"/>
            <a:ext cx="34480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 descr="C:\Users\senthil\Desktop\Android-ice-cream-sandwich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5000" y="436959"/>
            <a:ext cx="2870200" cy="212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senthil\Desktop\c2d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2481262"/>
            <a:ext cx="13239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14800" y="990600"/>
            <a:ext cx="2590800" cy="8001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iBall</a:t>
            </a:r>
            <a:r>
              <a:rPr lang="en-US" dirty="0" smtClean="0"/>
              <a:t> Slide</a:t>
            </a:r>
            <a:endParaRPr lang="en-US" dirty="0"/>
          </a:p>
        </p:txBody>
      </p:sp>
      <p:pic>
        <p:nvPicPr>
          <p:cNvPr id="3076" name="Picture 4" descr="E:\Pictures\Droid Con\IMAG0289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571499"/>
            <a:ext cx="2603500" cy="43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enthil\Desktop\23686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1845142"/>
            <a:ext cx="4572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7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3" name="Oval 2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6879" y="1755853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  <a:endParaRPr lang="en-US" sz="15000" b="1" dirty="0">
              <a:solidFill>
                <a:prstClr val="white">
                  <a:lumMod val="65000"/>
                </a:prstClr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Any</a:t>
            </a:r>
            <a:r>
              <a:rPr lang="en-US" sz="4000" b="0" cap="none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4000" b="0" cap="none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Questions!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sengopal@ebay.com</a:t>
            </a: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725" y="2217356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Its your turn now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2669866"/>
            <a:ext cx="7543800" cy="1200329"/>
          </a:xfrm>
        </p:spPr>
        <p:txBody>
          <a:bodyPr wrap="square" tIns="0" bIns="0" anchor="t" anchorCtr="0">
            <a:normAutofit/>
          </a:bodyPr>
          <a:lstStyle/>
          <a:p>
            <a:pPr algn="ctr"/>
            <a:r>
              <a:rPr lang="en-US" sz="7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</a:rPr>
              <a:t>Sign Up!</a:t>
            </a:r>
            <a:endParaRPr lang="en-US" sz="78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5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Enhancing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our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Knowledge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936810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3" y="5127978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slew of features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7677" y="1497605"/>
            <a:ext cx="2057400" cy="2708434"/>
            <a:chOff x="762000" y="1557456"/>
            <a:chExt cx="2057400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F26200">
                      <a:alpha val="40000"/>
                    </a:srgbClr>
                  </a:solidFill>
                  <a:latin typeface="+mj-lt"/>
                  <a:cs typeface="Arial" pitchFamily="34" charset="0"/>
                </a:rPr>
                <a:t>1</a:t>
              </a:r>
              <a:endParaRPr lang="en-US" sz="17000" b="1" dirty="0">
                <a:solidFill>
                  <a:srgbClr val="F26200">
                    <a:alpha val="40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Google Dev Fest 2011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89851" y="1497604"/>
            <a:ext cx="2057400" cy="2708434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2A7A9E">
                      <a:alpha val="40000"/>
                    </a:srgbClr>
                  </a:solidFill>
                  <a:latin typeface="+mj-lt"/>
                  <a:cs typeface="Arial" pitchFamily="34" charset="0"/>
                </a:rPr>
                <a:t>2</a:t>
              </a:r>
              <a:endParaRPr lang="en-US" sz="17000" b="1" dirty="0">
                <a:solidFill>
                  <a:srgbClr val="2A7A9E">
                    <a:alpha val="40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1872" y="2701385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JS Foo </a:t>
              </a:r>
            </a:p>
            <a:p>
              <a:pPr algn="ctr">
                <a:lnSpc>
                  <a:spcPct val="80000"/>
                </a:lnSpc>
              </a:pPr>
              <a:r>
                <a:rPr 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2011</a:t>
              </a:r>
              <a:endParaRPr lang="en-US" sz="23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62025" y="1497605"/>
            <a:ext cx="2057400" cy="2708434"/>
            <a:chOff x="6324600" y="1587511"/>
            <a:chExt cx="2057400" cy="2708434"/>
          </a:xfrm>
        </p:grpSpPr>
        <p:sp>
          <p:nvSpPr>
            <p:cNvPr id="5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65B131">
                      <a:alpha val="64000"/>
                    </a:srgbClr>
                  </a:solidFill>
                  <a:latin typeface="+mj-lt"/>
                  <a:cs typeface="Arial" pitchFamily="34" charset="0"/>
                </a:rPr>
                <a:t>3</a:t>
              </a:r>
              <a:endParaRPr lang="en-US" sz="17000" b="1" dirty="0">
                <a:solidFill>
                  <a:srgbClr val="65B131">
                    <a:alpha val="64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11810" y="2674651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AWS Tour 2011</a:t>
              </a:r>
              <a:endParaRPr lang="en-US" sz="23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363005" y="1932502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907353" y="1915455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993672" y="1542444"/>
            <a:ext cx="2057400" cy="2708434"/>
            <a:chOff x="762000" y="1557456"/>
            <a:chExt cx="2057400" cy="2708434"/>
          </a:xfrm>
        </p:grpSpPr>
        <p:sp>
          <p:nvSpPr>
            <p:cNvPr id="39" name="Oval 38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solidFill>
              <a:srgbClr val="9966FF">
                <a:alpha val="87000"/>
              </a:srgbClr>
            </a:soli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>
                  <a:solidFill>
                    <a:schemeClr val="tx2">
                      <a:lumMod val="20000"/>
                      <a:lumOff val="80000"/>
                      <a:alpha val="40000"/>
                    </a:schemeClr>
                  </a:solidFill>
                  <a:latin typeface="+mj-lt"/>
                  <a:cs typeface="Arial" pitchFamily="34" charset="0"/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Droid Con 2011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7239000" y="1977341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28675" y="1894295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Google Dev Fest </a:t>
            </a:r>
            <a:r>
              <a:rPr lang="en-US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2011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Bangalore</a:t>
            </a: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5" y="2450816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Google Dev Fest 2011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609601"/>
            <a:ext cx="7315200" cy="5626100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Itinerary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/>
              <a:t>Android market place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/>
              <a:t>Android ADK and fragment Accessory overview 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/>
              <a:t>Open Accessory and ADK 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/>
              <a:t>Cloud </a:t>
            </a:r>
            <a:r>
              <a:rPr lang="en-US" b="1" dirty="0" smtClean="0"/>
              <a:t>Technology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/>
              <a:t>Launching and Growing your Business </a:t>
            </a: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Chrome </a:t>
            </a:r>
            <a:r>
              <a:rPr lang="en-US" b="1" dirty="0"/>
              <a:t>Developer </a:t>
            </a:r>
            <a:r>
              <a:rPr lang="en-US" b="1" dirty="0" smtClean="0"/>
              <a:t>Tools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Web </a:t>
            </a:r>
            <a:r>
              <a:rPr lang="en-US" b="1" dirty="0"/>
              <a:t>applications on High Replication </a:t>
            </a:r>
            <a:r>
              <a:rPr lang="en-US" b="1" dirty="0" smtClean="0"/>
              <a:t>Datastore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/>
              <a:t>Android User Experience 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69863" indent="-1698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 descr="C:\Users\sengopal\Desktop\Android-Logo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67" y="1798638"/>
            <a:ext cx="1624012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ngopal\Desktop\Google_Apps_Marketplac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02" y="5709139"/>
            <a:ext cx="1563077" cy="8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ngopal\Desktop\Google_App_Engine_logo_wtx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11" y="3581400"/>
            <a:ext cx="15335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ngopal\Desktop\Google_Chrome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77" y="422503"/>
            <a:ext cx="2007193" cy="133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2744" y="356542"/>
            <a:ext cx="5123656" cy="75229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2800" b="1" dirty="0" smtClean="0">
                <a:solidFill>
                  <a:srgbClr val="7BCF27"/>
                </a:solidFill>
              </a:rPr>
              <a:t>App Marketplace – Quick steps</a:t>
            </a:r>
            <a:endParaRPr lang="en-US" sz="2800" b="1" dirty="0">
              <a:solidFill>
                <a:srgbClr val="7BCF2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19201"/>
            <a:ext cx="5257800" cy="3821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Search for Google Apps marketplace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Install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ManyMoon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Project management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[sample]</a:t>
            </a: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Create the manifest – the definition of applications to use and publish to marketplace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Build your application with any tools and provider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Integrate the application by adding SSO using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OpenID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spcBef>
                <a:spcPts val="10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Sell your application with a one time fee of 100$ </a:t>
            </a:r>
          </a:p>
        </p:txBody>
      </p:sp>
      <p:pic>
        <p:nvPicPr>
          <p:cNvPr id="2050" name="Picture 2" descr="C:\Users\sengopal\Desktop\google-apps-marketpl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96" y="13269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engopal\Desktop\google-apps-marketplace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992709"/>
            <a:ext cx="2558111" cy="19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2A7A9E">
                    <a:alpha val="40000"/>
                  </a:srgbClr>
                </a:solidFill>
                <a:cs typeface="Arial" pitchFamily="34" charset="0"/>
              </a:rPr>
              <a:t>2</a:t>
            </a:r>
            <a:endParaRPr lang="en-US" sz="17000" b="1" dirty="0">
              <a:solidFill>
                <a:srgbClr val="2A7A9E">
                  <a:alpha val="40000"/>
                </a:srgbClr>
              </a:solidFill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JS FOO</a:t>
            </a:r>
            <a:endParaRPr lang="en-US" sz="4000" b="0" cap="none" dirty="0">
              <a:solidFill>
                <a:prstClr val="black">
                  <a:lumMod val="50000"/>
                  <a:lumOff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Bangalore</a:t>
            </a: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200400"/>
            <a:ext cx="19174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dirty="0" err="1" smtClean="0">
                <a:solidFill>
                  <a:prstClr val="white"/>
                </a:solidFill>
              </a:rPr>
              <a:t>Js</a:t>
            </a:r>
            <a:r>
              <a:rPr lang="en-US" sz="3200" dirty="0" smtClean="0">
                <a:solidFill>
                  <a:prstClr val="white"/>
                </a:solidFill>
              </a:rPr>
              <a:t> Foo 2011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533400"/>
            <a:ext cx="7315200" cy="5626100"/>
          </a:xfrm>
          <a:prstGeom prst="rect">
            <a:avLst/>
          </a:prstGeom>
          <a:noFill/>
        </p:spPr>
        <p:txBody>
          <a:bodyPr wrap="square" lIns="91440" rtlCol="0">
            <a:normAutofit fontScale="92500" lnSpcReduction="20000"/>
          </a:bodyPr>
          <a:lstStyle/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 smtClean="0">
                <a:hlinkClick r:id="rId5"/>
              </a:rPr>
              <a:t>Itinerary</a:t>
            </a:r>
            <a:endParaRPr lang="en-US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Theme – Interactive, Real-time and Highly-scalable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b="1" dirty="0" smtClean="0"/>
              <a:t>    internet applications</a:t>
            </a: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Node.js – asynchronous I/O, event-driven, V8 engine</a:t>
            </a: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err="1" smtClean="0"/>
              <a:t>WebSockets</a:t>
            </a:r>
            <a:r>
              <a:rPr lang="en-US" b="1" dirty="0" smtClean="0"/>
              <a:t> &amp; Socket.IO – that’s true, real bi-directional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b="1" dirty="0" smtClean="0"/>
              <a:t>    </a:t>
            </a:r>
            <a:r>
              <a:rPr lang="en-US" b="1" dirty="0" err="1" smtClean="0"/>
              <a:t>async</a:t>
            </a:r>
            <a:r>
              <a:rPr lang="en-US" b="1" dirty="0" smtClean="0"/>
              <a:t>. communication happening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IN" b="1" dirty="0" err="1" smtClean="0"/>
              <a:t>RxJS</a:t>
            </a:r>
            <a:r>
              <a:rPr lang="en-IN" b="1" dirty="0" smtClean="0"/>
              <a:t> – nothing but, Observables + LINQ + Schedulers.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IN" b="1" dirty="0" smtClean="0"/>
              <a:t>    It’s like getting back to Observables and Observers</a:t>
            </a: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err="1" smtClean="0"/>
              <a:t>IndexedDB</a:t>
            </a:r>
            <a:r>
              <a:rPr lang="en-US" b="1" dirty="0" smtClean="0"/>
              <a:t> – API for client-side storage of structured data &amp;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b="1" dirty="0" smtClean="0"/>
              <a:t>    high performance searches using indexes.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Open Data – New Level of data integration and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b="1" dirty="0" smtClean="0"/>
              <a:t>    interoperability.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err="1"/>
              <a:t>CouchDB</a:t>
            </a:r>
            <a:r>
              <a:rPr lang="en-US" b="1" dirty="0"/>
              <a:t> – Just Relax. Schema-free, offline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b="1" dirty="0"/>
              <a:t>    supportive DDS.</a:t>
            </a:r>
          </a:p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b="1" dirty="0" smtClean="0">
              <a:hlinkClick r:id="rId6"/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>
                <a:hlinkClick r:id="rId6"/>
              </a:rPr>
              <a:t>Videos</a:t>
            </a:r>
            <a:endParaRPr lang="en-US" b="1" dirty="0"/>
          </a:p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69863" indent="-1698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58025" y="328612"/>
            <a:ext cx="14287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21336" y="1066800"/>
            <a:ext cx="114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7162800" y="1600200"/>
            <a:ext cx="1981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V8 engine</a:t>
            </a:r>
            <a:endParaRPr lang="en-IN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62789" y="2667000"/>
            <a:ext cx="1547811" cy="6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0" y="5257800"/>
            <a:ext cx="2632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10400" y="4572000"/>
            <a:ext cx="15335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47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3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AWS Tour </a:t>
            </a:r>
            <a:r>
              <a:rPr lang="en-US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2011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Chennai</a:t>
            </a: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146015" y="2450816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AWS Tour India 2011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609601"/>
            <a:ext cx="7315200" cy="5626100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Itinerary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Customer Booths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Keynote: State of the Cloud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Architecting for the Cloud: Demo &amp; Best Practices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/>
              <a:t>Developing Mobile Apps on AWS Cloud</a:t>
            </a: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Fault Tolerant Applications on AWS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/>
              <a:t>Delivering Solutions in Partnership with </a:t>
            </a:r>
            <a:r>
              <a:rPr lang="en-US" b="1" dirty="0" smtClean="0"/>
              <a:t>AWS</a:t>
            </a:r>
            <a:endParaRPr lang="en-US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 smtClean="0"/>
              <a:t>Customer Panel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b="1" dirty="0"/>
              <a:t>How Amazon Migrated to </a:t>
            </a:r>
            <a:r>
              <a:rPr lang="en-US" b="1" dirty="0" smtClean="0"/>
              <a:t>AWS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hlinkClick r:id="rId5"/>
              </a:rPr>
              <a:t>http://aws.amazon.com/apac/awstour-india-1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 smtClean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/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69863" indent="-1698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828800"/>
            <a:ext cx="16097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senthil\Desktop\amazon-web-services-logo-large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60" y="266700"/>
            <a:ext cx="271594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enthil\Desktop\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95550"/>
            <a:ext cx="24003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4343400"/>
            <a:ext cx="1571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C:\Users\senthil\Desktop\austin_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5387976"/>
            <a:ext cx="2371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827</Words>
  <Application>Microsoft Office PowerPoint</Application>
  <PresentationFormat>On-screen Show (4:3)</PresentationFormat>
  <Paragraphs>283</Paragraphs>
  <Slides>16</Slides>
  <Notes>15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Introducing PowerPoint 2010</vt:lpstr>
      <vt:lpstr>by Senthil Gopal, Mahendar and Ranjith Google DevFest, jsFoo, AWS Dev Conf. and DroidCon</vt:lpstr>
      <vt:lpstr>PowerPoint Presentation</vt:lpstr>
      <vt:lpstr>Google Dev Fest 2011</vt:lpstr>
      <vt:lpstr>PowerPoint Presentation</vt:lpstr>
      <vt:lpstr>PowerPoint Presentation</vt:lpstr>
      <vt:lpstr>JS FOO</vt:lpstr>
      <vt:lpstr>PowerPoint Presentation</vt:lpstr>
      <vt:lpstr>AWS Tour 2011</vt:lpstr>
      <vt:lpstr>PowerPoint Presentation</vt:lpstr>
      <vt:lpstr>$25 AWS Credit</vt:lpstr>
      <vt:lpstr>Droid Con 2011</vt:lpstr>
      <vt:lpstr>PowerPoint Presentation</vt:lpstr>
      <vt:lpstr>PowerPoint Presentation</vt:lpstr>
      <vt:lpstr>iBall Slide</vt:lpstr>
      <vt:lpstr>Any Questions!</vt:lpstr>
      <vt:lpstr>Sign Up!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2011-12-02T12:00:27Z</dcterms:created>
  <dcterms:modified xsi:type="dcterms:W3CDTF">2012-05-19T19:33:01Z</dcterms:modified>
</cp:coreProperties>
</file>