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405"/>
  </p:normalViewPr>
  <p:slideViewPr>
    <p:cSldViewPr snapToGrid="0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37EB-0E34-DA54-21B0-E339FAD0B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Developing a Medical LLM Chatbot for Personalized Mental Healthcare</a:t>
            </a:r>
            <a:br>
              <a:rPr lang="en-US" sz="4800" b="1" dirty="0"/>
            </a:b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D01A-0AD2-0357-7FC7-09D40BA42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12: Avni Singh (R24AB0001), </a:t>
            </a:r>
            <a:r>
              <a:rPr lang="en-US" dirty="0" err="1"/>
              <a:t>Gourav</a:t>
            </a:r>
            <a:r>
              <a:rPr lang="en-US" dirty="0"/>
              <a:t> Sen (</a:t>
            </a:r>
            <a:r>
              <a:rPr lang="en-IN" b="0" i="0" u="none" strike="noStrike" dirty="0">
                <a:solidFill>
                  <a:srgbClr val="3C4043"/>
                </a:solidFill>
                <a:effectLst/>
                <a:latin typeface="Google Sans"/>
              </a:rPr>
              <a:t>M24CSA011), Ankita Sarkar (P24AI0001)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A5E19-E74A-F00F-761B-1230C86DAD11}"/>
              </a:ext>
            </a:extLst>
          </p:cNvPr>
          <p:cNvSpPr txBox="1"/>
          <p:nvPr/>
        </p:nvSpPr>
        <p:spPr>
          <a:xfrm>
            <a:off x="3018408" y="5042516"/>
            <a:ext cx="549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Link: </a:t>
            </a:r>
          </a:p>
        </p:txBody>
      </p:sp>
    </p:spTree>
    <p:extLst>
      <p:ext uri="{BB962C8B-B14F-4D97-AF65-F5344CB8AC3E}">
        <p14:creationId xmlns:p14="http://schemas.microsoft.com/office/powerpoint/2010/main" val="35424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AC5-CB9B-8D70-3A49-6374849F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9C4B-B998-49F3-0397-3DB1A486B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1. Provide Accurate Mental Health Information</a:t>
            </a:r>
          </a:p>
          <a:p>
            <a:pPr algn="just"/>
            <a:r>
              <a:rPr lang="en-US" dirty="0"/>
              <a:t>2. Enable Personalized Mental Health Support</a:t>
            </a:r>
          </a:p>
          <a:p>
            <a:pPr algn="just"/>
            <a:r>
              <a:rPr lang="en-US" dirty="0"/>
              <a:t>3. Leverage Retrieval-Augmented Generation (RAG)</a:t>
            </a:r>
          </a:p>
          <a:p>
            <a:pPr algn="just"/>
            <a:r>
              <a:rPr lang="en-US" dirty="0"/>
              <a:t>4. Maintain Privacy and Security</a:t>
            </a:r>
          </a:p>
          <a:p>
            <a:pPr algn="just"/>
            <a:r>
              <a:rPr lang="en-US" dirty="0"/>
              <a:t>5. Improve Accessibility to Mental Healthcare</a:t>
            </a:r>
          </a:p>
          <a:p>
            <a:pPr algn="just"/>
            <a:r>
              <a:rPr lang="en-US" dirty="0"/>
              <a:t>6. Support Mental Health Awareness and Education</a:t>
            </a:r>
          </a:p>
          <a:p>
            <a:pPr algn="just"/>
            <a:r>
              <a:rPr lang="en-US" dirty="0"/>
              <a:t>7. Enhance Engagement and User Trust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7EA3-02E1-0B94-049C-9CFF886F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966433" cy="1027590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1201B-D274-3684-93B1-4EA5ADF6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5" r="4450"/>
          <a:stretch/>
        </p:blipFill>
        <p:spPr>
          <a:xfrm>
            <a:off x="1466700" y="1797728"/>
            <a:ext cx="3871333" cy="35814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D9F847-6EE8-71B0-82A8-3657B0278F0B}"/>
              </a:ext>
            </a:extLst>
          </p:cNvPr>
          <p:cNvSpPr txBox="1">
            <a:spLocks/>
          </p:cNvSpPr>
          <p:nvPr/>
        </p:nvSpPr>
        <p:spPr>
          <a:xfrm>
            <a:off x="6853969" y="3155913"/>
            <a:ext cx="3966433" cy="1027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LLM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2275F-2D80-12E6-BD06-5ABFA6EC1C8B}"/>
              </a:ext>
            </a:extLst>
          </p:cNvPr>
          <p:cNvSpPr txBox="1"/>
          <p:nvPr/>
        </p:nvSpPr>
        <p:spPr>
          <a:xfrm>
            <a:off x="6631429" y="1351995"/>
            <a:ext cx="44115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IN" dirty="0" err="1"/>
              <a:t>Encyclopedia</a:t>
            </a:r>
            <a:r>
              <a:rPr lang="en-IN" dirty="0"/>
              <a:t> of Mental Health</a:t>
            </a:r>
            <a:r>
              <a:rPr lang="en-IN" dirty="0">
                <a:sym typeface="Wingdings" pitchFamily="2" charset="2"/>
              </a:rPr>
              <a:t> (Vol I, II) </a:t>
            </a:r>
            <a:r>
              <a:rPr lang="en-IN" dirty="0"/>
              <a:t>2nd Edition - August 26, 2015, Editor: Howard S. Friedman</a:t>
            </a:r>
          </a:p>
          <a:p>
            <a:pPr marL="400050" indent="-400050">
              <a:buFont typeface="+mj-lt"/>
              <a:buAutoNum type="arabicPeriod"/>
            </a:pPr>
            <a:r>
              <a:rPr lang="en-IN" dirty="0" err="1"/>
              <a:t>solomonk</a:t>
            </a:r>
            <a:r>
              <a:rPr lang="en-IN" dirty="0"/>
              <a:t>/</a:t>
            </a:r>
            <a:r>
              <a:rPr lang="en-IN" dirty="0" err="1"/>
              <a:t>reddit_mental_health_posts</a:t>
            </a:r>
            <a:endParaRPr lang="en-IN" dirty="0"/>
          </a:p>
          <a:p>
            <a:pPr marL="400050" indent="-400050">
              <a:buFont typeface="+mj-lt"/>
              <a:buAutoNum type="arabicPeriod"/>
            </a:pPr>
            <a:r>
              <a:rPr lang="en-IN" dirty="0" err="1"/>
              <a:t>ZahrizhalAli</a:t>
            </a:r>
            <a:r>
              <a:rPr lang="en-IN" dirty="0"/>
              <a:t>/</a:t>
            </a:r>
            <a:r>
              <a:rPr lang="en-IN" dirty="0" err="1"/>
              <a:t>mental_health_conversational_dataset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FECB71-C7DE-0912-9F20-BE8F60301377}"/>
              </a:ext>
            </a:extLst>
          </p:cNvPr>
          <p:cNvSpPr txBox="1">
            <a:spLocks/>
          </p:cNvSpPr>
          <p:nvPr/>
        </p:nvSpPr>
        <p:spPr>
          <a:xfrm>
            <a:off x="6825449" y="838200"/>
            <a:ext cx="3966433" cy="1027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DATASETS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06327-E5A1-F629-037B-C4FC2A16B5D7}"/>
              </a:ext>
            </a:extLst>
          </p:cNvPr>
          <p:cNvSpPr txBox="1"/>
          <p:nvPr/>
        </p:nvSpPr>
        <p:spPr>
          <a:xfrm>
            <a:off x="6722869" y="3751679"/>
            <a:ext cx="441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OpenAI</a:t>
            </a:r>
            <a:r>
              <a:rPr lang="en-IN" dirty="0"/>
              <a:t> GPT v2</a:t>
            </a:r>
          </a:p>
        </p:txBody>
      </p:sp>
    </p:spTree>
    <p:extLst>
      <p:ext uri="{BB962C8B-B14F-4D97-AF65-F5344CB8AC3E}">
        <p14:creationId xmlns:p14="http://schemas.microsoft.com/office/powerpoint/2010/main" val="334176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4116-9ABE-9A35-7E2B-5435446F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F5951-3C5C-9A9E-6655-0F454FBE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11" y="1362395"/>
            <a:ext cx="3979760" cy="2160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6EDAA-9817-6E80-D918-45D0DE993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709" y="1362395"/>
            <a:ext cx="4310471" cy="2252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BAC0A-0E20-05C9-EA2A-1E31E4E14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11" y="4355196"/>
            <a:ext cx="4012690" cy="1666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08507B-886D-4E16-D0EF-4575C8189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444" y="4095896"/>
            <a:ext cx="4191000" cy="2357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067279-D3E5-C24F-877E-E4B24D2936A8}"/>
              </a:ext>
            </a:extLst>
          </p:cNvPr>
          <p:cNvSpPr txBox="1"/>
          <p:nvPr/>
        </p:nvSpPr>
        <p:spPr>
          <a:xfrm>
            <a:off x="2113280" y="3553321"/>
            <a:ext cx="3423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1: Interface start page for our Chatbot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60BE-883D-462D-C3B7-D9967F7A56BE}"/>
              </a:ext>
            </a:extLst>
          </p:cNvPr>
          <p:cNvSpPr txBox="1"/>
          <p:nvPr/>
        </p:nvSpPr>
        <p:spPr>
          <a:xfrm>
            <a:off x="6419181" y="3669987"/>
            <a:ext cx="4190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2: An example of a response generated by the Chatbot on asking a Mental Health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EFFDD-4101-A477-1663-82632654EE58}"/>
              </a:ext>
            </a:extLst>
          </p:cNvPr>
          <p:cNvSpPr txBox="1"/>
          <p:nvPr/>
        </p:nvSpPr>
        <p:spPr>
          <a:xfrm>
            <a:off x="1816356" y="6022447"/>
            <a:ext cx="41018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3: Another example of a response generated by the Chatbot on asking a Mental Health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9674B-450D-B127-CFA3-DA3F9460FC73}"/>
              </a:ext>
            </a:extLst>
          </p:cNvPr>
          <p:cNvSpPr txBox="1"/>
          <p:nvPr/>
        </p:nvSpPr>
        <p:spPr>
          <a:xfrm>
            <a:off x="6299708" y="6408591"/>
            <a:ext cx="42507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Fig 4: </a:t>
            </a:r>
            <a:r>
              <a:rPr lang="en-IN" sz="1050" dirty="0">
                <a:solidFill>
                  <a:srgbClr val="0E0E0E"/>
                </a:solidFill>
                <a:effectLst/>
                <a:latin typeface=".AppleSystemUIFont"/>
              </a:rPr>
              <a:t>The dialogue box on the left displays the history of the queries, allowing the user to revisit previous conversations easily.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7452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F39D-EF73-2709-EB31-55DCFCFB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417323"/>
            <a:ext cx="9601200" cy="148590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4AA5-B4F0-4D31-E969-61B7BBA4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56717"/>
            <a:ext cx="9601200" cy="1313234"/>
          </a:xfrm>
        </p:spPr>
        <p:txBody>
          <a:bodyPr/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.AppleSystemUIFont"/>
              </a:rPr>
              <a:t>Jaccard Similarity (0.13)</a:t>
            </a:r>
            <a:r>
              <a:rPr lang="en-IN" b="1" dirty="0">
                <a:solidFill>
                  <a:srgbClr val="0E0E0E"/>
                </a:solidFill>
                <a:latin typeface=".AppleSystemUIFont"/>
              </a:rPr>
              <a:t> is Low. </a:t>
            </a:r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This indicates a low overlap between the unique words (or tokens) in the generated responses and the reference responses. The generated responses diverge significantly from the expected ones.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F4BCA3-B2AD-A846-220F-CFAAFD5F3D07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EVALUATION METRICS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BBA31-05E8-E004-9785-1C2A694076DF}"/>
              </a:ext>
            </a:extLst>
          </p:cNvPr>
          <p:cNvSpPr txBox="1">
            <a:spLocks/>
          </p:cNvSpPr>
          <p:nvPr/>
        </p:nvSpPr>
        <p:spPr>
          <a:xfrm>
            <a:off x="1295400" y="3073940"/>
            <a:ext cx="9601200" cy="1313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E0E0E"/>
                </a:solidFill>
                <a:effectLst/>
                <a:latin typeface=".AppleSystemUIFont"/>
              </a:rPr>
              <a:t>Future exploration of evaluation metrics is essential to gain deeper insights into the nuances and performance of the chatbot.</a:t>
            </a:r>
          </a:p>
        </p:txBody>
      </p:sp>
    </p:spTree>
    <p:extLst>
      <p:ext uri="{BB962C8B-B14F-4D97-AF65-F5344CB8AC3E}">
        <p14:creationId xmlns:p14="http://schemas.microsoft.com/office/powerpoint/2010/main" val="23469746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35</TotalTime>
  <Words>269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.AppleSystemUIFont</vt:lpstr>
      <vt:lpstr>Franklin Gothic Book</vt:lpstr>
      <vt:lpstr>Google Sans</vt:lpstr>
      <vt:lpstr>Crop</vt:lpstr>
      <vt:lpstr>Developing a Medical LLM Chatbot for Personalized Mental Healthcare </vt:lpstr>
      <vt:lpstr>OBJECTIVES</vt:lpstr>
      <vt:lpstr>METHODOLOGY</vt:lpstr>
      <vt:lpstr>RESULTS and FEATURES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Medical LLM Chatbot for Personalized Mental Healthcare </dc:title>
  <dc:creator>Ankita Sarkar</dc:creator>
  <cp:lastModifiedBy>Ankita Sarkar</cp:lastModifiedBy>
  <cp:revision>3</cp:revision>
  <dcterms:created xsi:type="dcterms:W3CDTF">2024-11-25T21:09:01Z</dcterms:created>
  <dcterms:modified xsi:type="dcterms:W3CDTF">2024-11-25T21:44:37Z</dcterms:modified>
</cp:coreProperties>
</file>