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5"/>
  </p:notesMasterIdLst>
  <p:sldIdLst>
    <p:sldId id="314" r:id="rId4"/>
    <p:sldId id="443" r:id="rId5"/>
    <p:sldId id="441" r:id="rId6"/>
    <p:sldId id="445" r:id="rId7"/>
    <p:sldId id="444" r:id="rId8"/>
    <p:sldId id="463" r:id="rId9"/>
    <p:sldId id="472" r:id="rId10"/>
    <p:sldId id="461" r:id="rId11"/>
    <p:sldId id="494" r:id="rId12"/>
    <p:sldId id="442" r:id="rId13"/>
    <p:sldId id="465" r:id="rId14"/>
    <p:sldId id="464" r:id="rId15"/>
    <p:sldId id="466" r:id="rId16"/>
    <p:sldId id="490" r:id="rId17"/>
    <p:sldId id="469" r:id="rId18"/>
    <p:sldId id="470" r:id="rId19"/>
    <p:sldId id="468" r:id="rId20"/>
    <p:sldId id="474" r:id="rId21"/>
    <p:sldId id="476" r:id="rId22"/>
    <p:sldId id="477" r:id="rId23"/>
    <p:sldId id="479" r:id="rId24"/>
    <p:sldId id="493" r:id="rId25"/>
    <p:sldId id="484" r:id="rId26"/>
    <p:sldId id="498" r:id="rId27"/>
    <p:sldId id="497" r:id="rId28"/>
    <p:sldId id="505" r:id="rId29"/>
    <p:sldId id="500" r:id="rId30"/>
    <p:sldId id="480" r:id="rId31"/>
    <p:sldId id="495" r:id="rId32"/>
    <p:sldId id="481" r:id="rId33"/>
    <p:sldId id="482" r:id="rId34"/>
    <p:sldId id="496" r:id="rId35"/>
    <p:sldId id="503" r:id="rId36"/>
    <p:sldId id="501" r:id="rId37"/>
    <p:sldId id="499" r:id="rId38"/>
    <p:sldId id="486" r:id="rId39"/>
    <p:sldId id="487" r:id="rId40"/>
    <p:sldId id="488" r:id="rId41"/>
    <p:sldId id="485" r:id="rId42"/>
    <p:sldId id="483" r:id="rId43"/>
    <p:sldId id="475" r:id="rId44"/>
    <p:sldId id="502" r:id="rId45"/>
    <p:sldId id="491" r:id="rId46"/>
    <p:sldId id="478" r:id="rId47"/>
    <p:sldId id="489" r:id="rId48"/>
    <p:sldId id="492" r:id="rId49"/>
    <p:sldId id="506" r:id="rId50"/>
    <p:sldId id="507" r:id="rId51"/>
    <p:sldId id="458" r:id="rId52"/>
    <p:sldId id="504" r:id="rId53"/>
    <p:sldId id="440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D6E71"/>
    <a:srgbClr val="292929"/>
    <a:srgbClr val="6A2C33"/>
    <a:srgbClr val="4D6063"/>
    <a:srgbClr val="DDDDDD"/>
    <a:srgbClr val="AD0344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424" autoAdjust="0"/>
  </p:normalViewPr>
  <p:slideViewPr>
    <p:cSldViewPr>
      <p:cViewPr varScale="1">
        <p:scale>
          <a:sx n="114" d="100"/>
          <a:sy n="114" d="100"/>
        </p:scale>
        <p:origin x="624" y="108"/>
      </p:cViewPr>
      <p:guideLst>
        <p:guide orient="horz" pos="2248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C270484-D179-4A70-83E2-D970D642B9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23925" y="685800"/>
            <a:ext cx="5006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C8F71E6D-0ADF-4927-82EB-F468FCED05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主标题</a:t>
            </a:r>
          </a:p>
          <a:p>
            <a:pPr lvl="0"/>
            <a:r>
              <a:rPr lang="zh-CN" altLang="en-US" noProof="0"/>
              <a:t>副标题</a:t>
            </a:r>
          </a:p>
          <a:p>
            <a:pPr lvl="0"/>
            <a:r>
              <a:rPr lang="zh-CN" altLang="en-US" noProof="0"/>
              <a:t>正文</a:t>
            </a:r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8A7F5357-8419-4110-B069-8909715D4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E941E03-3CCE-44AF-8B29-51B375F33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12">
            <a:extLst>
              <a:ext uri="{FF2B5EF4-FFF2-40B4-BE49-F238E27FC236}">
                <a16:creationId xmlns:a16="http://schemas.microsoft.com/office/drawing/2014/main" id="{DFEA1865-AEEE-4064-9530-F23F450D4C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8685213"/>
            <a:ext cx="15367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US"/>
              <a:t>2010-01-01</a:t>
            </a:r>
          </a:p>
        </p:txBody>
      </p:sp>
    </p:spTree>
    <p:extLst>
      <p:ext uri="{BB962C8B-B14F-4D97-AF65-F5344CB8AC3E}">
        <p14:creationId xmlns:p14="http://schemas.microsoft.com/office/powerpoint/2010/main" val="1302023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941E03-3CCE-44AF-8B29-51B375F33AE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24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941E03-3CCE-44AF-8B29-51B375F33AE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5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60EDAC-AD32-46C2-B5F5-D0238EDDA9D8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18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DB58F-7304-4479-AD38-204BA97BA30F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1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984E5-C381-4818-99B9-F46DC22108F4}" type="slidenum">
              <a:rPr lang="en-US" altLang="zh-CN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55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057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9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117475"/>
            <a:ext cx="2178050" cy="63373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2413" y="117475"/>
            <a:ext cx="6383337" cy="63373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012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2413" y="1125538"/>
            <a:ext cx="8713787" cy="53292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39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2413" y="1125538"/>
            <a:ext cx="4279900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25538"/>
            <a:ext cx="4281487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252413" y="3865563"/>
            <a:ext cx="8713787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873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2413" y="1125538"/>
            <a:ext cx="8713787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413" y="3865563"/>
            <a:ext cx="8713787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557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54000" y="117475"/>
            <a:ext cx="6767513" cy="720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2413" y="1125538"/>
            <a:ext cx="4279900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25538"/>
            <a:ext cx="4281487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2413" y="3865563"/>
            <a:ext cx="4279900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3865563"/>
            <a:ext cx="4281487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152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31C9A-A7D8-4329-8EBA-174996597A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5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C78F1-423D-42D6-99F1-2945A1D289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2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5473-6D36-4191-8ACB-482B63563D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55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31014-44A0-4606-A1E6-0EB7E68CA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5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116632"/>
            <a:ext cx="6767513" cy="720725"/>
          </a:xfrm>
        </p:spPr>
        <p:txBody>
          <a:bodyPr/>
          <a:lstStyle>
            <a:lvl1pPr algn="l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2996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C3DF-364D-42FD-B140-5E5441BDF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69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DDE31-EBA4-48E9-87C1-A57A129802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40BA3-3AA4-468D-8FA7-2E1ABBBDF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9BC30-5C42-4E1A-981E-0ED137AE9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95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F278F-D7E0-4CB6-9A91-F4B9421826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1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E9358-C871-4CAB-9EEB-D688E393E9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68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D8C3C-95B0-46C7-8A2F-9B01F2EB6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9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7B01-F9DD-481F-A4E1-1600CD02B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57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8393-CF11-4178-9EB4-409230D81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17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329C2-0028-4EAD-B08B-A348FE498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593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DE89E-AAD8-4466-891F-63CA5D175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55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B7D2-9AF1-4CAF-8B28-B98401ABF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7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6577C-16BD-4D33-A900-DAB85F57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44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7414F-B392-4545-B520-F004EEDDB5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52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8CC37-9F19-4EB0-A0EE-7D3161ECB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7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D9239-ECE2-465F-9A9D-03F83666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44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80224-3388-456A-9B86-34A520EEAA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74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1C7E6-659C-47B9-83BE-6DD60D424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2413" y="1125538"/>
            <a:ext cx="42799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25538"/>
            <a:ext cx="4281487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433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589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5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3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72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82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A5E524-2BB2-4B68-88BC-2B91296D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445125"/>
            <a:ext cx="17272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endParaRPr lang="zh-CN" altLang="en-US"/>
          </a:p>
        </p:txBody>
      </p:sp>
      <p:pic>
        <p:nvPicPr>
          <p:cNvPr id="1027" name="Picture 3" descr="立健PPT模板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2413" y="1125538"/>
            <a:ext cx="8713787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4000" y="117475"/>
            <a:ext cx="6767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框 1">
            <a:extLst>
              <a:ext uri="{FF2B5EF4-FFF2-40B4-BE49-F238E27FC236}">
                <a16:creationId xmlns:a16="http://schemas.microsoft.com/office/drawing/2014/main" id="{82E4B5CF-49F6-4AB6-BCC1-594DB9341C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9475" y="6523038"/>
            <a:ext cx="1768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87 13863861926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E549089-6FF4-429C-A3CD-9DA78B9359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C0ABA07-BB31-4FC1-AFEA-3C35089FA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036FE65-930A-462D-8D3A-F55B22845D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156ABC5C-C3C2-447A-9A74-3197F1AACB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7" descr="封面图片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80513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DEB82D8-1C08-47F3-ACF9-EFD5CF6B63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7B70755-4BD5-4DA0-8211-939B9C7B27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B2D8B6C-0E85-48AB-A8EC-784AA857C8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34F4D8CA-C2D4-4FCC-9385-7D7894D00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4288"/>
            <a:ext cx="9134475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2276475"/>
            <a:ext cx="4318000" cy="1439863"/>
          </a:xfrm>
          <a:solidFill>
            <a:schemeClr val="bg1"/>
          </a:solidFill>
        </p:spPr>
        <p:txBody>
          <a:bodyPr/>
          <a:lstStyle/>
          <a:p>
            <a:r>
              <a:rPr lang="en-US" altLang="zh-CN" b="1"/>
              <a:t>INCA</a:t>
            </a:r>
            <a:r>
              <a:rPr lang="zh-CN" altLang="en-US" b="1"/>
              <a:t>项目</a:t>
            </a:r>
          </a:p>
        </p:txBody>
      </p:sp>
      <p:sp>
        <p:nvSpPr>
          <p:cNvPr id="51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429000"/>
            <a:ext cx="4497387" cy="863600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zh-CN" altLang="en-US"/>
              <a:t>二次开发说明</a:t>
            </a:r>
            <a:br>
              <a:rPr lang="en-US" altLang="zh-CN"/>
            </a:br>
            <a:r>
              <a:rPr lang="zh-CN" altLang="en-US" sz="1100"/>
              <a:t>编写人：编号</a:t>
            </a:r>
            <a:r>
              <a:rPr lang="en-US" altLang="zh-CN" sz="1100"/>
              <a:t>87</a:t>
            </a:r>
            <a:r>
              <a:rPr lang="zh-CN" altLang="en-US" sz="1100"/>
              <a:t>    </a:t>
            </a:r>
            <a:r>
              <a:rPr lang="en-US" altLang="zh-CN" sz="1100"/>
              <a:t>13863861926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5B830577-0E88-4998-A7CE-90511C69E9E5}"/>
              </a:ext>
            </a:extLst>
          </p:cNvPr>
          <p:cNvSpPr txBox="1">
            <a:spLocks/>
          </p:cNvSpPr>
          <p:nvPr/>
        </p:nvSpPr>
        <p:spPr bwMode="auto">
          <a:xfrm>
            <a:off x="1581150" y="5300663"/>
            <a:ext cx="360045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1600" kern="0" dirty="0"/>
              <a:t>2017-02-07</a:t>
            </a:r>
            <a:endParaRPr lang="zh-CN" altLang="en-US" sz="16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noProof="1"/>
              <a:t>INCA-</a:t>
            </a:r>
            <a:r>
              <a:rPr lang="zh-CN" altLang="en-US" noProof="1"/>
              <a:t>数据库访问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9072562" cy="5329237"/>
          </a:xfrm>
        </p:spPr>
        <p:txBody>
          <a:bodyPr/>
          <a:lstStyle/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zh-CN" sz="2000" dirty="0" err="1"/>
              <a:t>DBTableModel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RemotesqlHelper.doSelect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, start, count); </a:t>
            </a:r>
            <a:r>
              <a:rPr lang="zh-CN" altLang="en-US" sz="2000" dirty="0"/>
              <a:t>原理</a:t>
            </a: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dirty="0" err="1"/>
              <a:t>com.inca.np.demo.communicate.RemotesqlHelper</a:t>
            </a:r>
            <a:r>
              <a:rPr lang="en-US" altLang="zh-CN" sz="2000" dirty="0"/>
              <a:t> .</a:t>
            </a:r>
            <a:r>
              <a:rPr lang="en-US" altLang="zh-CN" sz="2000" dirty="0" err="1"/>
              <a:t>doSelect</a:t>
            </a:r>
            <a:br>
              <a:rPr lang="en-US" altLang="zh-CN" sz="2000" dirty="0"/>
            </a:br>
            <a:r>
              <a:rPr lang="en-US" altLang="zh-CN" sz="2000" dirty="0"/>
              <a:t>--</a:t>
            </a:r>
            <a:r>
              <a:rPr lang="en-US" altLang="zh-CN" sz="2000" dirty="0">
                <a:solidFill>
                  <a:srgbClr val="FF0000"/>
                </a:solidFill>
              </a:rPr>
              <a:t>npcommon-*.jar</a:t>
            </a:r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sz="2000" dirty="0" err="1"/>
              <a:t>com.inca.np.server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RequestDispatch.process</a:t>
            </a:r>
            <a:br>
              <a:rPr lang="en-US" altLang="zh-CN" sz="2000" dirty="0"/>
            </a:br>
            <a:r>
              <a:rPr lang="en-US" altLang="zh-CN" sz="2000" dirty="0"/>
              <a:t>--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npserver</a:t>
            </a:r>
            <a:r>
              <a:rPr lang="en-US" altLang="zh-CN" sz="2000" dirty="0">
                <a:solidFill>
                  <a:srgbClr val="FF0000"/>
                </a:solidFill>
              </a:rPr>
              <a:t>-s *.jar</a:t>
            </a:r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sz="2000" dirty="0" err="1"/>
              <a:t>com.inca.npserver.server.Server.process</a:t>
            </a:r>
            <a:r>
              <a:rPr lang="en-US" altLang="zh-CN" sz="2000" dirty="0"/>
              <a:t>()  Line178</a:t>
            </a:r>
            <a:br>
              <a:rPr lang="en-US" altLang="zh-CN" sz="2000" dirty="0"/>
            </a:br>
            <a:r>
              <a:rPr lang="en-US" altLang="zh-CN" sz="2000" dirty="0"/>
              <a:t>--</a:t>
            </a:r>
            <a:r>
              <a:rPr lang="en-US" altLang="zh-CN" sz="2000" dirty="0">
                <a:solidFill>
                  <a:srgbClr val="FF0000"/>
                </a:solidFill>
              </a:rPr>
              <a:t>npserver-s*.jar</a:t>
            </a:r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r>
              <a:rPr lang="en-US" altLang="zh-CN" sz="2000" dirty="0" err="1"/>
              <a:t>com.inca.npserver.server.sysproc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SelectProcessor</a:t>
            </a:r>
            <a:br>
              <a:rPr lang="en-US" altLang="zh-CN" sz="2000" dirty="0"/>
            </a:br>
            <a:r>
              <a:rPr lang="en-US" altLang="zh-CN" sz="2000" dirty="0"/>
              <a:t>                         extends </a:t>
            </a:r>
            <a:r>
              <a:rPr lang="en-US" altLang="zh-CN" sz="2000" dirty="0" err="1"/>
              <a:t>RequestProcessorAdapter</a:t>
            </a:r>
            <a:br>
              <a:rPr lang="en-US" altLang="zh-CN" sz="2000" dirty="0"/>
            </a:br>
            <a:r>
              <a:rPr lang="en-US" altLang="zh-CN" sz="2000" dirty="0"/>
              <a:t>--</a:t>
            </a:r>
            <a:r>
              <a:rPr lang="en-US" altLang="zh-CN" sz="2000" dirty="0">
                <a:solidFill>
                  <a:srgbClr val="FF0000"/>
                </a:solidFill>
              </a:rPr>
              <a:t>npserver-s*.jar</a:t>
            </a: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  <a:p>
            <a:pPr marL="857250" lvl="1" indent="-457200">
              <a:buFont typeface="Times New Roman" panose="02020603050405020304" pitchFamily="18" charset="0"/>
              <a:buAutoNum type="alphaLcParenR"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dirty="0"/>
              <a:t>INCA-</a:t>
            </a:r>
            <a:r>
              <a:rPr lang="en-US" altLang="zh-CN" dirty="0" err="1"/>
              <a:t>DBTableModel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DBTableModel</a:t>
            </a:r>
            <a:r>
              <a:rPr lang="en-US" altLang="zh-CN">
                <a:sym typeface="Wingdings" panose="05000000000000000000" pitchFamily="2" charset="2"/>
              </a:rPr>
              <a:t> DefaultTableModel</a:t>
            </a:r>
            <a:r>
              <a:rPr lang="en-US" altLang="zh-CN"/>
              <a:t> AbstractTableModel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TableModel</a:t>
            </a:r>
          </a:p>
          <a:p>
            <a:r>
              <a:rPr lang="en-US" altLang="zh-CN">
                <a:sym typeface="Wingdings" panose="05000000000000000000" pitchFamily="2" charset="2"/>
              </a:rPr>
              <a:t>DefaultTableModel(</a:t>
            </a:r>
            <a:r>
              <a:rPr lang="en-US" altLang="zh-CN" u="sng"/>
              <a:t>dataVector, columnIdentifiers</a:t>
            </a:r>
            <a:r>
              <a:rPr lang="en-US" altLang="zh-CN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/>
              <a:t>public void insertRow(int row, Vector rowData) {</a:t>
            </a:r>
            <a:br>
              <a:rPr lang="en-US" altLang="zh-CN"/>
            </a:br>
            <a:r>
              <a:rPr lang="en-US" altLang="zh-CN"/>
              <a:t>	dataVector.insertElementAt(rowData, row);</a:t>
            </a:r>
            <a:br>
              <a:rPr lang="en-US" altLang="zh-CN"/>
            </a:br>
            <a:r>
              <a:rPr lang="en-US" altLang="zh-CN"/>
              <a:t>	justifyRows(row, row+1);         	fireTableRowsInserted(row, row);</a:t>
            </a:r>
            <a:br>
              <a:rPr lang="en-US" altLang="zh-CN"/>
            </a:br>
            <a:r>
              <a:rPr lang="en-US" altLang="zh-CN"/>
              <a:t>}</a:t>
            </a:r>
          </a:p>
          <a:p>
            <a:r>
              <a:rPr lang="en-US" altLang="zh-CN"/>
              <a:t>AbstractTableModel</a:t>
            </a:r>
          </a:p>
          <a:p>
            <a:pPr lvl="1"/>
            <a:r>
              <a:rPr lang="en-US" altLang="zh-CN"/>
              <a:t>protected EventListenerList listenerList = new EventListenerList();</a:t>
            </a:r>
            <a:endParaRPr lang="en-US" altLang="zh-CN">
              <a:sym typeface="Wingdings" panose="05000000000000000000" pitchFamily="2" charset="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常用类</a:t>
            </a:r>
            <a:r>
              <a:rPr lang="en-US" altLang="zh-CN"/>
              <a:t>-RecordTrunk</a:t>
            </a:r>
            <a:endParaRPr lang="zh-CN" altLang="en-US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RecordTrunk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Vector</a:t>
            </a:r>
          </a:p>
          <a:p>
            <a:r>
              <a:rPr lang="en-US" altLang="zh-CN"/>
              <a:t>public static final int DBSTATUS_SAVED = 0;</a:t>
            </a:r>
          </a:p>
          <a:p>
            <a:r>
              <a:rPr lang="en-US" altLang="zh-CN"/>
              <a:t>public static final int DBSTATUS_NEW = 1;</a:t>
            </a:r>
          </a:p>
          <a:p>
            <a:r>
              <a:rPr lang="en-US" altLang="zh-CN"/>
              <a:t>public static final int DBSTATUS_MODIFIED = 2;</a:t>
            </a:r>
          </a:p>
          <a:p>
            <a:r>
              <a:rPr lang="en-US" altLang="zh-CN"/>
              <a:t>public static final int DBSTATUS_DELETE = 3;</a:t>
            </a:r>
          </a:p>
          <a:p>
            <a:r>
              <a:rPr lang="en-US" altLang="zh-CN"/>
              <a:t>public static final int SUMFLAG_RECORD = 0;</a:t>
            </a:r>
          </a:p>
          <a:p>
            <a:r>
              <a:rPr lang="en-US" altLang="zh-CN"/>
              <a:t>public static final int SUMFLAG_SUMMARY = 9999;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表</a:t>
            </a:r>
            <a:r>
              <a:rPr lang="en-US" altLang="zh-CN"/>
              <a:t>--</a:t>
            </a:r>
            <a:r>
              <a:rPr lang="zh-CN" altLang="en-US"/>
              <a:t>数据字典表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>
          <a:xfrm>
            <a:off x="269875" y="1125538"/>
            <a:ext cx="8713788" cy="5327650"/>
          </a:xfrm>
        </p:spPr>
        <p:txBody>
          <a:bodyPr/>
          <a:lstStyle/>
          <a:p>
            <a:r>
              <a:rPr lang="en-US" altLang="zh-CN"/>
              <a:t>SYS_TABLE_CN</a:t>
            </a:r>
          </a:p>
          <a:p>
            <a:r>
              <a:rPr lang="en-US" altLang="zh-CN"/>
              <a:t>SYS_COLUMN_CN</a:t>
            </a:r>
          </a:p>
          <a:p>
            <a:endParaRPr lang="en-US" altLang="zh-CN"/>
          </a:p>
          <a:p>
            <a:r>
              <a:rPr lang="en-US" altLang="zh-CN"/>
              <a:t>SELECT table_name, column_name, data_type</a:t>
            </a:r>
            <a:br>
              <a:rPr lang="en-US" altLang="zh-CN"/>
            </a:br>
            <a:r>
              <a:rPr lang="en-US" altLang="zh-CN"/>
              <a:t>FROM all_tab_cols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表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kn_sys_conf(OPID,TYPE, VALUE ,MEMO)–</a:t>
            </a:r>
            <a:r>
              <a:rPr lang="zh-CN" altLang="en-US"/>
              <a:t>系统的全局配置</a:t>
            </a:r>
            <a:endParaRPr lang="en-US" altLang="zh-CN"/>
          </a:p>
          <a:p>
            <a:pPr lvl="1"/>
            <a:r>
              <a:rPr lang="en-US" altLang="zh-CN"/>
              <a:t>OPID+Type</a:t>
            </a:r>
            <a:r>
              <a:rPr lang="zh-CN" altLang="en-US"/>
              <a:t>作为联合主键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</a:t>
            </a:r>
            <a:r>
              <a:rPr lang="zh-CN" altLang="en-US"/>
              <a:t>中的</a:t>
            </a:r>
            <a:r>
              <a:rPr lang="en-US" altLang="zh-CN"/>
              <a:t>MAVEN</a:t>
            </a:r>
            <a:r>
              <a:rPr lang="zh-CN" altLang="en-US"/>
              <a:t>执行过程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MAVEN.cmd</a:t>
            </a:r>
          </a:p>
          <a:p>
            <a:pPr lvl="1"/>
            <a:r>
              <a:rPr lang="en-US" altLang="zh-CN"/>
              <a:t>start javaw -jar MAVEN.jar</a:t>
            </a:r>
          </a:p>
          <a:p>
            <a:r>
              <a:rPr lang="en-US" altLang="zh-CN"/>
              <a:t>Cmd/xxx.cmd</a:t>
            </a:r>
          </a:p>
          <a:p>
            <a:pPr lvl="1"/>
            <a:r>
              <a:rPr lang="en-US" altLang="zh-CN"/>
              <a:t>cd sdkn</a:t>
            </a:r>
          </a:p>
          <a:p>
            <a:pPr lvl="1"/>
            <a:r>
              <a:rPr lang="en-US" altLang="zh-CN"/>
              <a:t>cd pubsrv_2.0.10</a:t>
            </a:r>
          </a:p>
          <a:p>
            <a:pPr lvl="1"/>
            <a:r>
              <a:rPr lang="en-US" altLang="zh-CN"/>
              <a:t>CALL maven sdkn</a:t>
            </a:r>
          </a:p>
          <a:p>
            <a:pPr lvl="1"/>
            <a:r>
              <a:rPr lang="en-US" altLang="zh-CN"/>
              <a:t>cd release</a:t>
            </a:r>
          </a:p>
          <a:p>
            <a:pPr lvl="1"/>
            <a:r>
              <a:rPr lang="en-US" altLang="zh-CN"/>
              <a:t>COPY *.zip  c:\sdkn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</a:t>
            </a:r>
            <a:r>
              <a:rPr lang="zh-CN" altLang="en-US"/>
              <a:t>中的</a:t>
            </a:r>
            <a:r>
              <a:rPr lang="en-US" altLang="zh-CN"/>
              <a:t>MAVEN</a:t>
            </a:r>
            <a:r>
              <a:rPr lang="zh-CN" altLang="en-US"/>
              <a:t>执行过程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goal </a:t>
            </a:r>
            <a:r>
              <a:rPr lang="en-US" altLang="zh-CN" sz="2000" dirty="0" err="1"/>
              <a:t>sdkn</a:t>
            </a:r>
            <a:endParaRPr lang="en-US" altLang="zh-CN" sz="2000" dirty="0"/>
          </a:p>
          <a:p>
            <a:pPr lvl="1"/>
            <a:r>
              <a:rPr lang="en-US" altLang="zh-CN" sz="2000" dirty="0"/>
              <a:t>copy</a:t>
            </a:r>
            <a:r>
              <a:rPr lang="zh-CN" altLang="en-US" sz="2000" dirty="0"/>
              <a:t>所有的类到</a:t>
            </a:r>
            <a:r>
              <a:rPr lang="en-US" altLang="zh-CN" sz="2000" dirty="0"/>
              <a:t>build/classes</a:t>
            </a:r>
          </a:p>
          <a:p>
            <a:pPr lvl="1"/>
            <a:r>
              <a:rPr lang="en-US" altLang="zh-CN" sz="2000" dirty="0"/>
              <a:t>copy  </a:t>
            </a:r>
            <a:r>
              <a:rPr lang="en-US" altLang="zh-CN" sz="2000" dirty="0" err="1"/>
              <a:t>installinfo</a:t>
            </a:r>
            <a:r>
              <a:rPr lang="zh-CN" altLang="en-US" sz="2000" dirty="0"/>
              <a:t>到</a:t>
            </a:r>
            <a:r>
              <a:rPr lang="en-US" altLang="zh-CN" sz="2000" dirty="0"/>
              <a:t>release</a:t>
            </a:r>
          </a:p>
          <a:p>
            <a:pPr lvl="1"/>
            <a:r>
              <a:rPr lang="zh-CN" altLang="en-US" sz="2000" dirty="0"/>
              <a:t>附带</a:t>
            </a:r>
            <a:r>
              <a:rPr lang="en-US" altLang="zh-CN" sz="2000" dirty="0"/>
              <a:t>goal deploy</a:t>
            </a:r>
          </a:p>
          <a:p>
            <a:r>
              <a:rPr lang="en-US" altLang="zh-CN" sz="2000" dirty="0"/>
              <a:t>goal deploy </a:t>
            </a:r>
            <a:r>
              <a:rPr lang="en-US" altLang="zh-CN" sz="2000" dirty="0" err="1"/>
              <a:t>prereqs</a:t>
            </a:r>
            <a:r>
              <a:rPr lang="en-US" altLang="zh-CN" sz="2000" dirty="0"/>
              <a:t>="jar“</a:t>
            </a:r>
          </a:p>
          <a:p>
            <a:pPr lvl="1"/>
            <a:r>
              <a:rPr lang="en-US" altLang="zh-CN" sz="2000" dirty="0"/>
              <a:t>copy </a:t>
            </a:r>
            <a:r>
              <a:rPr lang="en-US" altLang="zh-CN" sz="2000" dirty="0" err="1"/>
              <a:t>conf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installinfo</a:t>
            </a:r>
            <a:endParaRPr lang="en-US" altLang="zh-CN" sz="2000" dirty="0"/>
          </a:p>
          <a:p>
            <a:r>
              <a:rPr lang="en-US" altLang="zh-CN" sz="2000" dirty="0"/>
              <a:t>goal jar </a:t>
            </a:r>
            <a:r>
              <a:rPr lang="en-US" altLang="zh-CN" sz="2000" dirty="0" err="1"/>
              <a:t>prereqs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init,java:compile</a:t>
            </a:r>
            <a:r>
              <a:rPr lang="en-US" altLang="zh-CN" sz="2000" dirty="0"/>
              <a:t>“</a:t>
            </a:r>
          </a:p>
          <a:p>
            <a:pPr lvl="1"/>
            <a:r>
              <a:rPr lang="en-US" altLang="zh-CN" sz="2000" dirty="0"/>
              <a:t>copy </a:t>
            </a:r>
            <a:r>
              <a:rPr lang="en-US" altLang="zh-CN" sz="2000" dirty="0" err="1"/>
              <a:t>xml,txt,gif,model,rule</a:t>
            </a:r>
            <a:r>
              <a:rPr lang="zh-CN" altLang="en-US" sz="2000" dirty="0"/>
              <a:t>到</a:t>
            </a:r>
            <a:r>
              <a:rPr lang="en-US" altLang="zh-CN" sz="2000" dirty="0"/>
              <a:t>classes</a:t>
            </a:r>
          </a:p>
          <a:p>
            <a:pPr lvl="1"/>
            <a:r>
              <a:rPr lang="en-US" altLang="zh-CN" sz="2000" dirty="0"/>
              <a:t>delete</a:t>
            </a:r>
            <a:r>
              <a:rPr lang="zh-CN" altLang="en-US" sz="2000" dirty="0"/>
              <a:t>原有的服务器端</a:t>
            </a:r>
            <a:r>
              <a:rPr lang="en-US" altLang="zh-CN" sz="2000" dirty="0"/>
              <a:t>jar</a:t>
            </a:r>
          </a:p>
          <a:p>
            <a:pPr lvl="1"/>
            <a:r>
              <a:rPr lang="zh-CN" altLang="en-US" sz="2000" dirty="0"/>
              <a:t>将包含</a:t>
            </a:r>
            <a:r>
              <a:rPr lang="en-US" altLang="zh-CN" sz="2000" dirty="0" err="1"/>
              <a:t>dbprocess</a:t>
            </a:r>
            <a:r>
              <a:rPr lang="zh-CN" altLang="en-US" sz="2000" dirty="0"/>
              <a:t>或者</a:t>
            </a:r>
            <a:r>
              <a:rPr lang="en-US" altLang="zh-CN" sz="2000" dirty="0"/>
              <a:t>Processor</a:t>
            </a:r>
            <a:r>
              <a:rPr lang="zh-CN" altLang="en-US" sz="2000" dirty="0"/>
              <a:t>的类打包成</a:t>
            </a:r>
            <a:r>
              <a:rPr lang="en-US" altLang="zh-CN" sz="2000" dirty="0"/>
              <a:t>-s.jar</a:t>
            </a:r>
          </a:p>
          <a:p>
            <a:pPr lvl="1"/>
            <a:r>
              <a:rPr lang="en-US" altLang="zh-CN" sz="2000" dirty="0"/>
              <a:t>delete</a:t>
            </a:r>
            <a:r>
              <a:rPr lang="zh-CN" altLang="en-US" sz="2000" dirty="0"/>
              <a:t>原有的客户端</a:t>
            </a:r>
            <a:r>
              <a:rPr lang="en-US" altLang="zh-CN" sz="2000" dirty="0"/>
              <a:t>jar</a:t>
            </a:r>
          </a:p>
          <a:p>
            <a:pPr lvl="1"/>
            <a:r>
              <a:rPr lang="zh-CN" altLang="en-US" sz="2000" dirty="0"/>
              <a:t>将排除服务器端类打包成</a:t>
            </a:r>
            <a:r>
              <a:rPr lang="en-US" altLang="zh-CN" sz="2000" dirty="0"/>
              <a:t>-c.jar</a:t>
            </a:r>
          </a:p>
          <a:p>
            <a:pPr lvl="1"/>
            <a:r>
              <a:rPr lang="zh-CN" altLang="en-US" sz="2000" dirty="0"/>
              <a:t>删除原有打包的</a:t>
            </a:r>
            <a:r>
              <a:rPr lang="en-US" altLang="zh-CN" sz="2000" dirty="0"/>
              <a:t>zip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/>
              <a:t>installinfo,_c-version*.jar</a:t>
            </a:r>
            <a:r>
              <a:rPr lang="zh-CN" altLang="en-US" sz="2000" dirty="0"/>
              <a:t>和</a:t>
            </a:r>
            <a:r>
              <a:rPr lang="en-US" altLang="zh-CN" sz="2000" dirty="0"/>
              <a:t>_s-version*.jar</a:t>
            </a:r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自动化工具</a:t>
            </a: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功能模块自动生成工具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局部变量名</a:t>
            </a: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zh-CN"/>
              <a:t>局部变量名</a:t>
            </a:r>
            <a:endParaRPr lang="en-US" altLang="zh-CN" b="1"/>
          </a:p>
          <a:p>
            <a:pPr lvl="1"/>
            <a:r>
              <a:rPr lang="zh-CN" altLang="zh-CN"/>
              <a:t>参数和局部变量名首字母小写，骆驼法则。尽量不要和域冲突，尽量表达这个变量在方法中的意义。</a:t>
            </a:r>
            <a:endParaRPr lang="en-US" altLang="zh-CN"/>
          </a:p>
          <a:p>
            <a:r>
              <a:rPr lang="en-US" altLang="zh-CN"/>
              <a:t>1.7</a:t>
            </a:r>
            <a:r>
              <a:rPr lang="zh-CN" altLang="en-US"/>
              <a:t>方法体不能超过</a:t>
            </a:r>
            <a:r>
              <a:rPr lang="en-US" altLang="zh-CN"/>
              <a:t>30</a:t>
            </a:r>
            <a:r>
              <a:rPr lang="zh-CN" altLang="en-US"/>
              <a:t>行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源码分析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Ste</a:t>
            </a:r>
            <a:r>
              <a:rPr lang="zh-CN" altLang="en-US" dirty="0"/>
              <a:t>和</a:t>
            </a:r>
            <a:r>
              <a:rPr lang="en-US" altLang="zh-CN" dirty="0" err="1"/>
              <a:t>Mde</a:t>
            </a:r>
            <a:r>
              <a:rPr lang="zh-CN" altLang="en-US" dirty="0"/>
              <a:t>窗体都位于  </a:t>
            </a:r>
            <a:r>
              <a:rPr lang="en-US" altLang="zh-CN" dirty="0"/>
              <a:t>npcommon-5.8.06.jar</a:t>
            </a:r>
            <a:r>
              <a:rPr lang="zh-CN" altLang="en-US" dirty="0"/>
              <a:t>的</a:t>
            </a:r>
            <a:r>
              <a:rPr lang="en-US" altLang="zh-CN" dirty="0" err="1"/>
              <a:t>com.inca.np.gui.ste|mde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My…_</a:t>
            </a:r>
            <a:r>
              <a:rPr lang="en-US" altLang="zh-CN" dirty="0" err="1"/>
              <a:t>ste</a:t>
            </a:r>
            <a:r>
              <a:rPr lang="en-US" altLang="zh-CN" dirty="0" err="1">
                <a:sym typeface="Wingdings" panose="05000000000000000000" pitchFamily="2" charset="2"/>
              </a:rPr>
              <a:t></a:t>
            </a:r>
            <a:r>
              <a:rPr lang="en-US" altLang="zh-CN" dirty="0" err="1"/>
              <a:t>CSteModelAp</a:t>
            </a:r>
            <a:r>
              <a:rPr lang="en-US" altLang="zh-CN" dirty="0" err="1">
                <a:sym typeface="Wingdings" panose="05000000000000000000" pitchFamily="2" charset="2"/>
              </a:rPr>
              <a:t></a:t>
            </a:r>
            <a:r>
              <a:rPr lang="en-US" altLang="zh-CN" dirty="0" err="1"/>
              <a:t>CsteModel</a:t>
            </a:r>
            <a:r>
              <a:rPr lang="en-US" altLang="zh-CN" dirty="0" err="1">
                <a:sym typeface="Wingdings" panose="05000000000000000000" pitchFamily="2" charset="2"/>
              </a:rPr>
              <a:t>CModelBase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注意：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原有</a:t>
            </a:r>
            <a:r>
              <a:rPr lang="en-US" altLang="zh-CN" dirty="0"/>
              <a:t>v1.5</a:t>
            </a:r>
            <a:r>
              <a:rPr lang="zh-CN" altLang="en-US" dirty="0"/>
              <a:t>的</a:t>
            </a:r>
            <a:r>
              <a:rPr lang="en-US" altLang="zh-CN" dirty="0" err="1"/>
              <a:t>Steframe</a:t>
            </a:r>
            <a:r>
              <a:rPr lang="en-US" altLang="zh-CN" dirty="0"/>
              <a:t> extends </a:t>
            </a:r>
            <a:r>
              <a:rPr lang="en-US" altLang="zh-CN" dirty="0" err="1"/>
              <a:t>CFrame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现在的</a:t>
            </a:r>
            <a:r>
              <a:rPr lang="en-US" altLang="zh-CN" dirty="0"/>
              <a:t>v1.6</a:t>
            </a:r>
            <a:r>
              <a:rPr lang="zh-CN" altLang="en-US" dirty="0"/>
              <a:t>的</a:t>
            </a:r>
            <a:r>
              <a:rPr lang="en-US" altLang="zh-CN" dirty="0" err="1"/>
              <a:t>Steframe</a:t>
            </a:r>
            <a:r>
              <a:rPr lang="en-US" altLang="zh-CN" dirty="0"/>
              <a:t> extends </a:t>
            </a:r>
            <a:r>
              <a:rPr lang="en-US" altLang="zh-CN" dirty="0" err="1"/>
              <a:t>COpFrame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800" noProof="1"/>
              <a:t>开发环境搭建</a:t>
            </a:r>
            <a:endParaRPr lang="zh-CN" altLang="zh-CN" sz="2800" noProof="1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zh-CN" altLang="en-US" sz="2800" noProof="1"/>
              <a:t>表相关</a:t>
            </a:r>
            <a:endParaRPr lang="zh-CN" altLang="zh-CN" sz="2800" noProof="1"/>
          </a:p>
          <a:p>
            <a:pPr>
              <a:buFont typeface="Times New Roman" panose="02020603050405020304" pitchFamily="18" charset="0"/>
              <a:buAutoNum type="arabicPeriod"/>
            </a:pPr>
            <a:endParaRPr lang="zh-CN" altLang="zh-CN" sz="2800" noProof="1"/>
          </a:p>
          <a:p>
            <a:pPr>
              <a:buFont typeface="Times New Roman" panose="02020603050405020304" pitchFamily="18" charset="0"/>
              <a:buAutoNum type="arabicPeriod"/>
            </a:pPr>
            <a:endParaRPr lang="zh-CN" altLang="zh-CN" sz="2800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源码分析</a:t>
            </a:r>
            <a:r>
              <a:rPr lang="en-US" altLang="zh-CN"/>
              <a:t>(2)-CFrame</a:t>
            </a:r>
            <a:endParaRPr lang="zh-CN" altLang="en-US"/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提示框相关</a:t>
            </a:r>
            <a:endParaRPr lang="en-US" altLang="zh-CN"/>
          </a:p>
          <a:p>
            <a:pPr lvl="1"/>
            <a:r>
              <a:rPr lang="en-US" altLang="zh-CN"/>
              <a:t>infoMessage(String title,String msg);</a:t>
            </a:r>
          </a:p>
          <a:p>
            <a:pPr lvl="1"/>
            <a:r>
              <a:rPr lang="en-US" altLang="zh-CN"/>
              <a:t>errorMessage(String title,String msg);</a:t>
            </a:r>
          </a:p>
          <a:p>
            <a:pPr lvl="1"/>
            <a:r>
              <a:rPr lang="en-US" altLang="zh-CN"/>
              <a:t>warnMessage(String title,String msg);</a:t>
            </a:r>
          </a:p>
          <a:p>
            <a:r>
              <a:rPr lang="zh-CN" altLang="en-US"/>
              <a:t>快捷键相关</a:t>
            </a:r>
            <a:endParaRPr lang="en-US" altLang="zh-CN"/>
          </a:p>
          <a:p>
            <a:pPr lvl="1"/>
            <a:r>
              <a:rPr lang="en-US" altLang="zh-CN"/>
              <a:t>addHotkey(KeyStroke key,</a:t>
            </a:r>
            <a:br>
              <a:rPr lang="en-US" altLang="zh-CN"/>
            </a:br>
            <a:r>
              <a:rPr lang="en-US" altLang="zh-CN"/>
              <a:t>String actionname,Action action)</a:t>
            </a:r>
          </a:p>
          <a:p>
            <a:pPr lvl="1"/>
            <a:r>
              <a:rPr lang="en-US" altLang="zh-CN"/>
              <a:t>dumpKeyaction(Jcomponent c);</a:t>
            </a:r>
          </a:p>
        </p:txBody>
      </p:sp>
      <p:pic>
        <p:nvPicPr>
          <p:cNvPr id="2458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957263"/>
            <a:ext cx="2305050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源码分析</a:t>
            </a:r>
            <a:r>
              <a:rPr lang="en-US" altLang="zh-CN"/>
              <a:t>(3)-</a:t>
            </a:r>
            <a:r>
              <a:rPr lang="zh-CN" altLang="en-US"/>
              <a:t>授权信息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npserver_s.jar </a:t>
            </a:r>
            <a:r>
              <a:rPr lang="zh-CN" altLang="en-US" dirty="0"/>
              <a:t>  </a:t>
            </a:r>
            <a:r>
              <a:rPr lang="en-US" altLang="zh-CN" dirty="0" err="1"/>
              <a:t>com.inca.npserver</a:t>
            </a:r>
            <a:r>
              <a:rPr lang="en-US" altLang="zh-CN" dirty="0"/>
              <a:t>.. </a:t>
            </a:r>
            <a:r>
              <a:rPr lang="en-US" altLang="zh-CN" dirty="0" err="1"/>
              <a:t>Proddbmodel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源码分析</a:t>
            </a:r>
            <a:r>
              <a:rPr lang="en-US" altLang="zh-CN"/>
              <a:t>(4)-</a:t>
            </a:r>
            <a:r>
              <a:rPr lang="zh-CN" altLang="en-US"/>
              <a:t>默认操作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/>
              <a:t>DBModel2Jdbc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Select t2.placecenterid,t2.placecentername,t2.remotecon from chn_c2p t1,chn_center t2 where t1.usestatus = 1 and t1.placecenterid = t2.placecenterid and t1.placepointid =?  and t2.goodsflag = 1</a:t>
            </a:r>
          </a:p>
          <a:p>
            <a:r>
              <a:rPr lang="en-US" altLang="zh-CN"/>
              <a:t>select * from gpcs_placepoint_v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CSteModel</a:t>
            </a:r>
            <a:endParaRPr lang="en-US" altLang="zh-CN" dirty="0"/>
          </a:p>
          <a:p>
            <a:pPr lvl="1"/>
            <a:r>
              <a:rPr lang="en-US" altLang="zh-CN" dirty="0" err="1"/>
              <a:t>loadDBColumnInfos</a:t>
            </a:r>
            <a:r>
              <a:rPr lang="en-US" altLang="zh-CN" dirty="0"/>
              <a:t>()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DBColumnInfoStoreHelp.</a:t>
            </a:r>
            <a:r>
              <a:rPr lang="en-US" altLang="zh-CN" i="1" dirty="0" err="1"/>
              <a:t>readFile</a:t>
            </a:r>
            <a:r>
              <a:rPr lang="en-US" altLang="zh-CN" i="1" dirty="0"/>
              <a:t>()</a:t>
            </a:r>
          </a:p>
          <a:p>
            <a:pPr lvl="1"/>
            <a:r>
              <a:rPr lang="en-US" altLang="zh-CN" dirty="0" err="1"/>
              <a:t>Rulebase</a:t>
            </a:r>
            <a:r>
              <a:rPr lang="en-US" altLang="zh-CN" dirty="0"/>
              <a:t> </a:t>
            </a:r>
            <a:r>
              <a:rPr lang="zh-CN" altLang="en-US" dirty="0"/>
              <a:t>是基本的规则类</a:t>
            </a:r>
            <a:endParaRPr lang="en-US" altLang="zh-CN" dirty="0"/>
          </a:p>
          <a:p>
            <a:pPr lvl="2"/>
            <a:r>
              <a:rPr lang="zh-CN" altLang="en-US" dirty="0"/>
              <a:t>子类对规则进行了详细的描述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dirty="0"/>
              <a:t>_</a:t>
            </a:r>
            <a:r>
              <a:rPr lang="en-US" altLang="zh-CN" dirty="0" err="1"/>
              <a:t>Ste.model</a:t>
            </a:r>
            <a:r>
              <a:rPr lang="en-US" altLang="zh-CN" dirty="0"/>
              <a:t> </a:t>
            </a:r>
            <a:r>
              <a:rPr lang="zh-CN" altLang="en-US" dirty="0"/>
              <a:t>的解析类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252413" y="1125538"/>
            <a:ext cx="8891587" cy="5329237"/>
          </a:xfrm>
        </p:spPr>
        <p:txBody>
          <a:bodyPr/>
          <a:lstStyle/>
          <a:p>
            <a:r>
              <a:rPr lang="en-US" altLang="zh-CN" dirty="0" err="1"/>
              <a:t>DBColumnInfoStoreHelp</a:t>
            </a:r>
            <a:endParaRPr lang="en-US" altLang="zh-CN" dirty="0"/>
          </a:p>
          <a:p>
            <a:pPr lvl="1"/>
            <a:r>
              <a:rPr lang="en-US" altLang="zh-CN" i="1" dirty="0" err="1"/>
              <a:t>readFile</a:t>
            </a:r>
            <a:r>
              <a:rPr lang="en-US" altLang="zh-CN" i="1" dirty="0"/>
              <a:t>(</a:t>
            </a:r>
            <a:r>
              <a:rPr lang="en-US" altLang="zh-CN" dirty="0" err="1"/>
              <a:t>CSteModel</a:t>
            </a:r>
            <a:r>
              <a:rPr lang="en-US" altLang="zh-CN" dirty="0"/>
              <a:t> </a:t>
            </a:r>
            <a:r>
              <a:rPr lang="en-US" altLang="zh-CN" dirty="0" err="1"/>
              <a:t>ste</a:t>
            </a:r>
            <a:r>
              <a:rPr lang="en-US" altLang="zh-CN" dirty="0"/>
              <a:t>, File file)</a:t>
            </a:r>
            <a:r>
              <a:rPr lang="zh-CN" altLang="en-US" dirty="0"/>
              <a:t>解析</a:t>
            </a:r>
            <a:r>
              <a:rPr lang="en-US" altLang="zh-CN" dirty="0"/>
              <a:t>_</a:t>
            </a:r>
            <a:r>
              <a:rPr lang="en-US" altLang="zh-CN" dirty="0" err="1"/>
              <a:t>ste.model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zh-CN" altLang="en-US" dirty="0"/>
              <a:t>解析</a:t>
            </a:r>
            <a:r>
              <a:rPr lang="en-US" altLang="zh-CN" dirty="0"/>
              <a:t>form</a:t>
            </a:r>
          </a:p>
          <a:p>
            <a:pPr lvl="2"/>
            <a:r>
              <a:rPr lang="zh-CN" altLang="en-US" dirty="0"/>
              <a:t>解析</a:t>
            </a:r>
            <a:r>
              <a:rPr lang="en-US" altLang="zh-CN" dirty="0"/>
              <a:t>table</a:t>
            </a:r>
          </a:p>
          <a:p>
            <a:pPr lvl="2"/>
            <a:r>
              <a:rPr lang="zh-CN" altLang="en-US" dirty="0"/>
              <a:t>解析</a:t>
            </a:r>
            <a:r>
              <a:rPr lang="en-US" altLang="zh-CN" dirty="0" err="1"/>
              <a:t>querycolumns</a:t>
            </a:r>
            <a:endParaRPr lang="en-US" altLang="zh-CN" dirty="0"/>
          </a:p>
          <a:p>
            <a:pPr lvl="2"/>
            <a:r>
              <a:rPr lang="zh-CN" altLang="en-US" dirty="0"/>
              <a:t>解析</a:t>
            </a:r>
            <a:r>
              <a:rPr lang="en-US" altLang="zh-CN" dirty="0" err="1"/>
              <a:t>querymustcolumns</a:t>
            </a:r>
            <a:endParaRPr lang="en-US" altLang="zh-CN" dirty="0"/>
          </a:p>
          <a:p>
            <a:pPr lvl="2"/>
            <a:r>
              <a:rPr lang="zh-CN" altLang="en-US" dirty="0"/>
              <a:t>解析</a:t>
            </a:r>
            <a:r>
              <a:rPr lang="en-US" altLang="zh-CN" dirty="0" err="1"/>
              <a:t>hov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en-US" altLang="zh-CN" i="1" dirty="0" err="1"/>
              <a:t>readOneColumn</a:t>
            </a:r>
            <a:r>
              <a:rPr lang="en-US" altLang="zh-CN" i="1" dirty="0"/>
              <a:t>(line); </a:t>
            </a:r>
            <a:r>
              <a:rPr lang="zh-CN" altLang="en-US" i="1" dirty="0"/>
              <a:t>将解析</a:t>
            </a:r>
            <a:r>
              <a:rPr lang="en-US" altLang="zh-CN" i="1" dirty="0"/>
              <a:t>&lt;form&gt;</a:t>
            </a:r>
            <a:r>
              <a:rPr lang="zh-CN" altLang="en-US" i="1" dirty="0"/>
              <a:t>中一行的内容</a:t>
            </a:r>
            <a:endParaRPr lang="en-US" altLang="zh-CN" i="1" dirty="0"/>
          </a:p>
          <a:p>
            <a:pPr lvl="1"/>
            <a:r>
              <a:rPr lang="en-US" altLang="zh-CN" u="sng" dirty="0" err="1"/>
              <a:t>writeOneColumn</a:t>
            </a:r>
            <a:r>
              <a:rPr lang="zh-CN" altLang="en-US" u="sng" dirty="0"/>
              <a:t>可能更能看出每列的意义</a:t>
            </a:r>
            <a:endParaRPr lang="en-US" altLang="zh-CN" u="sng" dirty="0"/>
          </a:p>
          <a:p>
            <a:r>
              <a:rPr lang="zh-CN" altLang="en-US" dirty="0"/>
              <a:t>列名</a:t>
            </a:r>
            <a:r>
              <a:rPr lang="en-US" altLang="zh-CN" dirty="0"/>
              <a:t>,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标题</a:t>
            </a:r>
            <a:r>
              <a:rPr lang="en-US" altLang="zh-CN" dirty="0"/>
              <a:t>,</a:t>
            </a:r>
            <a:r>
              <a:rPr lang="zh-CN" altLang="en-US" dirty="0"/>
              <a:t>组件类型</a:t>
            </a:r>
            <a:r>
              <a:rPr lang="en-US" altLang="zh-CN" dirty="0"/>
              <a:t>,</a:t>
            </a:r>
            <a:r>
              <a:rPr lang="zh-CN" altLang="en-US" dirty="0"/>
              <a:t>是否为主键</a:t>
            </a:r>
            <a:r>
              <a:rPr lang="en-US" altLang="zh-CN" dirty="0"/>
              <a:t>,</a:t>
            </a:r>
            <a:r>
              <a:rPr lang="zh-CN" altLang="en-US" dirty="0"/>
              <a:t>序列名</a:t>
            </a:r>
            <a:r>
              <a:rPr lang="en-US" altLang="zh-CN" dirty="0"/>
              <a:t>,</a:t>
            </a:r>
            <a:r>
              <a:rPr lang="zh-CN" altLang="en-US" dirty="0"/>
              <a:t>是否大写</a:t>
            </a:r>
            <a:r>
              <a:rPr lang="en-US" altLang="zh-CN" dirty="0"/>
              <a:t>,</a:t>
            </a:r>
            <a:r>
              <a:rPr lang="zh-CN" altLang="en-US" dirty="0"/>
              <a:t>是否只读</a:t>
            </a:r>
            <a:r>
              <a:rPr lang="en-US" altLang="zh-CN" dirty="0"/>
              <a:t>,</a:t>
            </a:r>
            <a:r>
              <a:rPr lang="zh-CN" altLang="en-US" dirty="0"/>
              <a:t>是否可获得焦点</a:t>
            </a:r>
            <a:r>
              <a:rPr lang="en-US" altLang="zh-CN" dirty="0"/>
              <a:t>,</a:t>
            </a:r>
            <a:r>
              <a:rPr lang="zh-CN" altLang="en-US" dirty="0"/>
              <a:t>是否可更新</a:t>
            </a:r>
            <a:r>
              <a:rPr lang="en-US" altLang="zh-CN" dirty="0"/>
              <a:t>,</a:t>
            </a:r>
            <a:r>
              <a:rPr lang="zh-CN" altLang="en-US" dirty="0"/>
              <a:t>是否有行分隔符</a:t>
            </a:r>
            <a:r>
              <a:rPr lang="en-US" altLang="zh-CN" dirty="0"/>
              <a:t>,</a:t>
            </a:r>
            <a:r>
              <a:rPr lang="zh-CN" altLang="en-US" dirty="0"/>
              <a:t>数字精度</a:t>
            </a:r>
            <a:r>
              <a:rPr lang="en-US" altLang="zh-CN" dirty="0"/>
              <a:t>,</a:t>
            </a:r>
            <a:r>
              <a:rPr lang="zh-CN" altLang="en-US" dirty="0"/>
              <a:t>是否隐藏</a:t>
            </a:r>
            <a:r>
              <a:rPr lang="en-US" altLang="zh-CN" dirty="0"/>
              <a:t>, </a:t>
            </a:r>
            <a:r>
              <a:rPr lang="zh-CN" altLang="en-US" dirty="0"/>
              <a:t>是否可查询</a:t>
            </a:r>
            <a:r>
              <a:rPr lang="en-US" altLang="zh-CN" dirty="0"/>
              <a:t>,</a:t>
            </a:r>
            <a:r>
              <a:rPr lang="zh-CN" altLang="en-US" dirty="0"/>
              <a:t>是否计算总和</a:t>
            </a:r>
            <a:r>
              <a:rPr lang="en-US" altLang="zh-CN" dirty="0"/>
              <a:t>,</a:t>
            </a:r>
            <a:r>
              <a:rPr lang="zh-CN" altLang="en-US" dirty="0"/>
              <a:t>数字格式</a:t>
            </a:r>
            <a:r>
              <a:rPr lang="en-US" altLang="zh-CN" dirty="0"/>
              <a:t>,</a:t>
            </a:r>
            <a:r>
              <a:rPr lang="zh-CN" altLang="en-US" dirty="0"/>
              <a:t>是否带</a:t>
            </a:r>
            <a:r>
              <a:rPr lang="en-US" altLang="zh-CN" dirty="0"/>
              <a:t>time,</a:t>
            </a:r>
            <a:r>
              <a:rPr lang="zh-CN" altLang="en-US" dirty="0"/>
              <a:t>表格列宽度</a:t>
            </a:r>
            <a:r>
              <a:rPr lang="en-US" altLang="zh-CN" dirty="0"/>
              <a:t>,</a:t>
            </a:r>
            <a:r>
              <a:rPr lang="zh-CN" altLang="en-US" dirty="0"/>
              <a:t>卡片上是否隐藏标题</a:t>
            </a:r>
            <a:r>
              <a:rPr lang="en-US" altLang="zh-CN" dirty="0"/>
              <a:t>,</a:t>
            </a:r>
            <a:r>
              <a:rPr lang="zh-CN" altLang="en-US" dirty="0"/>
              <a:t>是否全匹配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CSteModel</a:t>
            </a:r>
            <a:r>
              <a:rPr lang="en-US" altLang="zh-CN" dirty="0"/>
              <a:t>. </a:t>
            </a:r>
            <a:r>
              <a:rPr lang="en-US" altLang="zh-CN" dirty="0" err="1"/>
              <a:t>addActionListener</a:t>
            </a:r>
            <a:r>
              <a:rPr lang="en-US" altLang="zh-CN" dirty="0"/>
              <a:t>(</a:t>
            </a:r>
            <a:r>
              <a:rPr lang="en-US" altLang="zh-CN" dirty="0" err="1"/>
              <a:t>CSteModelListenerAdaptor</a:t>
            </a:r>
            <a:r>
              <a:rPr lang="en-US" altLang="zh-CN" dirty="0"/>
              <a:t> );</a:t>
            </a:r>
          </a:p>
          <a:p>
            <a:r>
              <a:rPr lang="zh-CN" altLang="en-US" dirty="0"/>
              <a:t>添加模型的事件处理程序</a:t>
            </a:r>
            <a:endParaRPr lang="en-US" altLang="zh-CN" dirty="0"/>
          </a:p>
          <a:p>
            <a:pPr lvl="1"/>
            <a:r>
              <a:rPr lang="en-US" altLang="zh-CN" dirty="0" err="1"/>
              <a:t>on_click</a:t>
            </a:r>
            <a:r>
              <a:rPr lang="zh-CN" altLang="en-US" dirty="0"/>
              <a:t>事件在鼠标按下和释放时都会触发，所以要自行判断是否点击的是同一行</a:t>
            </a:r>
            <a:endParaRPr lang="en-US" altLang="zh-CN" dirty="0"/>
          </a:p>
          <a:p>
            <a:r>
              <a:rPr lang="en-US" altLang="zh-CN" dirty="0"/>
              <a:t>&lt;table&gt;</a:t>
            </a:r>
            <a:r>
              <a:rPr lang="zh-CN" altLang="en-US" dirty="0"/>
              <a:t>行号</a:t>
            </a:r>
            <a:r>
              <a:rPr lang="en-US" altLang="zh-CN" dirty="0"/>
              <a:t>,</a:t>
            </a:r>
            <a:r>
              <a:rPr lang="zh-CN" altLang="en-US" dirty="0"/>
              <a:t>列</a:t>
            </a:r>
            <a:r>
              <a:rPr lang="en-US" altLang="zh-CN" dirty="0"/>
              <a:t>1,</a:t>
            </a:r>
            <a:r>
              <a:rPr lang="zh-CN" altLang="en-US" dirty="0"/>
              <a:t>列</a:t>
            </a:r>
            <a:r>
              <a:rPr lang="en-US" altLang="zh-CN" dirty="0"/>
              <a:t>2…&lt;/table&gt; </a:t>
            </a:r>
            <a:r>
              <a:rPr lang="zh-CN" altLang="en-US" dirty="0"/>
              <a:t>不允许有空格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551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HOV</a:t>
            </a:r>
            <a:r>
              <a:rPr lang="zh-CN" altLang="en-US"/>
              <a:t>如何返回主窗体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DBTableModel</a:t>
            </a:r>
            <a:r>
              <a:rPr lang="en-US" altLang="zh-CN" dirty="0"/>
              <a:t> result = </a:t>
            </a:r>
            <a:r>
              <a:rPr lang="en-US" altLang="zh-CN" dirty="0" err="1"/>
              <a:t>hov.getResult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HOV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 err="1"/>
              <a:t>querycond.</a:t>
            </a:r>
            <a:r>
              <a:rPr lang="en-US" altLang="zh-CN" u="sng" dirty="0" err="1"/>
              <a:t>getHovWheres</a:t>
            </a:r>
            <a:r>
              <a:rPr lang="en-US" altLang="zh-CN" u="sng" dirty="0"/>
              <a:t>()</a:t>
            </a:r>
            <a:r>
              <a:rPr lang="zh-CN" altLang="en-US" u="sng" dirty="0"/>
              <a:t>是不可以修正的</a:t>
            </a:r>
            <a:endParaRPr lang="en-US" altLang="zh-CN" u="sng" dirty="0"/>
          </a:p>
          <a:p>
            <a:pPr lvl="1"/>
            <a:r>
              <a:rPr lang="en-US" altLang="zh-CN" u="sng" dirty="0" err="1"/>
              <a:t>getOtherwheres</a:t>
            </a:r>
            <a:r>
              <a:rPr lang="en-US" altLang="zh-CN" u="sng" dirty="0"/>
              <a:t>() </a:t>
            </a:r>
            <a:r>
              <a:rPr lang="zh-CN" altLang="en-US" u="sng" dirty="0"/>
              <a:t>可以被重写。可以通过</a:t>
            </a:r>
            <a:endParaRPr lang="en-US" altLang="zh-CN" u="sng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手工请货（</a:t>
            </a:r>
            <a:r>
              <a:rPr lang="en-US" altLang="zh-CN"/>
              <a:t>?</a:t>
            </a:r>
            <a:r>
              <a:rPr lang="zh-CN" altLang="en-US"/>
              <a:t>与请赠品的区别）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gpcspoint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 err="1"/>
              <a:t>com.kn.req.hand.Chn_req_hand_frame</a:t>
            </a:r>
            <a:endParaRPr lang="en-US" altLang="zh-CN" dirty="0"/>
          </a:p>
          <a:p>
            <a:r>
              <a:rPr lang="zh-CN" altLang="en-US" dirty="0"/>
              <a:t>请货单表为</a:t>
            </a:r>
            <a:r>
              <a:rPr lang="en-US" altLang="zh-CN" dirty="0" err="1"/>
              <a:t>chn_req_tmp</a:t>
            </a:r>
            <a:endParaRPr lang="en-US" altLang="zh-CN" dirty="0"/>
          </a:p>
          <a:p>
            <a:r>
              <a:rPr lang="zh-CN" altLang="en-US" dirty="0"/>
              <a:t>请货时需判断</a:t>
            </a:r>
            <a:endParaRPr lang="en-US" altLang="zh-CN" dirty="0"/>
          </a:p>
          <a:p>
            <a:pPr lvl="1"/>
            <a:r>
              <a:rPr lang="zh-CN" altLang="en-US" sz="2000" dirty="0"/>
              <a:t>是否重复请货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是否为</a:t>
            </a:r>
            <a:r>
              <a:rPr lang="en-US" altLang="zh-CN" sz="2000" dirty="0"/>
              <a:t>GSP</a:t>
            </a:r>
            <a:r>
              <a:rPr lang="zh-CN" altLang="en-US" sz="2000" dirty="0"/>
              <a:t>禁销药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是否进行门店销售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是否货品连锁编码不可请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是否有库存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是否有会员价</a:t>
            </a:r>
            <a:r>
              <a:rPr lang="en-US" altLang="zh-CN" sz="2000" dirty="0"/>
              <a:t>(</a:t>
            </a:r>
            <a:r>
              <a:rPr lang="zh-CN" altLang="en-US" sz="2000" dirty="0"/>
              <a:t>有库存</a:t>
            </a:r>
            <a:r>
              <a:rPr lang="en-US" altLang="zh-CN" sz="2000" dirty="0"/>
              <a:t>,</a:t>
            </a:r>
            <a:r>
              <a:rPr lang="zh-CN" altLang="en-US" sz="2000" dirty="0"/>
              <a:t>但商品信息正在维护中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请货数量必须是 不拆零包数量的倍数 和 最小请货数量的倍数</a:t>
            </a:r>
            <a:endParaRPr lang="en-US" altLang="zh-CN" sz="2000" dirty="0"/>
          </a:p>
          <a:p>
            <a:pPr lvl="1"/>
            <a:r>
              <a:rPr lang="zh-CN" altLang="en-US" sz="2000" dirty="0"/>
              <a:t>是否超请货上限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手工请货流程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查询可请货品</a:t>
            </a:r>
            <a:endParaRPr lang="en-US" altLang="zh-CN"/>
          </a:p>
          <a:p>
            <a:r>
              <a:rPr lang="zh-CN" altLang="en-US"/>
              <a:t>保存可请货品</a:t>
            </a:r>
            <a:r>
              <a:rPr lang="en-US" altLang="zh-CN">
                <a:sym typeface="Wingdings" panose="05000000000000000000" pitchFamily="2" charset="2"/>
              </a:rPr>
              <a:t>CHN_REQ_TEP</a:t>
            </a:r>
            <a:endParaRPr lang="en-US" altLang="zh-CN"/>
          </a:p>
          <a:p>
            <a:r>
              <a:rPr lang="zh-CN" altLang="en-US"/>
              <a:t>确认</a:t>
            </a:r>
            <a:r>
              <a:rPr lang="en-US" altLang="zh-CN">
                <a:sym typeface="Wingdings" panose="05000000000000000000" pitchFamily="2" charset="2"/>
              </a:rPr>
              <a:t>CHN_REQ_ING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确认的代码在</a:t>
            </a:r>
            <a:r>
              <a:rPr lang="en-US" altLang="zh-CN"/>
              <a:t>Chn_req_hand_confirm_dbprocess</a:t>
            </a:r>
            <a:br>
              <a:rPr lang="en-US" altLang="zh-CN"/>
            </a:br>
            <a:r>
              <a:rPr lang="zh-CN" altLang="en-US"/>
              <a:t>如果想插入众康系统可以在此处处理</a:t>
            </a:r>
            <a:endParaRPr lang="en-US" altLang="zh-CN"/>
          </a:p>
          <a:p>
            <a:pPr lvl="1"/>
            <a:r>
              <a:rPr lang="zh-CN" altLang="en-US"/>
              <a:t>确认手工请货</a:t>
            </a:r>
            <a:r>
              <a:rPr lang="en-US" altLang="zh-CN"/>
              <a:t>(</a:t>
            </a:r>
            <a:r>
              <a:rPr lang="zh-CN" altLang="en-US"/>
              <a:t>赠品</a:t>
            </a:r>
            <a:r>
              <a:rPr lang="en-US" altLang="zh-CN"/>
              <a:t>)</a:t>
            </a:r>
            <a:r>
              <a:rPr lang="zh-CN" altLang="en-US"/>
              <a:t>的代码在</a:t>
            </a:r>
            <a:r>
              <a:rPr lang="en-US" altLang="zh-CN"/>
              <a:t>Gift_Req_Confirm_dbprocess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noProof="1"/>
              <a:t>开发环境</a:t>
            </a:r>
            <a:endParaRPr lang="zh-CN" altLang="zh-CN" noProof="1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JDK1.6(JDK1.6+</a:t>
            </a:r>
            <a:r>
              <a:rPr lang="zh-CN" altLang="en-US"/>
              <a:t>的新特性不要使用</a:t>
            </a:r>
            <a:r>
              <a:rPr lang="en-US" altLang="zh-CN"/>
              <a:t>)</a:t>
            </a:r>
          </a:p>
          <a:p>
            <a:r>
              <a:rPr lang="zh-CN" altLang="en-US"/>
              <a:t>推荐开发工具</a:t>
            </a:r>
            <a:r>
              <a:rPr lang="en-US" altLang="zh-CN"/>
              <a:t>Eclipse Kepler</a:t>
            </a:r>
          </a:p>
          <a:p>
            <a:r>
              <a:rPr lang="zh-CN" altLang="en-US"/>
              <a:t>使用的开发技术</a:t>
            </a:r>
            <a:r>
              <a:rPr lang="en-US" altLang="zh-CN"/>
              <a:t>Tomcat+Servlet,Swing…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手工请货</a:t>
            </a:r>
            <a:r>
              <a:rPr lang="en-US" altLang="zh-CN"/>
              <a:t>-</a:t>
            </a:r>
            <a:r>
              <a:rPr lang="zh-CN" altLang="en-US"/>
              <a:t>涉及的表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altLang="zh-CN"/>
              <a:t>chn_req_tmp  </a:t>
            </a:r>
            <a:r>
              <a:rPr lang="zh-CN" altLang="en-US"/>
              <a:t>请货表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bms_st_qty_lst</a:t>
            </a:r>
            <a:r>
              <a:rPr lang="zh-CN" altLang="en-US"/>
              <a:t>当前库存表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chn_goods_relation </a:t>
            </a:r>
            <a:r>
              <a:rPr lang="zh-CN" altLang="en-US"/>
              <a:t>货品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pub_goods_unit</a:t>
            </a:r>
          </a:p>
          <a:p>
            <a:pPr marL="457200" lvl="1" indent="0">
              <a:buFontTx/>
              <a:buNone/>
            </a:pPr>
            <a:r>
              <a:rPr lang="en-US" altLang="zh-CN"/>
              <a:t>pub_company	</a:t>
            </a:r>
            <a:r>
              <a:rPr lang="zh-CN" altLang="en-US"/>
              <a:t>外部基本单位表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chn_c2p </a:t>
            </a:r>
            <a:r>
              <a:rPr lang="zh-CN" altLang="en-US"/>
              <a:t>配送中心</a:t>
            </a:r>
            <a:r>
              <a:rPr lang="en-US" altLang="zh-CN"/>
              <a:t>-</a:t>
            </a:r>
            <a:r>
              <a:rPr lang="zh-CN" altLang="en-US"/>
              <a:t>药店配送表</a:t>
            </a:r>
            <a:endParaRPr lang="en-US" altLang="zh-CN"/>
          </a:p>
          <a:p>
            <a:pPr marL="457200" lvl="1" indent="0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手工请货</a:t>
            </a:r>
            <a:r>
              <a:rPr lang="en-US" altLang="zh-CN"/>
              <a:t>(</a:t>
            </a:r>
            <a:r>
              <a:rPr lang="zh-CN" altLang="en-US"/>
              <a:t>导入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自动配送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自动配送决策配置 </a:t>
            </a:r>
            <a:r>
              <a:rPr lang="en-US" altLang="zh-CN" dirty="0" err="1"/>
              <a:t>chn_autofix_conf</a:t>
            </a:r>
            <a:endParaRPr lang="en-US" altLang="zh-CN" dirty="0"/>
          </a:p>
          <a:p>
            <a:pPr lvl="1"/>
            <a:r>
              <a:rPr lang="zh-CN" altLang="en-US" dirty="0"/>
              <a:t>线下的表结构和线上的表结构有差距</a:t>
            </a:r>
            <a:endParaRPr lang="en-US" altLang="zh-CN" dirty="0"/>
          </a:p>
          <a:p>
            <a:r>
              <a:rPr lang="zh-CN" altLang="en-US" dirty="0"/>
              <a:t>礼品自动配送</a:t>
            </a:r>
            <a:r>
              <a:rPr lang="en-US" altLang="zh-CN" dirty="0" err="1"/>
              <a:t>com.kn.until.timer.task.Autofix_task_dbprocess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药品自动配送</a:t>
            </a:r>
            <a:r>
              <a:rPr lang="en-US" altLang="zh-CN" dirty="0" err="1"/>
              <a:t>com.kn.until.timer.task.fix.Autofix_task_dbprocess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配送总单</a:t>
            </a: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com.kn.until.fix.Decision_dbhelper_dbprocess </a:t>
            </a:r>
            <a:r>
              <a:rPr lang="zh-CN" altLang="en-US"/>
              <a:t>配送总单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自动配送表</a:t>
            </a: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商品的自动配送在</a:t>
            </a:r>
            <a:r>
              <a:rPr lang="en-US" altLang="zh-CN"/>
              <a:t>CHN_AUTOFIX_CONF_NEW</a:t>
            </a:r>
          </a:p>
          <a:p>
            <a:r>
              <a:rPr lang="zh-CN" altLang="en-US"/>
              <a:t>赠品的自动配送在</a:t>
            </a:r>
            <a:r>
              <a:rPr lang="en-US" altLang="zh-CN"/>
              <a:t>CHN_AUTOFIX_CONF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dirty="0"/>
              <a:t>定时任务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kn_timer_conf</a:t>
            </a:r>
            <a:endParaRPr lang="en-US" altLang="zh-CN" dirty="0"/>
          </a:p>
          <a:p>
            <a:r>
              <a:rPr lang="en-US" altLang="zh-CN" dirty="0" err="1"/>
              <a:t>np_timer_log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库存上下限参数设置</a:t>
            </a:r>
            <a:r>
              <a:rPr lang="en-US" altLang="zh-CN"/>
              <a:t>(</a:t>
            </a:r>
            <a:r>
              <a:rPr lang="zh-CN" altLang="en-US"/>
              <a:t>是门店库存还是仓库库存？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门店</a:t>
            </a:r>
            <a:r>
              <a:rPr lang="en-US" altLang="zh-CN"/>
              <a:t>ID</a:t>
            </a:r>
            <a:r>
              <a:rPr lang="zh-CN" altLang="en-US"/>
              <a:t>和零售片区不允许同时填写？？</a:t>
            </a:r>
            <a:endParaRPr lang="en-US" altLang="zh-CN"/>
          </a:p>
          <a:p>
            <a:r>
              <a:rPr lang="en-US" altLang="zh-CN"/>
              <a:t>com.kn.req.updown.conf.Chn_updown_set_conf_frame</a:t>
            </a:r>
          </a:p>
          <a:p>
            <a:r>
              <a:rPr lang="en-US" altLang="zh-CN"/>
              <a:t>SteModel</a:t>
            </a:r>
            <a:r>
              <a:rPr lang="zh-CN" altLang="en-US"/>
              <a:t>中的</a:t>
            </a:r>
            <a:r>
              <a:rPr lang="en-US" altLang="zh-CN"/>
              <a:t>On_checkrow </a:t>
            </a:r>
            <a:r>
              <a:rPr lang="zh-CN" altLang="en-US"/>
              <a:t>保存时检查</a:t>
            </a:r>
            <a:r>
              <a:rPr lang="en-US" altLang="zh-CN"/>
              <a:t>row</a:t>
            </a:r>
          </a:p>
          <a:p>
            <a:r>
              <a:rPr lang="zh-CN" altLang="en-US"/>
              <a:t>按照销售设置上下限的数量</a:t>
            </a:r>
            <a:endParaRPr lang="en-US" altLang="zh-CN"/>
          </a:p>
          <a:p>
            <a:r>
              <a:rPr lang="en-US" altLang="zh-CN"/>
              <a:t>-----------------------------------------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库存上下限参数设置</a:t>
            </a:r>
            <a:r>
              <a:rPr lang="en-US" altLang="zh-CN"/>
              <a:t>-</a:t>
            </a:r>
            <a:r>
              <a:rPr lang="zh-CN" altLang="en-US"/>
              <a:t>涉及的表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bms_st_io_up_down</a:t>
            </a:r>
            <a:endParaRPr lang="en-US" altLang="zh-CN" dirty="0"/>
          </a:p>
          <a:p>
            <a:r>
              <a:rPr lang="zh-CN" altLang="en-US" dirty="0"/>
              <a:t>库存上下限参数设置</a:t>
            </a:r>
            <a:r>
              <a:rPr lang="en-US" altLang="zh-CN" dirty="0" err="1"/>
              <a:t>chn_up_down_conf_v</a:t>
            </a:r>
            <a:endParaRPr lang="en-US" altLang="zh-CN" dirty="0"/>
          </a:p>
          <a:p>
            <a:r>
              <a:rPr lang="zh-CN" altLang="en-US" dirty="0"/>
              <a:t>库存上下限设置</a:t>
            </a:r>
            <a:r>
              <a:rPr lang="en-US" altLang="zh-CN" dirty="0" err="1"/>
              <a:t>chn_up_down</a:t>
            </a:r>
            <a:endParaRPr lang="en-US" altLang="zh-CN" dirty="0"/>
          </a:p>
          <a:p>
            <a:r>
              <a:rPr lang="zh-CN" altLang="en-US" dirty="0"/>
              <a:t>库存上下限补到量</a:t>
            </a:r>
            <a:r>
              <a:rPr lang="en-US" altLang="zh-CN"/>
              <a:t>chn_up_down_param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请货单管理</a:t>
            </a:r>
          </a:p>
        </p:txBody>
      </p:sp>
      <p:sp>
        <p:nvSpPr>
          <p:cNvPr id="450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 noProof="1"/>
              <a:t>开发环境</a:t>
            </a:r>
            <a:r>
              <a:rPr lang="zh-CN" altLang="zh-CN" noProof="1"/>
              <a:t>-</a:t>
            </a:r>
            <a:r>
              <a:rPr lang="zh-CN" altLang="en-US" noProof="1"/>
              <a:t>文件夹结构</a:t>
            </a:r>
            <a:endParaRPr lang="zh-CN" altLang="zh-CN" noProof="1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重构</a:t>
            </a:r>
            <a:r>
              <a:rPr lang="en-US" altLang="zh-CN"/>
              <a:t>com.kn.until.ExcelHelper</a:t>
            </a:r>
            <a:endParaRPr lang="zh-CN" altLang="en-US"/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exportExcel(</a:t>
            </a:r>
            <a:r>
              <a:rPr lang="nn-NO" altLang="zh-CN"/>
              <a:t>JFrame f, String filename, DBTableModel m</a:t>
            </a:r>
            <a:r>
              <a:rPr lang="en-US" altLang="zh-CN"/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导出金穗代码错误说明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91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com.inca.np.util. DefaultNPParam</a:t>
            </a:r>
          </a:p>
          <a:p>
            <a:pPr lvl="1"/>
            <a:r>
              <a:rPr lang="en-US" altLang="zh-CN" i="1"/>
              <a:t>Fetchmaxrow</a:t>
            </a:r>
            <a:r>
              <a:rPr lang="zh-CN" altLang="en-US" i="1"/>
              <a:t>查询的最大条数 （非大数据查询）</a:t>
            </a:r>
            <a:endParaRPr lang="en-US" altLang="zh-CN" i="1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业务名词</a:t>
            </a: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门店</a:t>
            </a:r>
            <a:r>
              <a:rPr lang="en-US" altLang="zh-CN"/>
              <a:t>placepoint-</a:t>
            </a:r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zh-CN" altLang="en-US"/>
              <a:t>公司也可认为是一个门店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附件</a:t>
            </a:r>
            <a:r>
              <a:rPr lang="en-US" altLang="zh-CN"/>
              <a:t>(1)-ASCII</a:t>
            </a:r>
            <a:r>
              <a:rPr lang="zh-CN" altLang="en-US"/>
              <a:t>表</a:t>
            </a:r>
          </a:p>
        </p:txBody>
      </p:sp>
      <p:pic>
        <p:nvPicPr>
          <p:cNvPr id="51203" name="Picture 2" descr="https://gss1.bdstatic.com/9vo3dSag_xI4khGkpoWK1HF6hhy/baike/c0%3Dbaike150%2C5%2C5%2C150%2C50/sign=c05506e79482d158af8f51e3e16372bd/c2fdfc039245d688c56332adacc27d1ed21b245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13" y="762000"/>
            <a:ext cx="8639175" cy="6096000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名词说明</a:t>
            </a: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DC-Distribution Centre(</a:t>
            </a:r>
            <a:r>
              <a:rPr lang="zh-CN" altLang="en-US"/>
              <a:t>配送中心</a:t>
            </a:r>
            <a:r>
              <a:rPr lang="en-US" altLang="zh-CN"/>
              <a:t>)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zh-CN" altLang="en-US"/>
              <a:t>系统参数表</a:t>
            </a: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系统配置表</a:t>
            </a:r>
            <a:r>
              <a:rPr lang="en-US" altLang="zh-CN" dirty="0"/>
              <a:t> KN_SYS_CONF</a:t>
            </a:r>
          </a:p>
          <a:p>
            <a:r>
              <a:rPr lang="zh-CN" altLang="en-US" dirty="0"/>
              <a:t>系统常量表 </a:t>
            </a:r>
            <a:r>
              <a:rPr lang="en-US" altLang="zh-CN" dirty="0"/>
              <a:t>SYS_DDL  SYS_DDL_DTL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FCA71CE-5871-4C57-B832-CB5EA02D03D5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349500"/>
          <a:ext cx="6096000" cy="1009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35716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655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4083626"/>
                    </a:ext>
                  </a:extLst>
                </a:gridCol>
              </a:tblGrid>
              <a:tr h="369868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表名</a:t>
                      </a:r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对应功能</a:t>
                      </a:r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1" marB="45601"/>
                </a:tc>
                <a:extLst>
                  <a:ext uri="{0D108BD9-81ED-4DB2-BD59-A6C34878D82A}">
                    <a16:rowId xmlns:a16="http://schemas.microsoft.com/office/drawing/2014/main" val="3108127906"/>
                  </a:ext>
                </a:extLst>
              </a:tr>
              <a:tr h="6397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KN_SYS_CONF</a:t>
                      </a:r>
                      <a:endParaRPr lang="zh-CN" altLang="en-US" sz="1800" dirty="0"/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业务系统配置</a:t>
                      </a:r>
                      <a:r>
                        <a:rPr lang="en-US" altLang="zh-CN" sz="1800" dirty="0"/>
                        <a:t>-</a:t>
                      </a:r>
                      <a:r>
                        <a:rPr lang="zh-CN" altLang="en-US" sz="1800" dirty="0"/>
                        <a:t>系统全局配置</a:t>
                      </a:r>
                    </a:p>
                  </a:txBody>
                  <a:tcPr marT="45601" marB="456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1" marB="45601"/>
                </a:tc>
                <a:extLst>
                  <a:ext uri="{0D108BD9-81ED-4DB2-BD59-A6C34878D82A}">
                    <a16:rowId xmlns:a16="http://schemas.microsoft.com/office/drawing/2014/main" val="41323983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3DE96-35C5-40A7-A84F-A631223C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单据汇总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5F2BA-82E9-4CDA-BBE2-8441901D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3" y="908720"/>
            <a:ext cx="8713787" cy="5546055"/>
          </a:xfrm>
        </p:spPr>
        <p:txBody>
          <a:bodyPr/>
          <a:lstStyle/>
          <a:p>
            <a:r>
              <a:rPr lang="zh-CN" altLang="en-US" sz="1200" dirty="0"/>
              <a:t>进货合同</a:t>
            </a:r>
            <a:r>
              <a:rPr lang="en-US" altLang="zh-CN" sz="1200" dirty="0"/>
              <a:t>|</a:t>
            </a:r>
            <a:r>
              <a:rPr lang="zh-CN" altLang="en-US" sz="1200" dirty="0"/>
              <a:t>采购  </a:t>
            </a:r>
            <a:r>
              <a:rPr lang="en-US" altLang="zh-CN" sz="1200" dirty="0" err="1"/>
              <a:t>bms_su_con_doc|dtl</a:t>
            </a:r>
            <a:endParaRPr lang="en-US" altLang="zh-CN" sz="1200" dirty="0"/>
          </a:p>
          <a:p>
            <a:r>
              <a:rPr lang="zh-CN" altLang="en-US" sz="1200" dirty="0"/>
              <a:t>收货验收</a:t>
            </a:r>
            <a:r>
              <a:rPr lang="en-US" altLang="zh-CN" sz="1200" dirty="0" err="1"/>
              <a:t>bms_st_rg_doc|dtl</a:t>
            </a:r>
            <a:r>
              <a:rPr lang="en-US" altLang="zh-CN" sz="1200" dirty="0"/>
              <a:t>--------</a:t>
            </a:r>
            <a:r>
              <a:rPr lang="zh-CN" altLang="en-US" sz="1200" dirty="0"/>
              <a:t>新版本中分收货 和验收 两步</a:t>
            </a:r>
            <a:endParaRPr lang="en-US" altLang="zh-CN" sz="1200" dirty="0"/>
          </a:p>
          <a:p>
            <a:r>
              <a:rPr lang="zh-CN" altLang="en-US" sz="1200" dirty="0"/>
              <a:t>进货、进退、补差（自动手工）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bms_su_doc|dtl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进货结算</a:t>
            </a:r>
            <a:r>
              <a:rPr lang="en-US" altLang="zh-CN" sz="1200" dirty="0" err="1"/>
              <a:t>bms_su_set_doc|dtl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zh-CN" altLang="en-US" sz="1200" dirty="0"/>
              <a:t>进货单</a:t>
            </a:r>
            <a:r>
              <a:rPr lang="en-US" altLang="zh-CN" sz="1200" dirty="0"/>
              <a:t> </a:t>
            </a:r>
            <a:r>
              <a:rPr lang="zh-CN" altLang="en-US" sz="1200" dirty="0"/>
              <a:t>进货结算关系表</a:t>
            </a:r>
            <a:r>
              <a:rPr lang="en-US" altLang="zh-CN" sz="1200" dirty="0" err="1"/>
              <a:t>bms_sup_settle</a:t>
            </a:r>
            <a:endParaRPr lang="en-US" altLang="zh-CN" sz="1200" dirty="0"/>
          </a:p>
          <a:p>
            <a:r>
              <a:rPr lang="zh-CN" altLang="en-US" sz="1200" dirty="0"/>
              <a:t>付款申请</a:t>
            </a:r>
            <a:r>
              <a:rPr lang="en-US" altLang="zh-CN" sz="1200" dirty="0" err="1"/>
              <a:t>zx_su_payapp_doc|dtl</a:t>
            </a:r>
            <a:endParaRPr lang="en-US" altLang="zh-CN" sz="1200" dirty="0"/>
          </a:p>
          <a:p>
            <a:r>
              <a:rPr lang="zh-CN" altLang="en-US" sz="1200" dirty="0"/>
              <a:t>进货付款</a:t>
            </a:r>
            <a:r>
              <a:rPr lang="en-US" altLang="zh-CN" sz="1200" dirty="0" err="1"/>
              <a:t>bms_pay_doc|dtl</a:t>
            </a:r>
            <a:endParaRPr lang="en-US" altLang="zh-CN" sz="1200" dirty="0"/>
          </a:p>
          <a:p>
            <a:r>
              <a:rPr lang="zh-CN" altLang="en-US" sz="1200" dirty="0"/>
              <a:t>销售、销退</a:t>
            </a:r>
            <a:r>
              <a:rPr lang="en-US" altLang="zh-CN" sz="1200" dirty="0" err="1"/>
              <a:t>bms_sa_doc|dtl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zh-CN" altLang="en-US" sz="1200" dirty="0"/>
              <a:t>移库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BMS_MV_DOC|dtl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报损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bms_ls_doc|dtl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报溢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bms_of_doc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出、入库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bms_st_io_doc|dtl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销售结算</a:t>
            </a:r>
            <a:r>
              <a:rPr lang="en-US" altLang="zh-CN" sz="1200" dirty="0" err="1"/>
              <a:t>bms_sa_settle_doc|dtl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zh-CN" altLang="en-US" sz="1200" dirty="0"/>
              <a:t>销售收款</a:t>
            </a:r>
            <a:r>
              <a:rPr lang="en-US" altLang="zh-CN" sz="1200" dirty="0" err="1"/>
              <a:t>Bms_sa_rec_doc|dtl</a:t>
            </a:r>
            <a:endParaRPr lang="en-US" altLang="zh-CN" sz="1200" dirty="0"/>
          </a:p>
          <a:p>
            <a:r>
              <a:rPr lang="zh-CN" altLang="en-US" sz="1200" dirty="0"/>
              <a:t>请货</a:t>
            </a:r>
            <a:r>
              <a:rPr lang="en-US" altLang="zh-CN" sz="1200" dirty="0" err="1"/>
              <a:t>chn_req</a:t>
            </a:r>
            <a:r>
              <a:rPr lang="en-US" altLang="zh-CN" sz="1200" dirty="0"/>
              <a:t>  ++</a:t>
            </a:r>
            <a:r>
              <a:rPr lang="en-US" altLang="zh-CN" sz="1200" dirty="0" err="1"/>
              <a:t>tmp|ing</a:t>
            </a:r>
            <a:endParaRPr lang="en-US" altLang="zh-CN" sz="1200" dirty="0"/>
          </a:p>
          <a:p>
            <a:r>
              <a:rPr lang="zh-CN" altLang="en-US" sz="1200" dirty="0"/>
              <a:t>调拨</a:t>
            </a:r>
            <a:r>
              <a:rPr lang="en-US" altLang="zh-CN" sz="1200" dirty="0"/>
              <a:t>(chn_s2s  chn_gift_s2s++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配送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chn_plc_doc|dtl</a:t>
            </a:r>
            <a:r>
              <a:rPr lang="en-US" altLang="zh-CN" sz="1200" dirty="0"/>
              <a:t>++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配送退货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chn_back_tmp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收货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chn_rec</a:t>
            </a:r>
            <a:r>
              <a:rPr lang="en-US" altLang="zh-CN" sz="1200" dirty="0"/>
              <a:t>)</a:t>
            </a:r>
          </a:p>
          <a:p>
            <a:r>
              <a:rPr lang="zh-CN" altLang="en-US" sz="1200" dirty="0"/>
              <a:t>门店退货中心收货</a:t>
            </a:r>
            <a:r>
              <a:rPr lang="en-US" altLang="zh-CN" sz="1200" dirty="0" err="1"/>
              <a:t>chn_back_rec</a:t>
            </a:r>
            <a:endParaRPr lang="en-US" altLang="zh-CN" sz="1200" dirty="0"/>
          </a:p>
          <a:p>
            <a:r>
              <a:rPr lang="zh-CN" altLang="en-US" sz="1200" dirty="0"/>
              <a:t>零售销售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hec_sa_doc</a:t>
            </a:r>
            <a:r>
              <a:rPr lang="en-US" altLang="zh-CN" sz="1200" dirty="0"/>
              <a:t>):</a:t>
            </a:r>
            <a:r>
              <a:rPr lang="zh-CN" altLang="en-US" sz="1200" dirty="0"/>
              <a:t>虚拟账目</a:t>
            </a:r>
            <a:endParaRPr lang="en-US" altLang="zh-CN" sz="1200" dirty="0"/>
          </a:p>
          <a:p>
            <a:r>
              <a:rPr lang="zh-CN" altLang="en-US" sz="1200" strike="sngStrike" dirty="0"/>
              <a:t>发票总单</a:t>
            </a:r>
            <a:r>
              <a:rPr lang="en-US" altLang="zh-CN" sz="1200" strike="sngStrike" dirty="0"/>
              <a:t>(</a:t>
            </a:r>
            <a:r>
              <a:rPr lang="en-US" altLang="zh-CN" sz="1200" strike="sngStrike" dirty="0" err="1"/>
              <a:t>zx_bill_doc</a:t>
            </a:r>
            <a:r>
              <a:rPr lang="en-US" altLang="zh-CN" sz="1200" strike="sngStrike" dirty="0"/>
              <a:t>)</a:t>
            </a:r>
          </a:p>
          <a:p>
            <a:r>
              <a:rPr lang="zh-CN" altLang="en-US" sz="1200" dirty="0"/>
              <a:t>拣货</a:t>
            </a:r>
            <a:r>
              <a:rPr lang="en-US" altLang="zh-CN" sz="1200" dirty="0" err="1"/>
              <a:t>bms_tr_pick_doc</a:t>
            </a:r>
            <a:endParaRPr lang="en-US" altLang="zh-CN" sz="1200" dirty="0"/>
          </a:p>
          <a:p>
            <a:r>
              <a:rPr lang="zh-CN" altLang="en-US" sz="1200" dirty="0"/>
              <a:t>销退验收单</a:t>
            </a:r>
            <a:r>
              <a:rPr lang="en-US" altLang="zh-CN" sz="1200" dirty="0" err="1"/>
              <a:t>zx_sa_bak_check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strike="sngStrike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8498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A534-1DE6-4474-8374-4D5C78CC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请货单</a:t>
            </a:r>
            <a:r>
              <a:rPr lang="en-US" altLang="zh-CN" dirty="0"/>
              <a:t>CHN_REQ++_TMP|ING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88248-0BDC-4407-96CA-C70034C4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请货</a:t>
            </a:r>
            <a:r>
              <a:rPr lang="en-US" altLang="zh-CN" dirty="0"/>
              <a:t>-</a:t>
            </a:r>
            <a:r>
              <a:rPr lang="zh-CN" altLang="en-US" dirty="0"/>
              <a:t>配送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784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5113" y="2060575"/>
            <a:ext cx="8713787" cy="532923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zh-CN" sz="13800" i="1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Q&amp;A</a:t>
            </a:r>
            <a:endParaRPr lang="zh-CN" altLang="en-US" sz="13800" i="1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 </a:t>
            </a:r>
            <a:r>
              <a:rPr lang="zh-CN" altLang="en-US"/>
              <a:t>二次开发相关规范</a:t>
            </a: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前端做什么？</a:t>
            </a:r>
            <a:endParaRPr lang="en-US" altLang="zh-CN"/>
          </a:p>
          <a:p>
            <a:pPr lvl="1"/>
            <a:r>
              <a:rPr lang="zh-CN" altLang="en-US"/>
              <a:t>事件处理</a:t>
            </a:r>
            <a:endParaRPr lang="en-US" altLang="zh-CN"/>
          </a:p>
          <a:p>
            <a:pPr lvl="2"/>
            <a:r>
              <a:rPr lang="zh-CN" altLang="en-US"/>
              <a:t>校验</a:t>
            </a:r>
            <a:endParaRPr lang="en-US" altLang="zh-CN"/>
          </a:p>
          <a:p>
            <a:pPr lvl="1"/>
            <a:r>
              <a:rPr lang="zh-CN" altLang="en-US"/>
              <a:t>前后端交互</a:t>
            </a:r>
            <a:endParaRPr lang="en-US" altLang="zh-CN"/>
          </a:p>
          <a:p>
            <a:pPr lvl="2"/>
            <a:r>
              <a:rPr lang="zh-CN" altLang="en-US"/>
              <a:t>告诉后台执行的动作</a:t>
            </a:r>
            <a:endParaRPr lang="en-US" altLang="zh-CN"/>
          </a:p>
          <a:p>
            <a:pPr lvl="2"/>
            <a:r>
              <a:rPr lang="zh-CN" altLang="en-US"/>
              <a:t>添加执行动作需要的参数</a:t>
            </a:r>
            <a:endParaRPr lang="en-US" altLang="zh-CN"/>
          </a:p>
          <a:p>
            <a:pPr lvl="2"/>
            <a:r>
              <a:rPr lang="zh-CN" altLang="en-US"/>
              <a:t>解析请求</a:t>
            </a:r>
            <a:endParaRPr lang="en-US" altLang="zh-CN"/>
          </a:p>
          <a:p>
            <a:pPr lvl="1"/>
            <a:r>
              <a:rPr lang="zh-CN" altLang="en-US"/>
              <a:t>显示相关</a:t>
            </a:r>
            <a:endParaRPr lang="en-US" altLang="zh-CN"/>
          </a:p>
          <a:p>
            <a:r>
              <a:rPr lang="zh-CN" altLang="en-US"/>
              <a:t>后端做什么？</a:t>
            </a:r>
            <a:endParaRPr lang="en-US" altLang="zh-CN"/>
          </a:p>
          <a:p>
            <a:pPr lvl="1"/>
            <a:r>
              <a:rPr lang="en-US" altLang="zh-CN"/>
              <a:t>DB</a:t>
            </a:r>
            <a:r>
              <a:rPr lang="zh-CN" altLang="en-US"/>
              <a:t>相关的操作</a:t>
            </a:r>
            <a:endParaRPr lang="en-US" altLang="zh-CN"/>
          </a:p>
          <a:p>
            <a:pPr lvl="1"/>
            <a:r>
              <a:rPr lang="zh-CN" altLang="en-US"/>
              <a:t>数据的组装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门店</a:t>
            </a:r>
            <a:r>
              <a:rPr lang="en-US" altLang="zh-CN"/>
              <a:t>gsp</a:t>
            </a:r>
            <a:r>
              <a:rPr lang="zh-CN" altLang="en-US"/>
              <a:t>经营范围  从哪取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  </a:t>
            </a:r>
            <a:r>
              <a:rPr lang="zh-CN" altLang="en-US"/>
              <a:t>客户端服务器交互逻辑</a:t>
            </a:r>
            <a:r>
              <a:rPr lang="en-US" altLang="zh-CN"/>
              <a:t>-1</a:t>
            </a:r>
            <a:r>
              <a:rPr lang="zh-CN" altLang="en-US"/>
              <a:t>客户端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D6EFD216-8A91-4892-9C33-D79CF311B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客户端请求服务器端流程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 err="1"/>
              <a:t>ClientRequest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ClientRequest</a:t>
            </a:r>
            <a:r>
              <a:rPr lang="en-US" altLang="zh-CN" sz="2000" dirty="0"/>
              <a:t>();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 err="1"/>
              <a:t>req.addCommand</a:t>
            </a:r>
            <a:r>
              <a:rPr lang="en-US" altLang="zh-CN" sz="2000" dirty="0"/>
              <a:t>(new </a:t>
            </a:r>
            <a:r>
              <a:rPr lang="en-US" altLang="zh-CN" sz="2000" dirty="0" err="1"/>
              <a:t>StringCommand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Bms_sa_bill_mde</a:t>
            </a:r>
            <a:r>
              <a:rPr lang="en-US" altLang="zh-CN" sz="2000" dirty="0"/>
              <a:t>.</a:t>
            </a:r>
            <a:r>
              <a:rPr lang="zh-CN" altLang="en-US" sz="2000" dirty="0"/>
              <a:t>导出金穗</a:t>
            </a:r>
            <a:r>
              <a:rPr lang="en-US" altLang="zh-CN" sz="2000" dirty="0"/>
              <a:t>"));		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ClientRequest.addCommand</a:t>
            </a:r>
            <a:r>
              <a:rPr lang="en-US" altLang="zh-CN" sz="2000" dirty="0"/>
              <a:t>(</a:t>
            </a:r>
            <a:r>
              <a:rPr lang="en-US" altLang="zh-CN" dirty="0" err="1"/>
              <a:t>CommandBase</a:t>
            </a:r>
            <a:r>
              <a:rPr lang="en-US" altLang="zh-CN" dirty="0"/>
              <a:t> </a:t>
            </a:r>
            <a:r>
              <a:rPr lang="en-US" altLang="zh-CN" dirty="0" err="1"/>
              <a:t>commandBase</a:t>
            </a:r>
            <a:r>
              <a:rPr lang="en-US" altLang="zh-CN" sz="2000" dirty="0"/>
              <a:t>);</a:t>
            </a:r>
          </a:p>
          <a:p>
            <a:pPr lvl="1">
              <a:defRPr/>
            </a:pPr>
            <a:r>
              <a:rPr lang="en-US" altLang="zh-CN" dirty="0" err="1"/>
              <a:t>SendHelper.</a:t>
            </a:r>
            <a:r>
              <a:rPr lang="en-US" altLang="zh-CN" i="1" dirty="0" err="1"/>
              <a:t>sendRequest</a:t>
            </a:r>
            <a:r>
              <a:rPr lang="en-US" altLang="zh-CN" i="1" dirty="0"/>
              <a:t>(</a:t>
            </a:r>
            <a:r>
              <a:rPr lang="en-US" altLang="zh-CN" dirty="0" err="1"/>
              <a:t>ClientRequest</a:t>
            </a:r>
            <a:r>
              <a:rPr lang="en-US" altLang="zh-CN" dirty="0"/>
              <a:t> </a:t>
            </a:r>
            <a:r>
              <a:rPr lang="en-US" altLang="zh-CN" dirty="0" err="1"/>
              <a:t>clientRequest</a:t>
            </a:r>
            <a:r>
              <a:rPr lang="en-US" altLang="zh-CN" i="1" dirty="0"/>
              <a:t>);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 err="1"/>
              <a:t>CommandBase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StringCommand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DataCommand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 err="1"/>
              <a:t>SqlCommand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备注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zh-CN" altLang="en-US" sz="2000" b="1" dirty="0">
                <a:solidFill>
                  <a:srgbClr val="FF0000"/>
                </a:solidFill>
              </a:rPr>
              <a:t>后续把两部分转换成时序图进行描述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/>
              <a:t>INCA  </a:t>
            </a:r>
            <a:r>
              <a:rPr lang="zh-CN" altLang="en-US"/>
              <a:t>客户端服务器交互逻辑</a:t>
            </a:r>
            <a:r>
              <a:rPr lang="en-US" altLang="zh-CN"/>
              <a:t>-2</a:t>
            </a:r>
            <a:r>
              <a:rPr lang="zh-CN" altLang="en-US"/>
              <a:t>服务器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fr-FR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int process(Userruninfo userruninfo, ClientRequest req,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ServerResponse resp) throws Exception{</a:t>
            </a:r>
            <a:b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>
                <a:cs typeface="Courier New" panose="02070309020205020404" pitchFamily="49" charset="0"/>
              </a:rPr>
              <a:t> </a:t>
            </a:r>
            <a:r>
              <a:rPr lang="en-US" altLang="zh-CN" sz="2000">
                <a:cs typeface="Courier New" panose="02070309020205020404" pitchFamily="49" charset="0"/>
              </a:rPr>
              <a:t>CommandBase  ServerResponse. .commandAt(int i);</a:t>
            </a:r>
            <a:b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此处的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CommandBase</a:t>
            </a:r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和客户端的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CommandBase</a:t>
            </a:r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相同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r>
              <a:rPr lang="en-US" altLang="zh-CN" noProof="1"/>
              <a:t>INCA-</a:t>
            </a:r>
            <a:r>
              <a:rPr lang="zh-CN" altLang="en-US" noProof="1"/>
              <a:t>功能部署需要的内容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F9064-1521-4F7C-8CDE-DE1A52F2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+mj-lt"/>
              <a:buAutoNum type="alphaLcParenR"/>
              <a:defRPr/>
            </a:pPr>
            <a:r>
              <a:rPr lang="zh-CN" altLang="en-US" sz="2000" dirty="0"/>
              <a:t>查询产品名称是否存在，如果不存在插入</a:t>
            </a:r>
            <a:br>
              <a:rPr lang="en-US" altLang="zh-CN" sz="2000" dirty="0"/>
            </a:br>
            <a:r>
              <a:rPr lang="en-US" altLang="zh-CN" sz="2000" dirty="0"/>
              <a:t>select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np_prod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=? </a:t>
            </a: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zh-CN" altLang="en-US" sz="2000" dirty="0"/>
              <a:t>查询产品模块名称 并验证引擎和模块，如果不存在则插入</a:t>
            </a:r>
            <a:br>
              <a:rPr lang="en-US" altLang="zh-CN" sz="2000" dirty="0"/>
            </a:br>
            <a:r>
              <a:rPr lang="en-US" altLang="zh-CN" sz="2000" dirty="0"/>
              <a:t>select </a:t>
            </a:r>
            <a:r>
              <a:rPr lang="en-US" altLang="zh-CN" sz="2000" dirty="0" err="1"/>
              <a:t>engname,version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np_module</a:t>
            </a:r>
            <a:r>
              <a:rPr lang="en-US" altLang="zh-CN" sz="2000" dirty="0"/>
              <a:t> where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=? and </a:t>
            </a:r>
            <a:r>
              <a:rPr lang="en-US" altLang="zh-CN" sz="2000" dirty="0" err="1"/>
              <a:t>modulename</a:t>
            </a:r>
            <a:r>
              <a:rPr lang="en-US" altLang="zh-CN" sz="2000" dirty="0"/>
              <a:t>=?</a:t>
            </a:r>
            <a:br>
              <a:rPr lang="en-US" altLang="zh-CN" sz="2000" dirty="0"/>
            </a:br>
            <a:r>
              <a:rPr lang="en-US" altLang="zh-CN" sz="2000" dirty="0"/>
              <a:t>update </a:t>
            </a:r>
            <a:r>
              <a:rPr lang="en-US" altLang="zh-CN" sz="2000" dirty="0" err="1"/>
              <a:t>np_module</a:t>
            </a:r>
            <a:r>
              <a:rPr lang="en-US" altLang="zh-CN" sz="2000" dirty="0"/>
              <a:t> set </a:t>
            </a:r>
            <a:r>
              <a:rPr lang="en-US" altLang="zh-CN" sz="2000" dirty="0" err="1"/>
              <a:t>engname</a:t>
            </a:r>
            <a:r>
              <a:rPr lang="en-US" altLang="zh-CN" sz="2000" dirty="0"/>
              <a:t>=?,version=?   where </a:t>
            </a:r>
            <a:r>
              <a:rPr lang="en-US" altLang="zh-CN" sz="2000" dirty="0" err="1"/>
              <a:t>prodname</a:t>
            </a:r>
            <a:r>
              <a:rPr lang="en-US" altLang="zh-CN" sz="2000" dirty="0"/>
              <a:t>=? and </a:t>
            </a:r>
            <a:r>
              <a:rPr lang="en-US" altLang="zh-CN" sz="2000" dirty="0" err="1"/>
              <a:t>modulename</a:t>
            </a:r>
            <a:r>
              <a:rPr lang="en-US" altLang="zh-CN" sz="2000" dirty="0"/>
              <a:t>=?</a:t>
            </a: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en-US" altLang="zh-CN" sz="2000" dirty="0" err="1"/>
              <a:t>np_service</a:t>
            </a:r>
            <a:endParaRPr lang="en-US" altLang="zh-CN" sz="2000" dirty="0"/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en-US" altLang="zh-CN" sz="2000" dirty="0" err="1"/>
              <a:t>np_op</a:t>
            </a:r>
            <a:endParaRPr lang="en-US" altLang="zh-CN" sz="2000" dirty="0"/>
          </a:p>
          <a:p>
            <a:pPr marL="857250" lvl="1" indent="-457200">
              <a:buFont typeface="+mj-lt"/>
              <a:buAutoNum type="alphaLcParenR"/>
              <a:defRPr/>
            </a:pPr>
            <a:endParaRPr lang="en-US" altLang="zh-CN" sz="2000" dirty="0"/>
          </a:p>
          <a:p>
            <a:pPr marL="857250" lvl="1" indent="-457200">
              <a:buFont typeface="+mj-lt"/>
              <a:buAutoNum type="alphaLcParenR"/>
              <a:defRPr/>
            </a:pPr>
            <a:endParaRPr lang="en-US" altLang="zh-CN" sz="2000" dirty="0"/>
          </a:p>
          <a:p>
            <a:pPr marL="400050" lvl="1" indent="0">
              <a:buFontTx/>
              <a:buNone/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>
          <a:xfrm>
            <a:off x="252413" y="115888"/>
            <a:ext cx="6767512" cy="72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45340</TotalTime>
  <Pages>0</Pages>
  <Words>1772</Words>
  <Characters>0</Characters>
  <Application>Microsoft Office PowerPoint</Application>
  <PresentationFormat>全屏显示(4:3)</PresentationFormat>
  <Lines>0</Lines>
  <Paragraphs>254</Paragraphs>
  <Slides>51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黑体</vt:lpstr>
      <vt:lpstr>宋体</vt:lpstr>
      <vt:lpstr>微软雅黑</vt:lpstr>
      <vt:lpstr>Arial</vt:lpstr>
      <vt:lpstr>Cordia New</vt:lpstr>
      <vt:lpstr>Courier New</vt:lpstr>
      <vt:lpstr>Times New Roman</vt:lpstr>
      <vt:lpstr>Wingdings</vt:lpstr>
      <vt:lpstr>模板</vt:lpstr>
      <vt:lpstr>自定义设计方案</vt:lpstr>
      <vt:lpstr>1_自定义设计方案</vt:lpstr>
      <vt:lpstr>INCA项目</vt:lpstr>
      <vt:lpstr>目录</vt:lpstr>
      <vt:lpstr>开发环境</vt:lpstr>
      <vt:lpstr>开发环境-文件夹结构</vt:lpstr>
      <vt:lpstr>INCA 二次开发相关规范</vt:lpstr>
      <vt:lpstr>INCA  客户端服务器交互逻辑-1客户端</vt:lpstr>
      <vt:lpstr>INCA  客户端服务器交互逻辑-2服务器</vt:lpstr>
      <vt:lpstr>INCA-功能部署需要的内容</vt:lpstr>
      <vt:lpstr>PowerPoint 演示文稿</vt:lpstr>
      <vt:lpstr>INCA-数据库访问</vt:lpstr>
      <vt:lpstr>INCA-DBTableModel</vt:lpstr>
      <vt:lpstr>常用类-RecordTrunk</vt:lpstr>
      <vt:lpstr>表--数据字典表</vt:lpstr>
      <vt:lpstr>表</vt:lpstr>
      <vt:lpstr>INCA中的MAVEN执行过程2</vt:lpstr>
      <vt:lpstr>INCA中的MAVEN执行过程2</vt:lpstr>
      <vt:lpstr>自动化工具</vt:lpstr>
      <vt:lpstr>局部变量名</vt:lpstr>
      <vt:lpstr>源码分析(1)</vt:lpstr>
      <vt:lpstr>源码分析(2)-CFrame</vt:lpstr>
      <vt:lpstr>源码分析(3)-授权信息</vt:lpstr>
      <vt:lpstr>源码分析(4)-默认操作</vt:lpstr>
      <vt:lpstr>PowerPoint 演示文稿</vt:lpstr>
      <vt:lpstr>PowerPoint 演示文稿</vt:lpstr>
      <vt:lpstr>_Ste.model 的解析类</vt:lpstr>
      <vt:lpstr>PowerPoint 演示文稿</vt:lpstr>
      <vt:lpstr>HOV如何返回主窗体</vt:lpstr>
      <vt:lpstr>1.手工请货（?与请赠品的区别）</vt:lpstr>
      <vt:lpstr>手工请货流程 </vt:lpstr>
      <vt:lpstr>1.手工请货-涉及的表 </vt:lpstr>
      <vt:lpstr>1.手工请货(导入)</vt:lpstr>
      <vt:lpstr>自动配送</vt:lpstr>
      <vt:lpstr>配送总单</vt:lpstr>
      <vt:lpstr>自动配送表</vt:lpstr>
      <vt:lpstr>定时任务 </vt:lpstr>
      <vt:lpstr>库存上下限参数设置(是门店库存还是仓库库存？)</vt:lpstr>
      <vt:lpstr>库存上下限参数设置-涉及的表</vt:lpstr>
      <vt:lpstr>请货单管理</vt:lpstr>
      <vt:lpstr>PowerPoint 演示文稿</vt:lpstr>
      <vt:lpstr>重构com.kn.until.ExcelHelper</vt:lpstr>
      <vt:lpstr>导出金穗代码错误说明</vt:lpstr>
      <vt:lpstr>PowerPoint 演示文稿</vt:lpstr>
      <vt:lpstr>业务名词</vt:lpstr>
      <vt:lpstr>附件(1)-ASCII表</vt:lpstr>
      <vt:lpstr>名词说明</vt:lpstr>
      <vt:lpstr>系统参数表</vt:lpstr>
      <vt:lpstr>单据汇总</vt:lpstr>
      <vt:lpstr>请货单CHN_REQ++_TMP|ING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孙欣</dc:creator>
  <cp:lastModifiedBy>user</cp:lastModifiedBy>
  <cp:revision>545</cp:revision>
  <dcterms:created xsi:type="dcterms:W3CDTF">2014-03-17T02:21:40Z</dcterms:created>
  <dcterms:modified xsi:type="dcterms:W3CDTF">2018-06-29T07:43:00Z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