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2" r:id="rId2"/>
    <p:sldId id="29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E470-C0F4-4DEC-9D56-62AD1E672C9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3E9A-73F9-4CBF-80EB-BBA90B04A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3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2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3323A9-667D-94B8-AA9D-F63B13D6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FE183C9-79B4-FA18-6207-369C6EA7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05DFC8-6508-48A5-6264-22AD962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4F456D-7739-8E2F-99BD-B50101C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AA905E-C360-DC10-D848-CF6E802D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0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8E1C8B-8326-44FC-04E0-CA1AF00B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C1CFA2-0D41-2C4D-4789-F5C103288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772767-EAF3-B9AC-8E06-39E1C966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7F6D0B-BDB4-425B-F02D-318512D8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E5D4AD-E783-5B22-5A20-6D66228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7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8C70207-5D2E-B60B-C93E-1F5E010E8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50000B9-40CD-7B94-6AF1-5C32D711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8D9235-5DAD-3D28-4257-E501EB16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B92186-C6A6-504E-5891-D88E51F2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8B8A36-C1C5-B800-E77A-F27AEE26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644280-78E9-69E0-5023-F0731F5D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AEC55F-D6B8-C3E3-44F7-4A761DF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B79411-169F-99D0-7458-0BC13293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CFC0F2-20C9-5E1D-9084-FB64E2AB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C40C45-15D1-A187-2D3A-4EB1C115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E2048E-B9CD-7FA1-C8F7-FB9225E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386927-E764-CCFA-D9B9-F746A7F7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FCCC6C-42C2-7C03-3E03-FCD346FB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C5563-ACE6-A0BA-4CFD-43A4F41F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42D04D-2A9B-BCE9-A35A-378C031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53F65D-25BA-A107-1FD4-9B4121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9A73E4-BFAC-2361-953F-7E453E48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842E14-3A48-1863-35FA-F46BCBFC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634B074-7977-3C40-624B-3A2F1FC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0BBBEE-675C-BD3B-8D37-FAFC506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D2D6AE1-0877-920D-0C7C-9E64A6A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35DE50-4366-A67C-2B1F-D86E79BD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63028B-448A-68CD-14EF-CB522BD4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678B09A-AE7B-5B50-722F-C0AA9147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B2C5BE0-C9A9-3E4E-9194-27EC9DFE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6789D12-76D1-4340-B865-AB135259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183AD36-DCF6-BB41-08E4-A08EF297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46D38E7-0D1F-3D41-655D-5E125D7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477A55C-4A60-6BB9-DC92-78C176A2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8B49F-2525-192E-A5BC-2D0ADE86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57F54-3236-ED8A-DDD1-5B86021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BBE4B4F-1D5C-8C7D-D542-F01BFAC3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CC62EDA-AD27-D40B-B9A8-F68BE4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A4669CB-D376-5E30-E5C6-75F3B21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8B5069F-9B8C-A280-C899-289A514A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B5704E5-804E-9B68-3090-98E56DE3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2C5C9E-F5F1-3EDB-8662-F0A2E772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502BE7-307C-9507-E542-5D185946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0AD225-A69A-B040-D658-62CF939A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98E97BD-E479-26A3-8180-483F4BD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67B160-2915-2E27-C5E4-726089EC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31E955-CBF7-A1F6-B76E-A2457B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9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D8671E-3469-44E7-8BE4-BA77B579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09F98D-7931-D06C-C507-7FC746057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843C2FC-7A8C-F188-41D2-DCF2EBF81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B86DFB-1208-7829-646D-B70D27FA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29D1926-50A3-FDA5-412C-11AFCA3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E8B9658-AA39-191A-8D92-D666E232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17F7FE6-E489-9579-042F-F92877D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0E1DFD9-7449-A498-2026-E38BC19D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476238-CA37-DA6B-FF9F-39F4873F0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4F52-B1E6-466D-865A-1FB88F55BD3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E04612-EF42-F26D-F46B-E20298FF4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36B010-B82E-46B2-1A85-DE38AA69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7366-1EA7-4457-A3D5-E6BAB58CB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F4C74B-2DAA-9AB3-F17C-83FD1335A806}"/>
              </a:ext>
            </a:extLst>
          </p:cNvPr>
          <p:cNvSpPr/>
          <p:nvPr/>
        </p:nvSpPr>
        <p:spPr>
          <a:xfrm>
            <a:off x="-18552" y="1"/>
            <a:ext cx="12210552" cy="68580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AE15981-ACEA-2508-E251-5BE1790D9CD0}"/>
              </a:ext>
            </a:extLst>
          </p:cNvPr>
          <p:cNvSpPr/>
          <p:nvPr/>
        </p:nvSpPr>
        <p:spPr>
          <a:xfrm>
            <a:off x="4006752" y="1048567"/>
            <a:ext cx="4776192" cy="4416491"/>
          </a:xfrm>
          <a:prstGeom prst="ellipse">
            <a:avLst/>
          </a:prstGeom>
          <a:solidFill>
            <a:srgbClr val="0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410849A-C3D9-5BAF-5AEC-5A86CE1E62D3}"/>
              </a:ext>
            </a:extLst>
          </p:cNvPr>
          <p:cNvSpPr/>
          <p:nvPr/>
        </p:nvSpPr>
        <p:spPr>
          <a:xfrm>
            <a:off x="3308677" y="1376113"/>
            <a:ext cx="4587184" cy="4433321"/>
          </a:xfrm>
          <a:prstGeom prst="ellipse">
            <a:avLst/>
          </a:prstGeom>
          <a:solidFill>
            <a:srgbClr val="006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347852F2-31F0-700A-6707-A36B89016750}"/>
              </a:ext>
            </a:extLst>
          </p:cNvPr>
          <p:cNvSpPr/>
          <p:nvPr/>
        </p:nvSpPr>
        <p:spPr>
          <a:xfrm>
            <a:off x="3707904" y="1376112"/>
            <a:ext cx="4776192" cy="48371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7C7E538-240A-89D8-DCE7-7877CF203762}"/>
              </a:ext>
            </a:extLst>
          </p:cNvPr>
          <p:cNvSpPr/>
          <p:nvPr/>
        </p:nvSpPr>
        <p:spPr>
          <a:xfrm>
            <a:off x="7724" y="1"/>
            <a:ext cx="12210552" cy="6858001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97" dirty="0"/>
          </a:p>
        </p:txBody>
      </p:sp>
      <p:sp>
        <p:nvSpPr>
          <p:cNvPr id="19" name="Google Shape;1258;p36">
            <a:extLst>
              <a:ext uri="{FF2B5EF4-FFF2-40B4-BE49-F238E27FC236}">
                <a16:creationId xmlns:a16="http://schemas.microsoft.com/office/drawing/2014/main" xmlns="" id="{629B03AC-1853-596E-2DC8-38DB913FBE29}"/>
              </a:ext>
            </a:extLst>
          </p:cNvPr>
          <p:cNvSpPr/>
          <p:nvPr/>
        </p:nvSpPr>
        <p:spPr>
          <a:xfrm>
            <a:off x="4426484" y="677995"/>
            <a:ext cx="3339033" cy="5502012"/>
          </a:xfrm>
          <a:prstGeom prst="roundRect">
            <a:avLst>
              <a:gd name="adj" fmla="val 4943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712" tIns="55712" rIns="55712" bIns="55712" anchor="ctr" anchorCtr="0">
            <a:noAutofit/>
          </a:bodyPr>
          <a:lstStyle/>
          <a:p>
            <a:endParaRPr sz="109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29E225B-3BA5-61FF-B6E4-5AB429B4A466}"/>
              </a:ext>
            </a:extLst>
          </p:cNvPr>
          <p:cNvSpPr txBox="1"/>
          <p:nvPr/>
        </p:nvSpPr>
        <p:spPr>
          <a:xfrm>
            <a:off x="2788379" y="1950849"/>
            <a:ext cx="6615243" cy="3375026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5333" dirty="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5333" dirty="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02. </a:t>
            </a:r>
            <a:r>
              <a:rPr lang="ko-KR" altLang="en-US" sz="5333" dirty="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요구사항 정의서</a:t>
            </a:r>
            <a:endParaRPr lang="en-US" altLang="ko-KR" sz="5333" dirty="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5333" dirty="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endParaRPr lang="en-US" altLang="ko-KR" sz="5333" dirty="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cxnSp>
        <p:nvCxnSpPr>
          <p:cNvPr id="21" name="Google Shape;1261;p36">
            <a:extLst>
              <a:ext uri="{FF2B5EF4-FFF2-40B4-BE49-F238E27FC236}">
                <a16:creationId xmlns:a16="http://schemas.microsoft.com/office/drawing/2014/main" xmlns="" id="{2F085635-7103-E72F-C87E-6C0A81CF3A33}"/>
              </a:ext>
            </a:extLst>
          </p:cNvPr>
          <p:cNvCxnSpPr>
            <a:cxnSpLocks/>
          </p:cNvCxnSpPr>
          <p:nvPr/>
        </p:nvCxnSpPr>
        <p:spPr>
          <a:xfrm>
            <a:off x="2723184" y="4005064"/>
            <a:ext cx="6745632" cy="2962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330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357" y="376927"/>
            <a:ext cx="11521280" cy="6132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" name="타원 2"/>
          <p:cNvSpPr/>
          <p:nvPr/>
        </p:nvSpPr>
        <p:spPr>
          <a:xfrm>
            <a:off x="5715708" y="39536"/>
            <a:ext cx="760585" cy="760585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5657198" y="221584"/>
            <a:ext cx="877599" cy="39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49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1949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8BBD60-DA5B-9855-4FDE-2A0CFBDF4DAD}"/>
              </a:ext>
            </a:extLst>
          </p:cNvPr>
          <p:cNvSpPr txBox="1"/>
          <p:nvPr/>
        </p:nvSpPr>
        <p:spPr>
          <a:xfrm>
            <a:off x="9168341" y="376927"/>
            <a:ext cx="268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요구사항 정의서</a:t>
            </a:r>
            <a:endParaRPr lang="en-US" altLang="ko-KR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  <a:p>
            <a:pPr algn="r"/>
            <a:r>
              <a:rPr lang="ko-KR" altLang="en-US" sz="1600" dirty="0">
                <a:latin typeface="a시네마M" panose="02020600000000000000" pitchFamily="18" charset="-127"/>
                <a:ea typeface="a시네마M" panose="02020600000000000000" pitchFamily="18" charset="-127"/>
              </a:rPr>
              <a:t>작성자 </a:t>
            </a:r>
            <a:r>
              <a:rPr lang="en-US" altLang="ko-KR" sz="1600" dirty="0">
                <a:latin typeface="a시네마M" panose="02020600000000000000" pitchFamily="18" charset="-127"/>
                <a:ea typeface="a시네마M" panose="02020600000000000000" pitchFamily="18" charset="-127"/>
              </a:rPr>
              <a:t>: </a:t>
            </a:r>
            <a:r>
              <a:rPr lang="ko-KR" altLang="en-US" sz="1600" dirty="0" smtClean="0">
                <a:latin typeface="a시네마M" panose="02020600000000000000" pitchFamily="18" charset="-127"/>
                <a:ea typeface="a시네마M" panose="02020600000000000000" pitchFamily="18" charset="-127"/>
              </a:rPr>
              <a:t>김세영</a:t>
            </a:r>
            <a:endParaRPr lang="ko-KR" altLang="en-US" sz="16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4AD85FDB-02BB-9E4A-9215-0BEFC87F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70658"/>
              </p:ext>
            </p:extLst>
          </p:nvPr>
        </p:nvGraphicFramePr>
        <p:xfrm>
          <a:off x="714291" y="859316"/>
          <a:ext cx="10829513" cy="54999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4018">
                  <a:extLst>
                    <a:ext uri="{9D8B030D-6E8A-4147-A177-3AD203B41FA5}">
                      <a16:colId xmlns:a16="http://schemas.microsoft.com/office/drawing/2014/main" xmlns="" val="1781198289"/>
                    </a:ext>
                  </a:extLst>
                </a:gridCol>
                <a:gridCol w="786126"/>
                <a:gridCol w="1417690">
                  <a:extLst>
                    <a:ext uri="{9D8B030D-6E8A-4147-A177-3AD203B41FA5}">
                      <a16:colId xmlns:a16="http://schemas.microsoft.com/office/drawing/2014/main" xmlns="" val="2426460442"/>
                    </a:ext>
                  </a:extLst>
                </a:gridCol>
                <a:gridCol w="1182570">
                  <a:extLst>
                    <a:ext uri="{9D8B030D-6E8A-4147-A177-3AD203B41FA5}">
                      <a16:colId xmlns:a16="http://schemas.microsoft.com/office/drawing/2014/main" xmlns="" val="341279212"/>
                    </a:ext>
                  </a:extLst>
                </a:gridCol>
                <a:gridCol w="5243677">
                  <a:extLst>
                    <a:ext uri="{9D8B030D-6E8A-4147-A177-3AD203B41FA5}">
                      <a16:colId xmlns:a16="http://schemas.microsoft.com/office/drawing/2014/main" xmlns="" val="491147547"/>
                    </a:ext>
                  </a:extLst>
                </a:gridCol>
                <a:gridCol w="1145432">
                  <a:extLst>
                    <a:ext uri="{9D8B030D-6E8A-4147-A177-3AD203B41FA5}">
                      <a16:colId xmlns:a16="http://schemas.microsoft.com/office/drawing/2014/main" xmlns="" val="687116810"/>
                    </a:ext>
                  </a:extLst>
                </a:gridCol>
              </a:tblGrid>
              <a:tr h="330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블랙M" panose="02020600000000000000" pitchFamily="18" charset="-127"/>
                          <a:ea typeface="a블랙M" panose="02020600000000000000" pitchFamily="18" charset="-127"/>
                        </a:rPr>
                        <a:t>서비스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블랙M" panose="02020600000000000000" pitchFamily="18" charset="-127"/>
                          <a:ea typeface="a블랙M" panose="02020600000000000000" pitchFamily="18" charset="-127"/>
                        </a:rPr>
                        <a:t>필요기능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블랙M" panose="02020600000000000000" pitchFamily="18" charset="-127"/>
                          <a:ea typeface="a블랙M" panose="02020600000000000000" pitchFamily="18" charset="-127"/>
                        </a:rPr>
                        <a:t>ID</a:t>
                      </a:r>
                      <a:endParaRPr lang="ko-KR" altLang="en-US" sz="1500" dirty="0">
                        <a:latin typeface="a블랙M" panose="02020600000000000000" pitchFamily="18" charset="-127"/>
                        <a:ea typeface="a블랙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블랙M" panose="02020600000000000000" pitchFamily="18" charset="-127"/>
                          <a:ea typeface="a블랙M" panose="02020600000000000000" pitchFamily="18" charset="-127"/>
                        </a:rPr>
                        <a:t>내용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블랙M" panose="02020600000000000000" pitchFamily="18" charset="-127"/>
                          <a:ea typeface="a블랙M" panose="02020600000000000000" pitchFamily="18" charset="-127"/>
                        </a:rPr>
                        <a:t>우선순위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AA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548594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항공편</a:t>
                      </a:r>
                      <a:endParaRPr lang="en-US" altLang="ko-KR" sz="1300" dirty="0" smtClean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선택한 스케줄</a:t>
                      </a:r>
                      <a:endParaRPr lang="en-US" altLang="ko-KR" sz="1300" dirty="0" smtClean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확인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71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선택한 </a:t>
                      </a:r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가는편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항공정보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항공사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편명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출발 도착 공항과 시간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경유정보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소요시간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옵션정보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상세일정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9032431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요금 조건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조건에 따른 예상 요금 조회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카드사 할인조건과 요금을 나열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그 중 하나를 체크한 후 요금선택을 누르면 예약을 진행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.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911"/>
                  </a:ext>
                </a:extLst>
              </a:tr>
              <a:tr h="5105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정보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선택옵션 정보 재확인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선택된 옵션에 대한 상세정보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및 요금안내 조회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8957204"/>
                  </a:ext>
                </a:extLst>
              </a:tr>
              <a:tr h="7057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예약자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탑승자 정보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비회원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예약자 정보 입력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이름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이메일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휴대폰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탑승자 정보 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한글명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영문 성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영문 이름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생년월일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성별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여권번호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여권만료일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국적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여권발행국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 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입력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6161312"/>
                  </a:ext>
                </a:extLst>
              </a:tr>
              <a:tr h="7057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결제정보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나중에 결제 선택 시 </a:t>
                      </a:r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마이페이지에서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진행 가능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완료하기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즉시결제 선택 시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결제금액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조회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카드 정보 입력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(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 완료하기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항공권 규정 및 약관 안내 조회 및 동의</a:t>
                      </a:r>
                      <a:endParaRPr lang="en-US" altLang="ko-KR" sz="1300" baseline="0" dirty="0" smtClean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370691"/>
                  </a:ext>
                </a:extLst>
              </a:tr>
              <a:tr h="4431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예약확인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선택한 항공권 정보와 예약번호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또는 결제 완료 문구 조회</a:t>
                      </a:r>
                      <a:endParaRPr lang="en-US" altLang="ko-KR" sz="1300" baseline="0" dirty="0" smtClean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구매된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항공편과 탑승자 정보 항공사로 전달됨</a:t>
                      </a:r>
                      <a:endParaRPr lang="ko-KR" altLang="en-US" sz="1300" dirty="0" smtClean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1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2183831"/>
                  </a:ext>
                </a:extLst>
              </a:tr>
              <a:tr h="705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예약취소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 취소 신청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미결제건에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대해서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는 바로 취소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(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예약상태 취소로 변경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</a:t>
                      </a:r>
                      <a:r>
                        <a:rPr lang="ko-KR" altLang="en-US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잔여 좌석 상태 수정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결제된 건에 대해서는 규정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조건 확인 후 취소</a:t>
                      </a:r>
                      <a:r>
                        <a:rPr lang="en-US" altLang="ko-KR" sz="1300" baseline="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취소신청</a:t>
                      </a:r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/</a:t>
                      </a:r>
                      <a:r>
                        <a:rPr lang="ko-KR" altLang="en-US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취소불가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2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7520102"/>
                  </a:ext>
                </a:extLst>
              </a:tr>
              <a:tr h="484866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발권</a:t>
                      </a:r>
                      <a:endParaRPr lang="ko-KR" altLang="en-US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사용자</a:t>
                      </a:r>
                      <a:endParaRPr lang="ko-KR" altLang="en-US" sz="14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이티켓</a:t>
                      </a:r>
                      <a:r>
                        <a:rPr kumimoji="0" lang="ko-KR" alt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 조회 기능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a시네마M" panose="02020600000000000000" pitchFamily="18" charset="-127"/>
                          <a:ea typeface="a시네마M" panose="02020600000000000000" pitchFamily="18" charset="-127"/>
                        </a:rPr>
                        <a:t>3</a:t>
                      </a:r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1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시네마M" panose="02020600000000000000" pitchFamily="18" charset="-127"/>
                        <a:ea typeface="a시네마M" panose="02020600000000000000" pitchFamily="18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8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224</Words>
  <Application>Microsoft Office PowerPoint</Application>
  <PresentationFormat>와이드스크린</PresentationFormat>
  <Paragraphs>57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a블랙B</vt:lpstr>
      <vt:lpstr>a블랙M</vt:lpstr>
      <vt:lpstr>a시네마M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원주</dc:creator>
  <cp:lastModifiedBy>Windows 사용자</cp:lastModifiedBy>
  <cp:revision>20</cp:revision>
  <dcterms:created xsi:type="dcterms:W3CDTF">2022-12-11T07:11:03Z</dcterms:created>
  <dcterms:modified xsi:type="dcterms:W3CDTF">2022-12-12T10:08:22Z</dcterms:modified>
</cp:coreProperties>
</file>