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17"/>
  </p:notesMasterIdLst>
  <p:sldIdLst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6" r:id="rId12"/>
    <p:sldId id="343" r:id="rId13"/>
    <p:sldId id="344" r:id="rId14"/>
    <p:sldId id="347" r:id="rId15"/>
    <p:sldId id="34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84" userDrawn="1">
          <p15:clr>
            <a:srgbClr val="A4A3A4"/>
          </p15:clr>
        </p15:guide>
        <p15:guide id="4" pos="5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B"/>
    <a:srgbClr val="767171"/>
    <a:srgbClr val="FA0050"/>
    <a:srgbClr val="FDB2CA"/>
    <a:srgbClr val="BDBEC0"/>
    <a:srgbClr val="FF8A00"/>
    <a:srgbClr val="FF5D8F"/>
    <a:srgbClr val="FDE6CB"/>
    <a:srgbClr val="B6B8B7"/>
    <a:srgbClr val="BFC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1912" autoAdjust="0"/>
  </p:normalViewPr>
  <p:slideViewPr>
    <p:cSldViewPr snapToGrid="0" showGuides="1">
      <p:cViewPr varScale="1">
        <p:scale>
          <a:sx n="88" d="100"/>
          <a:sy n="88" d="100"/>
        </p:scale>
        <p:origin x="62" y="120"/>
      </p:cViewPr>
      <p:guideLst>
        <p:guide orient="horz" pos="2160"/>
        <p:guide pos="3840"/>
        <p:guide pos="2184"/>
        <p:guide pos="54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32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6A2A1-F2F9-4B5B-8724-AB97B0547FBE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D5421-25D7-43B3-85C8-7589CFB19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43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3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할지 선택하는 화면입니다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주소를 입력하지 않으면 조회도 불가능하기 때문에 비회원으로 진행할 경우 주소 입력을 하게 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로그인 정보를 </a:t>
            </a:r>
            <a:r>
              <a:rPr lang="ko-KR" altLang="en-US" baseline="0" dirty="0" err="1" smtClean="0"/>
              <a:t>담기위해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스태틱</a:t>
            </a:r>
            <a:r>
              <a:rPr lang="ko-KR" altLang="en-US" baseline="0" dirty="0" smtClean="0"/>
              <a:t> 변수를 사용했고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로그인이</a:t>
            </a:r>
            <a:r>
              <a:rPr lang="ko-KR" altLang="en-US" baseline="0" dirty="0" smtClean="0"/>
              <a:t> 성공하거나 주소가 </a:t>
            </a:r>
            <a:r>
              <a:rPr lang="ko-KR" altLang="en-US" baseline="0" dirty="0" err="1" smtClean="0"/>
              <a:t>입력되서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ison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true</a:t>
            </a:r>
            <a:r>
              <a:rPr lang="ko-KR" altLang="en-US" baseline="0" dirty="0" smtClean="0"/>
              <a:t>가 되어야 </a:t>
            </a:r>
            <a:r>
              <a:rPr lang="en-US" altLang="ko-KR" baseline="0" dirty="0" smtClean="0"/>
              <a:t>while</a:t>
            </a:r>
            <a:r>
              <a:rPr lang="ko-KR" altLang="en-US" baseline="0" dirty="0" smtClean="0"/>
              <a:t>문에서 탈출할 수 있게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6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일반로그인 기능을 선택하면 아이디와 비밀번호를 </a:t>
            </a:r>
            <a:r>
              <a:rPr lang="ko-KR" altLang="en-US" dirty="0" err="1" smtClean="0"/>
              <a:t>입력받습니다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아이디는 대소문자를 구분하지 않고 결과를 찾기 위해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lower </a:t>
            </a:r>
            <a:r>
              <a:rPr lang="ko-KR" altLang="en-US" dirty="0" smtClean="0"/>
              <a:t>를  사용했습니다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아이디와 비밀번호를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에 담아서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로 전달을 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성공하면 다른 정보들을 담아서 </a:t>
            </a:r>
            <a:r>
              <a:rPr lang="en-US" altLang="ko-KR" dirty="0" smtClean="0"/>
              <a:t>Customer</a:t>
            </a:r>
            <a:r>
              <a:rPr lang="ko-KR" altLang="en-US" baseline="0" dirty="0" smtClean="0"/>
              <a:t> 객체를 </a:t>
            </a:r>
            <a:r>
              <a:rPr lang="ko-KR" altLang="en-US" baseline="0" dirty="0" err="1" smtClean="0"/>
              <a:t>리턴합니다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실패하면 </a:t>
            </a:r>
            <a:r>
              <a:rPr lang="en-US" altLang="ko-KR" baseline="0" dirty="0" smtClean="0"/>
              <a:t>null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리턴하기</a:t>
            </a:r>
            <a:r>
              <a:rPr lang="ko-KR" altLang="en-US" baseline="0" dirty="0" smtClean="0"/>
              <a:t> 때문에 입력했던 아이디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비밀번호가 </a:t>
            </a:r>
            <a:r>
              <a:rPr lang="en-US" altLang="ko-KR" baseline="0" dirty="0" smtClean="0"/>
              <a:t>logon </a:t>
            </a:r>
            <a:r>
              <a:rPr lang="ko-KR" altLang="en-US" baseline="0" dirty="0" smtClean="0"/>
              <a:t>변수에 남아있지 않게 만들었고</a:t>
            </a:r>
            <a:r>
              <a:rPr lang="en-US" altLang="ko-KR" baseline="0" dirty="0" smtClean="0"/>
              <a:t>,</a:t>
            </a:r>
            <a:endParaRPr lang="en-US" altLang="ko-KR" dirty="0" smtClean="0"/>
          </a:p>
          <a:p>
            <a:r>
              <a:rPr lang="ko-KR" altLang="en-US" dirty="0" err="1" smtClean="0"/>
              <a:t>리턴된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null</a:t>
            </a:r>
            <a:r>
              <a:rPr lang="ko-KR" altLang="en-US" dirty="0" err="1" smtClean="0"/>
              <a:t>일때는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ison</a:t>
            </a:r>
            <a:r>
              <a:rPr lang="ko-KR" altLang="en-US" dirty="0" smtClean="0"/>
              <a:t>을 거짓으로 바꿔서 전체 </a:t>
            </a:r>
            <a:r>
              <a:rPr lang="ko-KR" altLang="en-US" dirty="0" err="1" smtClean="0"/>
              <a:t>반복문에서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탈출할수</a:t>
            </a:r>
            <a:r>
              <a:rPr lang="ko-KR" altLang="en-US" dirty="0" smtClean="0"/>
              <a:t> 없는 조건으로 설정했습니다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5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비회원은 </a:t>
            </a:r>
            <a:r>
              <a:rPr lang="ko-KR" altLang="en-US" dirty="0" err="1" smtClean="0"/>
              <a:t>스태틱</a:t>
            </a:r>
            <a:r>
              <a:rPr lang="ko-KR" altLang="en-US" dirty="0" smtClean="0"/>
              <a:t> 객체 로그온에 주소만 저장하면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문에서 탈출할 수 있게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8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회원가입입니다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dirty="0" smtClean="0"/>
              <a:t>가입정보를 </a:t>
            </a:r>
            <a:r>
              <a:rPr lang="ko-KR" altLang="en-US" dirty="0" err="1" smtClean="0"/>
              <a:t>입력받아서</a:t>
            </a:r>
            <a:r>
              <a:rPr lang="ko-KR" altLang="en-US" dirty="0" smtClean="0"/>
              <a:t> 유효성 검사를 하고 회원가입을 하게 되는데</a:t>
            </a:r>
            <a:endParaRPr lang="en-US" altLang="ko-KR" dirty="0" smtClean="0"/>
          </a:p>
          <a:p>
            <a:pPr marL="0" indent="0" latinLnBrk="1">
              <a:buNone/>
            </a:pP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아이디는 </a:t>
            </a:r>
            <a:r>
              <a:rPr lang="ko-KR" altLang="en-US" sz="1200" b="0" dirty="0" err="1" smtClean="0">
                <a:solidFill>
                  <a:srgbClr val="767171"/>
                </a:solidFill>
                <a:latin typeface="+mn-ea"/>
                <a:ea typeface="+mn-ea"/>
              </a:rPr>
              <a:t>프라이머리키</a:t>
            </a:r>
            <a:r>
              <a:rPr lang="en-US" altLang="ko-KR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비밀번호 길이제한</a:t>
            </a:r>
            <a:r>
              <a:rPr lang="en-US" altLang="ko-KR" sz="1200" b="0" dirty="0" smtClean="0">
                <a:solidFill>
                  <a:srgbClr val="767171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전화번호는 중복불가와 길이제한</a:t>
            </a:r>
            <a:r>
              <a:rPr lang="en-US" altLang="ko-KR" sz="1200" b="0" dirty="0" smtClean="0">
                <a:solidFill>
                  <a:srgbClr val="767171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767171"/>
                </a:solidFill>
                <a:latin typeface="+mn-ea"/>
                <a:ea typeface="+mn-ea"/>
              </a:rPr>
              <a:t>이름과 </a:t>
            </a:r>
            <a:r>
              <a:rPr lang="ko-KR" altLang="en-US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주소 </a:t>
            </a:r>
            <a:r>
              <a:rPr lang="en-US" altLang="ko-KR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not null </a:t>
            </a:r>
            <a:r>
              <a:rPr lang="ko-KR" altLang="en-US" sz="1200" b="0" baseline="0" dirty="0" smtClean="0">
                <a:solidFill>
                  <a:srgbClr val="767171"/>
                </a:solidFill>
                <a:latin typeface="+mn-ea"/>
                <a:ea typeface="+mn-ea"/>
              </a:rPr>
              <a:t>조건에 맞게 입력하도록 만들었습니다</a:t>
            </a:r>
            <a:endParaRPr lang="en-US" altLang="ko-KR" dirty="0" smtClean="0"/>
          </a:p>
          <a:p>
            <a:r>
              <a:rPr lang="ko-KR" altLang="en-US" dirty="0" smtClean="0"/>
              <a:t>과정은 다 비슷하기 때문에 전화번호 입력 부분으로 살펴보자면 일단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문으로 반복되게 했고요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일단 처음엔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자리</a:t>
            </a:r>
            <a:r>
              <a:rPr lang="ko-KR" altLang="en-US" baseline="0" dirty="0" smtClean="0"/>
              <a:t> 전화번호가 맞는지 확인하고</a:t>
            </a:r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로 불러온 전체 고객리스트를 불러와서 그 중에</a:t>
            </a:r>
            <a:r>
              <a:rPr lang="ko-KR" altLang="en-US" baseline="0" dirty="0" smtClean="0"/>
              <a:t> 방금 입력한 전화번호와 </a:t>
            </a:r>
            <a:r>
              <a:rPr lang="ko-KR" altLang="en-US" baseline="0" dirty="0" err="1" smtClean="0"/>
              <a:t>중복되는게</a:t>
            </a:r>
            <a:r>
              <a:rPr lang="ko-KR" altLang="en-US" baseline="0" dirty="0" smtClean="0"/>
              <a:t> 있는지 비교합니다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일치하는게</a:t>
            </a:r>
            <a:r>
              <a:rPr lang="ko-KR" altLang="en-US" baseline="0" dirty="0" smtClean="0"/>
              <a:t> 있어서 </a:t>
            </a:r>
            <a:r>
              <a:rPr lang="ko-KR" altLang="en-US" baseline="0" dirty="0" err="1" smtClean="0"/>
              <a:t>듀플리케이션</a:t>
            </a:r>
            <a:r>
              <a:rPr lang="ko-KR" altLang="en-US" baseline="0" dirty="0" smtClean="0"/>
              <a:t> 체크가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되면 중복이기 때문에 다시 </a:t>
            </a:r>
            <a:r>
              <a:rPr lang="ko-KR" altLang="en-US" baseline="0" dirty="0" err="1" smtClean="0"/>
              <a:t>입력해야하고</a:t>
            </a:r>
            <a:r>
              <a:rPr lang="ko-KR" altLang="en-US" baseline="0" dirty="0" smtClean="0"/>
              <a:t> 중복이 아니면 </a:t>
            </a:r>
            <a:r>
              <a:rPr lang="ko-KR" altLang="en-US" baseline="0" dirty="0" err="1" smtClean="0"/>
              <a:t>와일문을</a:t>
            </a:r>
            <a:r>
              <a:rPr lang="ko-KR" altLang="en-US" baseline="0" dirty="0" smtClean="0"/>
              <a:t> 탈출해 다음 단계로 넘어갑니다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="0" baseline="0" dirty="0" smtClean="0"/>
              <a:t>마지막에 가입을 확인하면 입력한 정보가 </a:t>
            </a:r>
            <a:r>
              <a:rPr lang="ko-KR" altLang="en-US" b="0" baseline="0" dirty="0" err="1" smtClean="0"/>
              <a:t>커스터머</a:t>
            </a:r>
            <a:r>
              <a:rPr lang="ko-KR" altLang="en-US" b="0" baseline="0" dirty="0" smtClean="0"/>
              <a:t> 객체로 </a:t>
            </a:r>
            <a:r>
              <a:rPr lang="en-US" altLang="ko-KR" b="0" baseline="0" dirty="0" smtClean="0"/>
              <a:t>insert</a:t>
            </a:r>
            <a:r>
              <a:rPr lang="ko-KR" altLang="en-US" b="0" baseline="0" dirty="0" smtClean="0"/>
              <a:t>문에 전달이 됩니다</a:t>
            </a:r>
            <a:r>
              <a:rPr lang="en-US" altLang="ko-KR" b="0" baseline="0" dirty="0" smtClean="0"/>
              <a:t>.</a:t>
            </a:r>
          </a:p>
          <a:p>
            <a:r>
              <a:rPr lang="ko-KR" altLang="en-US" b="0" baseline="0" dirty="0" smtClean="0"/>
              <a:t>입력정보마다 각각 </a:t>
            </a:r>
            <a:r>
              <a:rPr lang="ko-KR" altLang="en-US" b="0" baseline="0" dirty="0" err="1" smtClean="0"/>
              <a:t>메소드로</a:t>
            </a:r>
            <a:r>
              <a:rPr lang="ko-KR" altLang="en-US" b="0" baseline="0" dirty="0" smtClean="0"/>
              <a:t> 만들어서 클래스 </a:t>
            </a:r>
            <a:r>
              <a:rPr lang="ko-KR" altLang="en-US" b="0" baseline="0" dirty="0" err="1" smtClean="0"/>
              <a:t>생성자에서</a:t>
            </a:r>
            <a:r>
              <a:rPr lang="ko-KR" altLang="en-US" b="0" baseline="0" dirty="0" smtClean="0"/>
              <a:t> 한번에 실행되도록 했습니다</a:t>
            </a:r>
            <a:r>
              <a:rPr lang="en-US" altLang="ko-KR" b="0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8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</a:t>
            </a:r>
            <a:r>
              <a:rPr lang="ko-KR" altLang="en-US" baseline="0" dirty="0" smtClean="0"/>
              <a:t> 음식점에서 </a:t>
            </a:r>
            <a:r>
              <a:rPr lang="ko-KR" altLang="en-US" baseline="0" dirty="0" err="1" smtClean="0"/>
              <a:t>로그인할수</a:t>
            </a:r>
            <a:r>
              <a:rPr lang="ko-KR" altLang="en-US" baseline="0" dirty="0" smtClean="0"/>
              <a:t> 있는 사장님 로그인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아이디대신 사업자번호를 프라이머리</a:t>
            </a: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키로 사용했고 회원로그인과 마찬가지로 스토어 </a:t>
            </a:r>
            <a:r>
              <a:rPr lang="en-US" altLang="ko-KR" baseline="0" dirty="0" smtClean="0"/>
              <a:t>VO</a:t>
            </a:r>
            <a:r>
              <a:rPr lang="ko-KR" altLang="en-US" baseline="0" dirty="0" smtClean="0"/>
              <a:t>의 객체를 </a:t>
            </a:r>
            <a:r>
              <a:rPr lang="ko-KR" altLang="en-US" baseline="0" dirty="0" err="1" smtClean="0"/>
              <a:t>스태틱으로</a:t>
            </a:r>
            <a:r>
              <a:rPr lang="ko-KR" altLang="en-US" baseline="0" dirty="0" smtClean="0"/>
              <a:t> 사용했습니다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음식점이 </a:t>
            </a:r>
            <a:r>
              <a:rPr lang="ko-KR" altLang="en-US" dirty="0" err="1" smtClean="0"/>
              <a:t>입점신청을</a:t>
            </a:r>
            <a:r>
              <a:rPr lang="ko-KR" altLang="en-US" dirty="0" smtClean="0"/>
              <a:t> 하고 승인을 받아야</a:t>
            </a:r>
            <a:r>
              <a:rPr lang="ko-KR" altLang="en-US" baseline="0" dirty="0" smtClean="0"/>
              <a:t> 로그인할 수 있게 하려고 </a:t>
            </a:r>
            <a:r>
              <a:rPr lang="en-US" altLang="ko-KR" baseline="0" dirty="0" smtClean="0"/>
              <a:t>state</a:t>
            </a:r>
            <a:r>
              <a:rPr lang="ko-KR" altLang="en-US" baseline="0" dirty="0" smtClean="0"/>
              <a:t>가 영업 키워드를 </a:t>
            </a:r>
            <a:r>
              <a:rPr lang="ko-KR" altLang="en-US" baseline="0" dirty="0" err="1" smtClean="0"/>
              <a:t>포함했을때만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로그인되게</a:t>
            </a:r>
            <a:r>
              <a:rPr lang="ko-KR" altLang="en-US" baseline="0" dirty="0" smtClean="0"/>
              <a:t> 했습니다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8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요기요 관리자 </a:t>
            </a:r>
            <a:r>
              <a:rPr lang="ko-KR" altLang="en-US" dirty="0" err="1" smtClean="0"/>
              <a:t>로그인인데</a:t>
            </a:r>
            <a:r>
              <a:rPr lang="ko-KR" altLang="en-US" dirty="0" smtClean="0"/>
              <a:t> 위 내용과 동일하기 때문에 생략하겠습니다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37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9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449" y="377064"/>
            <a:ext cx="3198312" cy="950695"/>
          </a:xfrm>
        </p:spPr>
        <p:txBody>
          <a:bodyPr anchor="b"/>
          <a:lstStyle>
            <a:lvl1pPr algn="ctr">
              <a:defRPr sz="60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en-US" altLang="ko-KR" sz="6000" dirty="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6000" dirty="0">
              <a:solidFill>
                <a:srgbClr val="76717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0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005"/>
          </a:xfrm>
        </p:spPr>
        <p:txBody>
          <a:bodyPr>
            <a:noAutofit/>
          </a:bodyPr>
          <a:lstStyle>
            <a:lvl1pPr>
              <a:defRPr sz="320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 flipH="1">
            <a:off x="2590403" y="229331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 userDrawn="1"/>
        </p:nvSpPr>
        <p:spPr>
          <a:xfrm flipH="1">
            <a:off x="98854" y="229330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673266" cy="402005"/>
          </a:xfrm>
        </p:spPr>
        <p:txBody>
          <a:bodyPr>
            <a:noAutofit/>
          </a:bodyPr>
          <a:lstStyle>
            <a:lvl1pPr>
              <a:defRPr sz="320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2894179" y="236901"/>
            <a:ext cx="3254373" cy="405397"/>
          </a:xfrm>
        </p:spPr>
        <p:txBody>
          <a:bodyPr anchor="ctr">
            <a:noAutofit/>
          </a:bodyPr>
          <a:lstStyle>
            <a:lvl1pPr marL="0" indent="0">
              <a:buNone/>
              <a:defRPr sz="3200" b="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</a:t>
            </a:r>
          </a:p>
        </p:txBody>
      </p:sp>
    </p:spTree>
    <p:extLst>
      <p:ext uri="{BB962C8B-B14F-4D97-AF65-F5344CB8AC3E}">
        <p14:creationId xmlns:p14="http://schemas.microsoft.com/office/powerpoint/2010/main" val="205940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/>
          <p:cNvSpPr/>
          <p:nvPr userDrawn="1"/>
        </p:nvSpPr>
        <p:spPr>
          <a:xfrm>
            <a:off x="-16766" y="-18288"/>
            <a:ext cx="5722622" cy="6876288"/>
          </a:xfrm>
          <a:custGeom>
            <a:avLst/>
            <a:gdLst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309829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154381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1543814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10715246"/>
              <a:gd name="connsiteY0" fmla="*/ 0 h 6867144"/>
              <a:gd name="connsiteX1" fmla="*/ 9791702 w 10715246"/>
              <a:gd name="connsiteY1" fmla="*/ 9144 h 6867144"/>
              <a:gd name="connsiteX2" fmla="*/ 10715246 w 10715246"/>
              <a:gd name="connsiteY2" fmla="*/ 6839712 h 6867144"/>
              <a:gd name="connsiteX3" fmla="*/ 0 w 10715246"/>
              <a:gd name="connsiteY3" fmla="*/ 6867144 h 6867144"/>
              <a:gd name="connsiteX4" fmla="*/ 0 w 10715246"/>
              <a:gd name="connsiteY4" fmla="*/ 0 h 6867144"/>
              <a:gd name="connsiteX0" fmla="*/ 0 w 10788398"/>
              <a:gd name="connsiteY0" fmla="*/ 0 h 6922008"/>
              <a:gd name="connsiteX1" fmla="*/ 9791702 w 10788398"/>
              <a:gd name="connsiteY1" fmla="*/ 9144 h 6922008"/>
              <a:gd name="connsiteX2" fmla="*/ 10788398 w 10788398"/>
              <a:gd name="connsiteY2" fmla="*/ 6922008 h 6922008"/>
              <a:gd name="connsiteX3" fmla="*/ 0 w 10788398"/>
              <a:gd name="connsiteY3" fmla="*/ 6867144 h 6922008"/>
              <a:gd name="connsiteX4" fmla="*/ 0 w 10788398"/>
              <a:gd name="connsiteY4" fmla="*/ 0 h 6922008"/>
              <a:gd name="connsiteX0" fmla="*/ 0 w 9791702"/>
              <a:gd name="connsiteY0" fmla="*/ 0 h 6876288"/>
              <a:gd name="connsiteX1" fmla="*/ 9791702 w 9791702"/>
              <a:gd name="connsiteY1" fmla="*/ 9144 h 6876288"/>
              <a:gd name="connsiteX2" fmla="*/ 4789934 w 9791702"/>
              <a:gd name="connsiteY2" fmla="*/ 6876288 h 6876288"/>
              <a:gd name="connsiteX3" fmla="*/ 0 w 9791702"/>
              <a:gd name="connsiteY3" fmla="*/ 6867144 h 6876288"/>
              <a:gd name="connsiteX4" fmla="*/ 0 w 9791702"/>
              <a:gd name="connsiteY4" fmla="*/ 0 h 6876288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4085846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5722622"/>
              <a:gd name="connsiteY0" fmla="*/ 9144 h 6876288"/>
              <a:gd name="connsiteX1" fmla="*/ 5722622 w 5722622"/>
              <a:gd name="connsiteY1" fmla="*/ 0 h 6876288"/>
              <a:gd name="connsiteX2" fmla="*/ 4085846 w 5722622"/>
              <a:gd name="connsiteY2" fmla="*/ 6876288 h 6876288"/>
              <a:gd name="connsiteX3" fmla="*/ 0 w 5722622"/>
              <a:gd name="connsiteY3" fmla="*/ 6876288 h 6876288"/>
              <a:gd name="connsiteX4" fmla="*/ 0 w 5722622"/>
              <a:gd name="connsiteY4" fmla="*/ 9144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622" h="6876288">
                <a:moveTo>
                  <a:pt x="0" y="9144"/>
                </a:moveTo>
                <a:lnTo>
                  <a:pt x="5722622" y="0"/>
                </a:lnTo>
                <a:lnTo>
                  <a:pt x="4085846" y="6876288"/>
                </a:lnTo>
                <a:lnTo>
                  <a:pt x="0" y="6876288"/>
                </a:lnTo>
                <a:lnTo>
                  <a:pt x="0" y="9144"/>
                </a:lnTo>
                <a:close/>
              </a:path>
            </a:pathLst>
          </a:custGeom>
          <a:solidFill>
            <a:srgbClr val="FA0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-16766" y="-9144"/>
            <a:ext cx="12208766" cy="6967728"/>
          </a:xfrm>
          <a:custGeom>
            <a:avLst/>
            <a:gdLst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227584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3781046 w 5669280"/>
              <a:gd name="connsiteY3" fmla="*/ 6847840 h 6858000"/>
              <a:gd name="connsiteX4" fmla="*/ 0 w 5669280"/>
              <a:gd name="connsiteY4" fmla="*/ 0 h 6858000"/>
              <a:gd name="connsiteX0" fmla="*/ 0 w 7523060"/>
              <a:gd name="connsiteY0" fmla="*/ 0 h 6858000"/>
              <a:gd name="connsiteX1" fmla="*/ 7523060 w 7523060"/>
              <a:gd name="connsiteY1" fmla="*/ 0 h 6858000"/>
              <a:gd name="connsiteX2" fmla="*/ 7523060 w 7523060"/>
              <a:gd name="connsiteY2" fmla="*/ 6858000 h 6858000"/>
              <a:gd name="connsiteX3" fmla="*/ 5634826 w 7523060"/>
              <a:gd name="connsiteY3" fmla="*/ 6847840 h 6858000"/>
              <a:gd name="connsiteX4" fmla="*/ 0 w 7523060"/>
              <a:gd name="connsiteY4" fmla="*/ 0 h 6858000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0 w 7933031"/>
              <a:gd name="connsiteY4" fmla="*/ 0 h 6867144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4953 w 7933031"/>
              <a:gd name="connsiteY4" fmla="*/ 1143000 h 6867144"/>
              <a:gd name="connsiteX5" fmla="*/ 0 w 7933031"/>
              <a:gd name="connsiteY5" fmla="*/ 0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3031" h="6867144">
                <a:moveTo>
                  <a:pt x="0" y="0"/>
                </a:moveTo>
                <a:lnTo>
                  <a:pt x="7933031" y="9144"/>
                </a:lnTo>
                <a:lnTo>
                  <a:pt x="7933031" y="6867144"/>
                </a:lnTo>
                <a:lnTo>
                  <a:pt x="6044797" y="6856984"/>
                </a:lnTo>
                <a:cubicBezTo>
                  <a:pt x="4217686" y="4790779"/>
                  <a:pt x="1832064" y="3209205"/>
                  <a:pt x="4953" y="1143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4296000" y="1440098"/>
            <a:ext cx="3600000" cy="3600000"/>
          </a:xfrm>
          <a:prstGeom prst="roundRect">
            <a:avLst/>
          </a:prstGeom>
          <a:solidFill>
            <a:srgbClr val="FA0050"/>
          </a:solidFill>
          <a:ln>
            <a:noFill/>
          </a:ln>
          <a:effectLst>
            <a:outerShdw blurRad="127000" dist="889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6000" y="2005877"/>
            <a:ext cx="3600000" cy="245762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274F83-288B-4B38-AFB8-C5AFF889A3F8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9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4F83-288B-4B38-AFB8-C5AFF889A3F8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77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"/>
          <p:cNvSpPr/>
          <p:nvPr userDrawn="1"/>
        </p:nvSpPr>
        <p:spPr>
          <a:xfrm>
            <a:off x="-16766" y="-18288"/>
            <a:ext cx="5722622" cy="6876288"/>
          </a:xfrm>
          <a:custGeom>
            <a:avLst/>
            <a:gdLst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309829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3098294"/>
              <a:gd name="connsiteY0" fmla="*/ 0 h 6867144"/>
              <a:gd name="connsiteX1" fmla="*/ 3098294 w 3098294"/>
              <a:gd name="connsiteY1" fmla="*/ 0 h 6867144"/>
              <a:gd name="connsiteX2" fmla="*/ 1543814 w 3098294"/>
              <a:gd name="connsiteY2" fmla="*/ 6867144 h 6867144"/>
              <a:gd name="connsiteX3" fmla="*/ 0 w 3098294"/>
              <a:gd name="connsiteY3" fmla="*/ 6867144 h 6867144"/>
              <a:gd name="connsiteX4" fmla="*/ 0 w 3098294"/>
              <a:gd name="connsiteY4" fmla="*/ 0 h 6867144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1543814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10715246"/>
              <a:gd name="connsiteY0" fmla="*/ 0 h 6867144"/>
              <a:gd name="connsiteX1" fmla="*/ 9791702 w 10715246"/>
              <a:gd name="connsiteY1" fmla="*/ 9144 h 6867144"/>
              <a:gd name="connsiteX2" fmla="*/ 10715246 w 10715246"/>
              <a:gd name="connsiteY2" fmla="*/ 6839712 h 6867144"/>
              <a:gd name="connsiteX3" fmla="*/ 0 w 10715246"/>
              <a:gd name="connsiteY3" fmla="*/ 6867144 h 6867144"/>
              <a:gd name="connsiteX4" fmla="*/ 0 w 10715246"/>
              <a:gd name="connsiteY4" fmla="*/ 0 h 6867144"/>
              <a:gd name="connsiteX0" fmla="*/ 0 w 10788398"/>
              <a:gd name="connsiteY0" fmla="*/ 0 h 6922008"/>
              <a:gd name="connsiteX1" fmla="*/ 9791702 w 10788398"/>
              <a:gd name="connsiteY1" fmla="*/ 9144 h 6922008"/>
              <a:gd name="connsiteX2" fmla="*/ 10788398 w 10788398"/>
              <a:gd name="connsiteY2" fmla="*/ 6922008 h 6922008"/>
              <a:gd name="connsiteX3" fmla="*/ 0 w 10788398"/>
              <a:gd name="connsiteY3" fmla="*/ 6867144 h 6922008"/>
              <a:gd name="connsiteX4" fmla="*/ 0 w 10788398"/>
              <a:gd name="connsiteY4" fmla="*/ 0 h 6922008"/>
              <a:gd name="connsiteX0" fmla="*/ 0 w 9791702"/>
              <a:gd name="connsiteY0" fmla="*/ 0 h 6876288"/>
              <a:gd name="connsiteX1" fmla="*/ 9791702 w 9791702"/>
              <a:gd name="connsiteY1" fmla="*/ 9144 h 6876288"/>
              <a:gd name="connsiteX2" fmla="*/ 4789934 w 9791702"/>
              <a:gd name="connsiteY2" fmla="*/ 6876288 h 6876288"/>
              <a:gd name="connsiteX3" fmla="*/ 0 w 9791702"/>
              <a:gd name="connsiteY3" fmla="*/ 6867144 h 6876288"/>
              <a:gd name="connsiteX4" fmla="*/ 0 w 9791702"/>
              <a:gd name="connsiteY4" fmla="*/ 0 h 6876288"/>
              <a:gd name="connsiteX0" fmla="*/ 0 w 9791702"/>
              <a:gd name="connsiteY0" fmla="*/ 0 h 6867144"/>
              <a:gd name="connsiteX1" fmla="*/ 9791702 w 9791702"/>
              <a:gd name="connsiteY1" fmla="*/ 9144 h 6867144"/>
              <a:gd name="connsiteX2" fmla="*/ 4085846 w 9791702"/>
              <a:gd name="connsiteY2" fmla="*/ 6867144 h 6867144"/>
              <a:gd name="connsiteX3" fmla="*/ 0 w 9791702"/>
              <a:gd name="connsiteY3" fmla="*/ 6867144 h 6867144"/>
              <a:gd name="connsiteX4" fmla="*/ 0 w 9791702"/>
              <a:gd name="connsiteY4" fmla="*/ 0 h 6867144"/>
              <a:gd name="connsiteX0" fmla="*/ 0 w 5722622"/>
              <a:gd name="connsiteY0" fmla="*/ 9144 h 6876288"/>
              <a:gd name="connsiteX1" fmla="*/ 5722622 w 5722622"/>
              <a:gd name="connsiteY1" fmla="*/ 0 h 6876288"/>
              <a:gd name="connsiteX2" fmla="*/ 4085846 w 5722622"/>
              <a:gd name="connsiteY2" fmla="*/ 6876288 h 6876288"/>
              <a:gd name="connsiteX3" fmla="*/ 0 w 5722622"/>
              <a:gd name="connsiteY3" fmla="*/ 6876288 h 6876288"/>
              <a:gd name="connsiteX4" fmla="*/ 0 w 5722622"/>
              <a:gd name="connsiteY4" fmla="*/ 9144 h 68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2622" h="6876288">
                <a:moveTo>
                  <a:pt x="0" y="9144"/>
                </a:moveTo>
                <a:lnTo>
                  <a:pt x="5722622" y="0"/>
                </a:lnTo>
                <a:lnTo>
                  <a:pt x="4085846" y="6876288"/>
                </a:lnTo>
                <a:lnTo>
                  <a:pt x="0" y="6876288"/>
                </a:lnTo>
                <a:lnTo>
                  <a:pt x="0" y="9144"/>
                </a:lnTo>
                <a:close/>
              </a:path>
            </a:pathLst>
          </a:custGeom>
          <a:solidFill>
            <a:srgbClr val="FA0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-16766" y="-9144"/>
            <a:ext cx="12208766" cy="6967728"/>
          </a:xfrm>
          <a:custGeom>
            <a:avLst/>
            <a:gdLst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2275840 w 5669280"/>
              <a:gd name="connsiteY3" fmla="*/ 6858000 h 6858000"/>
              <a:gd name="connsiteX4" fmla="*/ 0 w 5669280"/>
              <a:gd name="connsiteY4" fmla="*/ 0 h 6858000"/>
              <a:gd name="connsiteX0" fmla="*/ 0 w 5669280"/>
              <a:gd name="connsiteY0" fmla="*/ 0 h 6858000"/>
              <a:gd name="connsiteX1" fmla="*/ 5669280 w 5669280"/>
              <a:gd name="connsiteY1" fmla="*/ 0 h 6858000"/>
              <a:gd name="connsiteX2" fmla="*/ 5669280 w 5669280"/>
              <a:gd name="connsiteY2" fmla="*/ 6858000 h 6858000"/>
              <a:gd name="connsiteX3" fmla="*/ 3781046 w 5669280"/>
              <a:gd name="connsiteY3" fmla="*/ 6847840 h 6858000"/>
              <a:gd name="connsiteX4" fmla="*/ 0 w 5669280"/>
              <a:gd name="connsiteY4" fmla="*/ 0 h 6858000"/>
              <a:gd name="connsiteX0" fmla="*/ 0 w 7523060"/>
              <a:gd name="connsiteY0" fmla="*/ 0 h 6858000"/>
              <a:gd name="connsiteX1" fmla="*/ 7523060 w 7523060"/>
              <a:gd name="connsiteY1" fmla="*/ 0 h 6858000"/>
              <a:gd name="connsiteX2" fmla="*/ 7523060 w 7523060"/>
              <a:gd name="connsiteY2" fmla="*/ 6858000 h 6858000"/>
              <a:gd name="connsiteX3" fmla="*/ 5634826 w 7523060"/>
              <a:gd name="connsiteY3" fmla="*/ 6847840 h 6858000"/>
              <a:gd name="connsiteX4" fmla="*/ 0 w 7523060"/>
              <a:gd name="connsiteY4" fmla="*/ 0 h 6858000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0 w 7933031"/>
              <a:gd name="connsiteY4" fmla="*/ 0 h 6867144"/>
              <a:gd name="connsiteX0" fmla="*/ 0 w 7933031"/>
              <a:gd name="connsiteY0" fmla="*/ 0 h 6867144"/>
              <a:gd name="connsiteX1" fmla="*/ 7933031 w 7933031"/>
              <a:gd name="connsiteY1" fmla="*/ 9144 h 6867144"/>
              <a:gd name="connsiteX2" fmla="*/ 7933031 w 7933031"/>
              <a:gd name="connsiteY2" fmla="*/ 6867144 h 6867144"/>
              <a:gd name="connsiteX3" fmla="*/ 6044797 w 7933031"/>
              <a:gd name="connsiteY3" fmla="*/ 6856984 h 6867144"/>
              <a:gd name="connsiteX4" fmla="*/ 4953 w 7933031"/>
              <a:gd name="connsiteY4" fmla="*/ 1143000 h 6867144"/>
              <a:gd name="connsiteX5" fmla="*/ 0 w 7933031"/>
              <a:gd name="connsiteY5" fmla="*/ 0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33031" h="6867144">
                <a:moveTo>
                  <a:pt x="0" y="0"/>
                </a:moveTo>
                <a:lnTo>
                  <a:pt x="7933031" y="9144"/>
                </a:lnTo>
                <a:lnTo>
                  <a:pt x="7933031" y="6867144"/>
                </a:lnTo>
                <a:lnTo>
                  <a:pt x="6044797" y="6856984"/>
                </a:lnTo>
                <a:cubicBezTo>
                  <a:pt x="4217686" y="4790779"/>
                  <a:pt x="1832064" y="3209205"/>
                  <a:pt x="4953" y="1143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4296000" y="1440098"/>
            <a:ext cx="3600000" cy="3600000"/>
          </a:xfrm>
          <a:prstGeom prst="roundRect">
            <a:avLst/>
          </a:prstGeom>
          <a:solidFill>
            <a:srgbClr val="FA0050"/>
          </a:solidFill>
          <a:ln>
            <a:noFill/>
          </a:ln>
          <a:effectLst>
            <a:outerShdw blurRad="127000" dist="889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6000" y="2005877"/>
            <a:ext cx="3600000" cy="245762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4F83-288B-4B38-AFB8-C5AFF889A3F8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3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449" y="377064"/>
            <a:ext cx="3198312" cy="950695"/>
          </a:xfrm>
        </p:spPr>
        <p:txBody>
          <a:bodyPr anchor="b"/>
          <a:lstStyle>
            <a:lvl1pPr algn="ctr">
              <a:defRPr sz="60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en-US" altLang="ko-KR" sz="6000" dirty="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6000" dirty="0">
              <a:solidFill>
                <a:srgbClr val="76717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6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449" y="377064"/>
            <a:ext cx="3198312" cy="950695"/>
          </a:xfrm>
        </p:spPr>
        <p:txBody>
          <a:bodyPr anchor="b"/>
          <a:lstStyle>
            <a:lvl1pPr algn="ctr">
              <a:defRPr sz="600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en-US" altLang="ko-KR" sz="6000" dirty="0">
                <a:solidFill>
                  <a:srgbClr val="76717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Contents</a:t>
            </a:r>
            <a:endParaRPr lang="ko-KR" altLang="en-US" sz="6000" dirty="0">
              <a:solidFill>
                <a:srgbClr val="76717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76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>
          <a:xfrm flipH="1">
            <a:off x="98854" y="230188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4" r:id="rId3"/>
    <p:sldLayoutId id="214748369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4F83-288B-4B38-AFB8-C5AFF889A3F8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9BC9-4FA0-40C4-A472-374C3CCF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3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0" r:id="rId3"/>
    <p:sldLayoutId id="214748369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dirty="0" smtClean="0"/>
              <a:t>김세영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7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56" y="236901"/>
            <a:ext cx="9655102" cy="25742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PG-0001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16" y="2975937"/>
            <a:ext cx="8598715" cy="3738875"/>
          </a:xfrm>
          <a:prstGeom prst="rect">
            <a:avLst/>
          </a:prstGeom>
          <a:ln w="38100">
            <a:solidFill>
              <a:srgbClr val="FFB55B"/>
            </a:solidFill>
          </a:ln>
        </p:spPr>
      </p:pic>
      <p:cxnSp>
        <p:nvCxnSpPr>
          <p:cNvPr id="10" name="직선 연결선 9"/>
          <p:cNvCxnSpPr/>
          <p:nvPr/>
        </p:nvCxnSpPr>
        <p:spPr>
          <a:xfrm>
            <a:off x="2172749" y="5301842"/>
            <a:ext cx="8632271" cy="0"/>
          </a:xfrm>
          <a:prstGeom prst="line">
            <a:avLst/>
          </a:prstGeom>
          <a:ln w="38100">
            <a:solidFill>
              <a:srgbClr val="FFB5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95247" y="3909270"/>
            <a:ext cx="2482764" cy="184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95977" y="4462943"/>
            <a:ext cx="2833704" cy="194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PG-0001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15" y="137974"/>
            <a:ext cx="6051207" cy="229490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17231" y="2361536"/>
          <a:ext cx="11936947" cy="4325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569"/>
                <a:gridCol w="4181301"/>
                <a:gridCol w="508883"/>
                <a:gridCol w="1423284"/>
                <a:gridCol w="5239910"/>
              </a:tblGrid>
              <a:tr h="40542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CSS /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20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&lt;footer class=</a:t>
                      </a:r>
                      <a:r>
                        <a:rPr lang="en-US" altLang="ko-KR" sz="11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100" b="0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footermenu</a:t>
                      </a:r>
                      <a:r>
                        <a:rPr lang="en-US" altLang="ko-KR" sz="11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     &lt;li&gt;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이용약관     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&lt;li&gt;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개인정보처리방침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~~</a:t>
                      </a:r>
                      <a:r>
                        <a:rPr lang="ko-KR" altLang="en-US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1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100" dirty="0" err="1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footermenu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altLang="ko-KR" sz="11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font-size</a:t>
                      </a:r>
                      <a:r>
                        <a:rPr lang="en-US" altLang="ko-KR" sz="11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0.8em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100" i="1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US" altLang="ko-KR" sz="1100" i="1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1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gray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;}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100" dirty="0" err="1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footermenu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65F228"/>
                          </a:solidFill>
                          <a:latin typeface="Consolas" panose="020B0609020204030204" pitchFamily="49" charset="0"/>
                        </a:rPr>
                        <a:t>li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en-US" altLang="ko-KR" sz="110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altLang="ko-KR" sz="110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1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inline-block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100" i="1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padding-right</a:t>
                      </a:r>
                      <a:r>
                        <a:rPr lang="en-US" altLang="ko-KR" sz="1100" i="1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10px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r>
                        <a:rPr lang="en-US" altLang="ko-KR" sz="1100" dirty="0" smtClean="0">
                          <a:solidFill>
                            <a:srgbClr val="D9E8F7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65F228"/>
                          </a:solidFill>
                          <a:latin typeface="Consolas" panose="020B0609020204030204" pitchFamily="49" charset="0"/>
                        </a:rPr>
                        <a:t>li</a:t>
                      </a:r>
                      <a:r>
                        <a:rPr lang="en-US" altLang="ko-KR" sz="1100" dirty="0" smtClean="0">
                          <a:solidFill>
                            <a:srgbClr val="FB518C"/>
                          </a:solidFill>
                          <a:latin typeface="Consolas" panose="020B0609020204030204" pitchFamily="49" charset="0"/>
                        </a:rPr>
                        <a:t>::after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 {</a:t>
                      </a:r>
                      <a:r>
                        <a:rPr lang="en-US" altLang="ko-KR" sz="11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content</a:t>
                      </a:r>
                      <a:r>
                        <a:rPr lang="en-US" altLang="ko-KR" sz="11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|"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  </a:t>
                      </a:r>
                      <a:r>
                        <a:rPr lang="en-US" altLang="ko-KR" sz="1100" i="1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US" altLang="ko-KR" sz="1100" i="1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100" i="1" dirty="0" smtClean="0">
                          <a:solidFill>
                            <a:srgbClr val="AAAAAA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lightgray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altLang="ko-KR" sz="1100" i="1" dirty="0" smtClean="0">
                          <a:solidFill>
                            <a:srgbClr val="D9E8F7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i="1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font-size</a:t>
                      </a:r>
                      <a:r>
                        <a:rPr lang="en-US" altLang="ko-KR" sz="1100" i="1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0.8em</a:t>
                      </a:r>
                      <a:r>
                        <a:rPr lang="en-US" altLang="ko-KR" sz="11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5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&lt;div class="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footerinfo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&lt;a 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href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CustomerMain.jsp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"&gt;&lt;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="/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/footerlogo.png"&gt;&lt;/a&gt;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&lt;p&gt;&lt;b&gt;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주식회사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위대한상상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&lt;/b&gt;&lt;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서울시 서초구 서초대로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38~~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	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&lt;/p&gt;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&lt;/div&gt;</a:t>
                      </a: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200" dirty="0" err="1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footerinfo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margin</a:t>
                      </a:r>
                      <a:r>
                        <a:rPr lang="en-US" altLang="ko-KR" sz="12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35px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altLang="ko-KR" sz="1200" i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vertical-align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400" b="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altLang="ko-KR" sz="1400" b="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400" b="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en-US" altLang="ko-KR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altLang="ko-KR" sz="1400" b="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flex-direction</a:t>
                      </a:r>
                      <a:r>
                        <a:rPr lang="en-US" altLang="ko-KR" sz="1400" b="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400" b="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row</a:t>
                      </a:r>
                      <a:r>
                        <a:rPr lang="en-US" altLang="ko-KR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altLang="ko-KR" sz="1400" b="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justify-content</a:t>
                      </a:r>
                      <a:r>
                        <a:rPr lang="en-US" altLang="ko-KR" sz="1400" b="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400" b="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altLang="ko-KR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altLang="ko-KR" sz="1400" b="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altLang="ko-KR" sz="1400" b="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align-items</a:t>
                      </a:r>
                      <a:r>
                        <a:rPr lang="en-US" altLang="ko-KR" sz="1400" b="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altLang="ko-KR" sz="1400" b="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altLang="ko-KR" sz="1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200" dirty="0" err="1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footerinfo</a:t>
                      </a:r>
                      <a:r>
                        <a:rPr lang="en-US" altLang="ko-KR" sz="1200" dirty="0" smtClean="0">
                          <a:solidFill>
                            <a:srgbClr val="A7EC2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rgbClr val="65F228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altLang="ko-KR" sz="12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margin-right</a:t>
                      </a:r>
                      <a:r>
                        <a:rPr lang="en-US" altLang="ko-KR" sz="12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20px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33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altLang="ko-KR" sz="12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style="margin:30px"&gt;</a:t>
                      </a:r>
                    </a:p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&lt;span style="</a:t>
                      </a:r>
                      <a:r>
                        <a:rPr lang="en-US" altLang="ko-KR" sz="120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color:gray;font-size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2em;font-weight: bolder"&gt;</a:t>
                      </a:r>
                      <a:r>
                        <a:rPr lang="ko-KR" altLang="en-US" sz="105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고객만족센터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&lt;/span&gt;</a:t>
                      </a:r>
                    </a:p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&lt;span style="color:gray;font-size:1.5em"&gt;</a:t>
                      </a:r>
                      <a:r>
                        <a:rPr lang="en-US" altLang="ko-KR" sz="105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r>
                        <a:rPr lang="ko-KR" altLang="en-US" sz="105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시간</a:t>
                      </a:r>
                      <a:r>
                        <a:rPr lang="en-US" altLang="ko-KR" sz="105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105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연중무휴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&lt;/span&gt;</a:t>
                      </a:r>
                    </a:p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&lt;p&gt;</a:t>
                      </a:r>
                      <a:r>
                        <a:rPr lang="ko-KR" altLang="en-US" sz="105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주식회사 </a:t>
                      </a:r>
                      <a:r>
                        <a:rPr lang="ko-KR" altLang="en-US" sz="105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위대한상상은</a:t>
                      </a:r>
                      <a:r>
                        <a:rPr lang="ko-KR" altLang="en-US" sz="105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통신판매중개자이며 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~~~~~.&lt;/p&gt;</a:t>
                      </a:r>
                    </a:p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&lt;/div&gt;</a:t>
                      </a:r>
                    </a:p>
                    <a:p>
                      <a:pPr latinLnBrk="1"/>
                      <a:r>
                        <a:rPr lang="en-US" altLang="ko-KR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&lt;/footer&gt;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3190715" y="185903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90715" y="909249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190715" y="1632595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/>
              <a:t>PG-1003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201368"/>
              </p:ext>
            </p:extLst>
          </p:nvPr>
        </p:nvGraphicFramePr>
        <p:xfrm>
          <a:off x="117231" y="637642"/>
          <a:ext cx="6586546" cy="5890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7"/>
                <a:gridCol w="2486072"/>
                <a:gridCol w="469127"/>
                <a:gridCol w="151075"/>
                <a:gridCol w="116840"/>
                <a:gridCol w="3040655"/>
              </a:tblGrid>
              <a:tr h="4278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CSS /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2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&lt;main class="</a:t>
                      </a:r>
                      <a:r>
                        <a:rPr lang="en-US" altLang="ko-KR" sz="1100" b="1" i="0" kern="1200" dirty="0" smtClean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altLang="ko-KR" sz="1100" b="0" i="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“&gt;    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&lt;div class="</a:t>
                      </a:r>
                      <a:r>
                        <a:rPr lang="en-US" altLang="ko-KR" sz="1100" b="1" i="0" dirty="0" err="1" smtClean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loginform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“&gt;</a:t>
                      </a:r>
                    </a:p>
                    <a:p>
                      <a:pPr latinLnBrk="1"/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altLang="ko-KR" sz="11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class="</a:t>
                      </a:r>
                      <a:r>
                        <a:rPr lang="en-US" altLang="ko-KR" sz="11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loginlogo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en-US" altLang="ko-KR" sz="11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="logo.png" alt="</a:t>
                      </a:r>
                      <a:r>
                        <a:rPr lang="ko-KR" altLang="en-US" sz="9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요기요로고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 title="</a:t>
                      </a:r>
                      <a:r>
                        <a:rPr lang="ko-KR" altLang="en-US" sz="9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요기요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  <a:endParaRPr lang="ko-KR" altLang="en-US" sz="11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altLang="ko-KR" sz="1100" b="0" i="0" dirty="0" err="1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loginform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r>
                        <a:rPr lang="en-US" altLang="ko-KR" sz="11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</a:t>
                      </a:r>
                      <a:r>
                        <a:rPr lang="en-US" altLang="ko-KR" sz="11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1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r>
                        <a:rPr lang="en-US" altLang="ko-KR" sz="11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</a:t>
                      </a:r>
                      <a:r>
                        <a:rPr lang="en-US" altLang="ko-KR" sz="11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;}</a:t>
                      </a:r>
                      <a:endParaRPr lang="ko-KR" altLang="en-US" sz="11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27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&lt;input type="text" name="</a:t>
                      </a:r>
                      <a:r>
                        <a:rPr lang="en-US" altLang="ko-KR" sz="11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userid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 placeholder="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주소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)"&gt;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&lt;input type="password" name="pw" placeholder="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비밀번호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필수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)"&gt;</a:t>
                      </a:r>
                      <a:endParaRPr lang="ko-KR" altLang="en-US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1400" b="0" i="0" dirty="0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loginform</a:t>
                      </a:r>
                      <a:r>
                        <a:rPr lang="en-US" altLang="ko-KR" sz="900" b="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F7C51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[type=</a:t>
                      </a:r>
                      <a:r>
                        <a:rPr lang="en-US" altLang="ko-KR" sz="1200" b="0" i="0" dirty="0" smtClean="0">
                          <a:solidFill>
                            <a:srgbClr val="FF808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</a:t>
                      </a:r>
                      <a:r>
                        <a:rPr lang="en-US" altLang="ko-KR" sz="1200" b="0" i="0" dirty="0" smtClean="0">
                          <a:solidFill>
                            <a:srgbClr val="F7C51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dirty="0" smtClean="0">
                          <a:solidFill>
                            <a:srgbClr val="65F22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altLang="ko-KR" sz="1200" b="0" i="0" dirty="0" smtClean="0">
                          <a:solidFill>
                            <a:srgbClr val="F7C51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[type=</a:t>
                      </a:r>
                      <a:r>
                        <a:rPr lang="en-US" altLang="ko-KR" sz="1200" b="0" i="0" dirty="0" smtClean="0">
                          <a:solidFill>
                            <a:srgbClr val="FF808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password</a:t>
                      </a:r>
                      <a:r>
                        <a:rPr lang="en-US" altLang="ko-KR" sz="1200" b="0" i="0" dirty="0" smtClean="0">
                          <a:solidFill>
                            <a:srgbClr val="F7C51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r>
                        <a:rPr lang="en-US" altLang="ko-KR" sz="12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r>
                        <a:rPr lang="en-US" altLang="ko-KR" sz="12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38px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2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r>
                        <a:rPr lang="en-US" altLang="ko-KR" sz="12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100%;</a:t>
                      </a:r>
                      <a:r>
                        <a:rPr lang="en-US" altLang="ko-KR" sz="12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border</a:t>
                      </a:r>
                      <a:r>
                        <a:rPr lang="en-US" altLang="ko-KR" sz="12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0.5px </a:t>
                      </a:r>
                      <a:r>
                        <a:rPr lang="en-US" altLang="ko-KR" sz="1200" b="0" i="0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lightgray</a:t>
                      </a:r>
                      <a:r>
                        <a:rPr lang="en-US" altLang="ko-KR" sz="12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solid 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r>
                        <a:rPr lang="en-US" altLang="ko-KR" sz="1400" b="0" i="0" dirty="0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altLang="ko-KR" sz="1000" b="0" i="0" dirty="0" err="1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loginform</a:t>
                      </a:r>
                      <a:r>
                        <a:rPr lang="en-US" altLang="ko-KR" sz="1400" b="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F7C51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[type=</a:t>
                      </a:r>
                      <a:r>
                        <a:rPr lang="en-US" altLang="ko-KR" sz="1200" b="0" i="0" dirty="0" smtClean="0">
                          <a:solidFill>
                            <a:srgbClr val="FF808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checkbox</a:t>
                      </a:r>
                      <a:r>
                        <a:rPr lang="en-US" altLang="ko-KR" sz="1200" b="0" i="0" dirty="0" smtClean="0">
                          <a:solidFill>
                            <a:srgbClr val="F7C51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r>
                        <a:rPr lang="en-US" altLang="ko-KR" sz="12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r>
                        <a:rPr lang="en-US" altLang="ko-KR" sz="12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b="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24px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2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r>
                        <a:rPr lang="en-US" altLang="ko-KR" sz="12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24px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accent-color</a:t>
                      </a:r>
                      <a:r>
                        <a:rPr lang="en-US" altLang="ko-KR" sz="12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#f90050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;}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596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&lt;label id="</a:t>
                      </a:r>
                      <a:r>
                        <a:rPr lang="en-US" altLang="ko-KR" sz="120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autologlabel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&lt;input type="checkbox" name="</a:t>
                      </a:r>
                      <a:r>
                        <a:rPr lang="en-US" altLang="ko-KR" sz="120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autologin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</a:p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&lt;span style="vertical-align: 5px"&gt;</a:t>
                      </a:r>
                    </a:p>
                    <a:p>
                      <a:pPr latinLnBrk="1"/>
                      <a:r>
                        <a:rPr lang="ko-KR" altLang="en-US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자동 로그인</a:t>
                      </a:r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&lt;/span&gt;</a:t>
                      </a:r>
                    </a:p>
                    <a:p>
                      <a:pPr latinLnBrk="1"/>
                      <a:r>
                        <a:rPr lang="en-US" altLang="ko-KR" sz="12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&lt;/label&gt;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altLang="ko-KR" sz="1200" i="0" dirty="0" err="1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autologlabel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</a:t>
                      </a:r>
                      <a:r>
                        <a:rPr lang="en-US" altLang="ko-KR" sz="1200" i="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inline-block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r>
                        <a:rPr lang="en-US" altLang="ko-KR" sz="1200" i="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left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margin-top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10px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margin-bottom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10px</a:t>
                      </a:r>
                      <a:r>
                        <a:rPr lang="en-US" altLang="ko-KR" sz="120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accent-color</a:t>
                      </a:r>
                      <a:r>
                        <a:rPr lang="en-US" altLang="ko-KR" sz="12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#f90050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  <a:endParaRPr lang="ko-KR" altLang="en-US" sz="120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8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&lt;span id="</a:t>
                      </a:r>
                      <a:r>
                        <a:rPr lang="en-US" altLang="ko-KR" sz="11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idinquiry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&lt;a&gt;</a:t>
                      </a:r>
                      <a:r>
                        <a:rPr lang="ko-KR" altLang="en-US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아이디 찾기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&lt;/a&gt; |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&lt;a&gt;</a:t>
                      </a:r>
                      <a:r>
                        <a:rPr lang="ko-KR" altLang="en-US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비밀번호 찾기</a:t>
                      </a:r>
                      <a:r>
                        <a:rPr lang="en-US" altLang="ko-KR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&lt;/a&gt;&lt;/span&gt;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2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altLang="ko-KR" sz="1200" i="0" dirty="0" err="1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idinquiry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r>
                        <a:rPr lang="en-US" altLang="ko-KR" sz="1200" i="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</a:t>
                      </a:r>
                      <a:r>
                        <a:rPr lang="en-US" altLang="ko-KR" sz="1200" i="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inline-block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</a:t>
                      </a:r>
                      <a:r>
                        <a:rPr lang="en-US" altLang="ko-KR" sz="1200" i="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r>
                        <a:rPr lang="en-US" altLang="ko-KR" sz="1200" i="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right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margin-top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10px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margin-bottom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10px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vertical-align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5px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  <a:endParaRPr lang="ko-KR" altLang="en-US" sz="120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28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altLang="ko-KR" sz="12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id="</a:t>
                      </a:r>
                      <a:r>
                        <a:rPr lang="en-US" altLang="ko-KR" sz="12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adimg</a:t>
                      </a:r>
                      <a:r>
                        <a:rPr lang="en-US" altLang="ko-KR" sz="1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 </a:t>
                      </a:r>
                      <a:r>
                        <a:rPr lang="en-US" altLang="ko-KR" sz="12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altLang="ko-KR" sz="12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="https://www.yogiyo.co.kr/mobile/image/signin_banner.png"&gt;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A7EC21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altLang="ko-KR" sz="1200" dirty="0" err="1" smtClean="0">
                          <a:solidFill>
                            <a:srgbClr val="A7EC21"/>
                          </a:solidFill>
                          <a:latin typeface="Consolas" panose="020B0609020204030204" pitchFamily="49" charset="0"/>
                        </a:rPr>
                        <a:t>adimg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altLang="ko-KR" sz="12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altLang="ko-KR" sz="12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80%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3253"/>
          <a:stretch/>
        </p:blipFill>
        <p:spPr>
          <a:xfrm>
            <a:off x="6768755" y="147172"/>
            <a:ext cx="5309870" cy="4687221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1437066" y="1248249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91412" y="638906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39412" y="1759094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089850" y="1759094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165412" y="3258710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0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06520"/>
              </p:ext>
            </p:extLst>
          </p:nvPr>
        </p:nvGraphicFramePr>
        <p:xfrm>
          <a:off x="217899" y="680851"/>
          <a:ext cx="2363280" cy="566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155000"/>
              </a:tblGrid>
              <a:tr h="30201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JavaScript / JSP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12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입력값</a:t>
                      </a:r>
                      <a:r>
                        <a:rPr lang="ko-KR" altLang="en-US" sz="11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유효성 확인 및 제출</a:t>
                      </a:r>
                      <a:endParaRPr lang="ko-KR" altLang="en-US" sz="11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6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값으로 로그인 여부 체크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PG-1003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64" y="1001559"/>
            <a:ext cx="6141503" cy="2084028"/>
          </a:xfrm>
          <a:prstGeom prst="rect">
            <a:avLst/>
          </a:prstGeom>
          <a:ln w="38100">
            <a:solidFill>
              <a:srgbClr val="FFB55B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64" y="3085587"/>
            <a:ext cx="6141503" cy="3206521"/>
          </a:xfrm>
          <a:prstGeom prst="rect">
            <a:avLst/>
          </a:prstGeom>
          <a:ln w="38100"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124573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07" y="3868053"/>
            <a:ext cx="5316121" cy="307317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07" y="64235"/>
            <a:ext cx="5316121" cy="36417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en-US" altLang="ko-KR" dirty="0"/>
              <a:t>PG-4001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7231" y="637642"/>
          <a:ext cx="6586546" cy="594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7"/>
                <a:gridCol w="3106274"/>
                <a:gridCol w="3157495"/>
              </a:tblGrid>
              <a:tr h="545619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CSS /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12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&lt;main class="</a:t>
                      </a:r>
                      <a:r>
                        <a:rPr lang="en-US" altLang="ko-KR" sz="1400" b="1" i="0" dirty="0" err="1" smtClean="0">
                          <a:solidFill>
                            <a:schemeClr val="accent5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colcontainer</a:t>
                      </a:r>
                      <a:r>
                        <a:rPr lang="en-US" altLang="ko-KR" sz="1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“&gt;</a:t>
                      </a:r>
                    </a:p>
                    <a:p>
                      <a:pPr latinLnBrk="1"/>
                      <a:r>
                        <a:rPr lang="en-US" altLang="ko-KR" sz="1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altLang="ko-KR" sz="14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altLang="ko-KR" sz="1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="/</a:t>
                      </a:r>
                      <a:r>
                        <a:rPr lang="en-US" altLang="ko-KR" sz="1400" b="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/event_nov.png"&gt;</a:t>
                      </a:r>
                      <a:endParaRPr lang="ko-KR" altLang="en-US" sz="14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altLang="ko-KR" sz="1200" dirty="0" err="1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colcontainer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text-align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vertical-align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display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r>
                        <a:rPr lang="en-US" altLang="ko-KR" sz="1600" b="1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flex-direction</a:t>
                      </a:r>
                      <a:r>
                        <a:rPr lang="en-US" altLang="ko-KR" sz="1600" b="1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600" b="1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US" altLang="ko-KR" sz="1600" b="1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flex-wrap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wrap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justify-content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align-items</a:t>
                      </a:r>
                      <a:r>
                        <a:rPr lang="en-US" altLang="ko-KR" sz="12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dirty="0" smtClean="0">
                          <a:solidFill>
                            <a:srgbClr val="D9E8F7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center</a:t>
                      </a:r>
                      <a:r>
                        <a:rPr lang="en-US" altLang="ko-KR" sz="12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6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&lt;a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href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CustomerMain.jsp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="/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주문하러가기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png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"&gt;&lt;/a&gt;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="/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/eventinfo1.png"&gt;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61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&lt;div class="caution"&gt;</a:t>
                      </a:r>
                    </a:p>
                    <a:p>
                      <a:pPr latinLnBrk="1"/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&lt;b style="</a:t>
                      </a:r>
                      <a:r>
                        <a:rPr lang="en-US" altLang="ko-KR" sz="140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color:red</a:t>
                      </a:r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  <a:r>
                        <a:rPr lang="ko-KR" alt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유의사항</a:t>
                      </a:r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&lt;/b&gt;&lt;</a:t>
                      </a:r>
                      <a:r>
                        <a:rPr lang="en-US" altLang="ko-KR" sz="140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 </a:t>
                      </a:r>
                      <a:r>
                        <a:rPr lang="ko-KR" altLang="en-US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로그인 시에만 할인이 </a:t>
                      </a:r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~~~~&lt;</a:t>
                      </a:r>
                      <a:r>
                        <a:rPr lang="en-US" altLang="ko-KR" sz="140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</a:t>
                      </a:r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&gt;&lt;</a:t>
                      </a:r>
                      <a:r>
                        <a:rPr lang="en-US" altLang="ko-KR" sz="1400" i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</a:t>
                      </a:r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  <a:p>
                      <a:pPr latinLnBrk="1"/>
                      <a:r>
                        <a:rPr lang="en-US" altLang="ko-KR" sz="140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&lt;/div&gt;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rgbClr val="12E046"/>
                          </a:solidFill>
                          <a:latin typeface="Consolas" panose="020B0609020204030204" pitchFamily="49" charset="0"/>
                        </a:rPr>
                        <a:t>.caution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text-align</a:t>
                      </a:r>
                      <a:r>
                        <a:rPr lang="en-US" altLang="ko-KR" sz="14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400" dirty="0" smtClean="0">
                          <a:solidFill>
                            <a:srgbClr val="D9E8F7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4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r>
                        <a:rPr lang="en-US" altLang="ko-KR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altLang="ko-KR" sz="14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4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80%</a:t>
                      </a:r>
                      <a:r>
                        <a:rPr lang="en-US" altLang="ko-KR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font-size</a:t>
                      </a:r>
                      <a:r>
                        <a:rPr lang="en-US" altLang="ko-KR" sz="14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4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0.8em</a:t>
                      </a:r>
                      <a:r>
                        <a:rPr lang="en-US" altLang="ko-KR" sz="1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endParaRPr lang="ko-KR" altLang="en-US" sz="140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8312203" y="4595748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9963850" y="3006710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039412" y="5838113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1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선택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597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136"/>
                <a:gridCol w="8254354"/>
              </a:tblGrid>
              <a:tr h="36950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로그인 기능을 포함한 클래스의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생성자에서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switch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 각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실행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로그인 성공 또는 비회원 </a:t>
                      </a:r>
                      <a:r>
                        <a:rPr lang="ko-KR" altLang="en-US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ison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=true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-1" r="54525" b="42896"/>
          <a:stretch/>
        </p:blipFill>
        <p:spPr>
          <a:xfrm>
            <a:off x="469545" y="4718365"/>
            <a:ext cx="2908138" cy="167310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053" y="976411"/>
            <a:ext cx="4797004" cy="688887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339" y="1736859"/>
            <a:ext cx="5627429" cy="2437142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29043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고객 로그인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594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48"/>
                <a:gridCol w="5893542"/>
              </a:tblGrid>
              <a:tr h="3069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3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성공                                            실패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문에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LOWER()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사용으로 아이디 대소문자 구분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로그인 성공하면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ison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 true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실패하면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inon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=false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생성자의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에서 탈출 불가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464"/>
          <a:stretch/>
        </p:blipFill>
        <p:spPr>
          <a:xfrm>
            <a:off x="264270" y="985217"/>
            <a:ext cx="5794310" cy="1360162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0" y="2413462"/>
            <a:ext cx="1771650" cy="333375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46" y="4281282"/>
            <a:ext cx="2083461" cy="2207971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3725" y="4281282"/>
            <a:ext cx="3613266" cy="1310763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460" y="985217"/>
            <a:ext cx="4405993" cy="26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5"/>
          <a:ext cx="11817490" cy="593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4023"/>
                <a:gridCol w="6233467"/>
              </a:tblGrid>
              <a:tr h="32600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1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logon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객체에 주소만 저장</a:t>
                      </a: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marR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입력 후 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ison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= true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866" y="1100448"/>
            <a:ext cx="5239330" cy="1179299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18" y="3082580"/>
            <a:ext cx="5534025" cy="295275"/>
          </a:xfrm>
          <a:prstGeom prst="rect">
            <a:avLst/>
          </a:prstGeom>
          <a:ln>
            <a:solidFill>
              <a:srgbClr val="FFB55B"/>
            </a:solidFill>
          </a:ln>
        </p:spPr>
      </p:pic>
      <p:sp>
        <p:nvSpPr>
          <p:cNvPr id="6" name="아래쪽 화살표 5"/>
          <p:cNvSpPr/>
          <p:nvPr/>
        </p:nvSpPr>
        <p:spPr>
          <a:xfrm>
            <a:off x="9096293" y="2138900"/>
            <a:ext cx="198782" cy="943679"/>
          </a:xfrm>
          <a:prstGeom prst="downArrow">
            <a:avLst>
              <a:gd name="adj1" fmla="val 42000"/>
              <a:gd name="adj2" fmla="val 90000"/>
            </a:avLst>
          </a:prstGeom>
          <a:solidFill>
            <a:srgbClr val="FFB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B55B"/>
                </a:solidFill>
              </a:ln>
              <a:solidFill>
                <a:srgbClr val="FFB55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0" y="4436266"/>
            <a:ext cx="3419475" cy="1762125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7145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59601"/>
              </p:ext>
            </p:extLst>
          </p:nvPr>
        </p:nvGraphicFramePr>
        <p:xfrm>
          <a:off x="209874" y="699644"/>
          <a:ext cx="11817490" cy="6064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476"/>
                <a:gridCol w="1261472"/>
                <a:gridCol w="5893542"/>
              </a:tblGrid>
              <a:tr h="3834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유효성 체크할 때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List&lt;Customer&gt;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return</a:t>
                      </a:r>
                    </a:p>
                    <a:p>
                      <a:pPr latinLnBrk="1"/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회원가입 정보를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저장할때</a:t>
                      </a:r>
                      <a:endParaRPr lang="ko-KR" altLang="en-US" sz="1400" b="0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                                                       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새 회원 정보를 담을 객체</a:t>
                      </a: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95979"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3372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아이디 중복검사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비밀번호 길이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전화번호 중복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길이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not null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가입자 정보를 </a:t>
                      </a:r>
                      <a:r>
                        <a:rPr lang="ko-KR" altLang="en-US" sz="1400" b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담기위해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Customer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객체 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nu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생성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조건에 맞아야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while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문에서 탈출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&amp; setter</a:t>
                      </a: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로 값 저장</a:t>
                      </a: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아이디는 대소문자 구분 </a:t>
                      </a:r>
                      <a:r>
                        <a:rPr lang="en-US" altLang="ko-KR" sz="1400" b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ko-KR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toLowerCase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();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837"/>
          <a:stretch/>
        </p:blipFill>
        <p:spPr>
          <a:xfrm>
            <a:off x="234008" y="4651210"/>
            <a:ext cx="2943921" cy="204000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-547" r="3872" b="547"/>
          <a:stretch/>
        </p:blipFill>
        <p:spPr>
          <a:xfrm>
            <a:off x="3065859" y="4657884"/>
            <a:ext cx="3044284" cy="204000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t="18889" b="14667"/>
          <a:stretch/>
        </p:blipFill>
        <p:spPr>
          <a:xfrm>
            <a:off x="5741718" y="772603"/>
            <a:ext cx="3277067" cy="200025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83" y="1186831"/>
            <a:ext cx="4618318" cy="281273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l="23650" t="12793" r="2032"/>
          <a:stretch/>
        </p:blipFill>
        <p:spPr>
          <a:xfrm>
            <a:off x="240682" y="2030029"/>
            <a:ext cx="4400715" cy="237906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726" y="979302"/>
            <a:ext cx="6021094" cy="2961099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4594" y="2617390"/>
            <a:ext cx="2102452" cy="1267655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0143" y="4003708"/>
            <a:ext cx="4052959" cy="1162382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209895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사장님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601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569"/>
                <a:gridCol w="505379"/>
                <a:gridCol w="5893542"/>
              </a:tblGrid>
              <a:tr h="3719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8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STATE :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영업종료인 가게만 로그인 가능 </a:t>
                      </a:r>
                      <a:endParaRPr lang="en-US" altLang="ko-KR" sz="1400" b="0" baseline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           (</a:t>
                      </a:r>
                      <a:r>
                        <a:rPr lang="ko-KR" altLang="en-US" sz="1400" b="0" baseline="0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미승인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반려 상태 불가</a:t>
                      </a:r>
                      <a:r>
                        <a:rPr lang="en-US" altLang="ko-KR" sz="1400" b="0" baseline="0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400" b="0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7" y="4852657"/>
            <a:ext cx="4758841" cy="157499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3361" b="20414"/>
          <a:stretch/>
        </p:blipFill>
        <p:spPr>
          <a:xfrm>
            <a:off x="5811267" y="1198207"/>
            <a:ext cx="5162550" cy="239698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267" y="1619250"/>
            <a:ext cx="5334000" cy="1790700"/>
          </a:xfrm>
          <a:prstGeom prst="rect">
            <a:avLst/>
          </a:prstGeom>
          <a:ln>
            <a:solidFill>
              <a:srgbClr val="FFB55B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36" y="1437905"/>
            <a:ext cx="5171995" cy="455865"/>
          </a:xfrm>
          <a:prstGeom prst="rect">
            <a:avLst/>
          </a:prstGeom>
          <a:ln>
            <a:solidFill>
              <a:srgbClr val="FFB55B"/>
            </a:solidFill>
          </a:ln>
        </p:spPr>
      </p:pic>
    </p:spTree>
    <p:extLst>
      <p:ext uri="{BB962C8B-B14F-4D97-AF65-F5344CB8AC3E}">
        <p14:creationId xmlns:p14="http://schemas.microsoft.com/office/powerpoint/2010/main" val="11945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관리자 로그인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09874" y="699644"/>
          <a:ext cx="11817490" cy="601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569"/>
                <a:gridCol w="505379"/>
                <a:gridCol w="5893542"/>
              </a:tblGrid>
              <a:tr h="3719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48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-1" r="1648" b="-7315"/>
          <a:stretch/>
        </p:blipFill>
        <p:spPr>
          <a:xfrm>
            <a:off x="314395" y="1150016"/>
            <a:ext cx="5220947" cy="2878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743" y="2024108"/>
            <a:ext cx="6343962" cy="14048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743" y="1275980"/>
            <a:ext cx="5010150" cy="323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57" y="4738317"/>
            <a:ext cx="3382959" cy="17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김세영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1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40" y="446226"/>
            <a:ext cx="5332270" cy="612171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PG-0001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9072035" y="512906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1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011370" y="311903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2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8731918" y="1961899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atin typeface="스웨거 TTF" panose="020B0600000101010101" pitchFamily="50" charset="-127"/>
                <a:ea typeface="스웨거 TTF" panose="020B0600000101010101" pitchFamily="50" charset="-127"/>
              </a:rPr>
              <a:t>3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04155"/>
              </p:ext>
            </p:extLst>
          </p:nvPr>
        </p:nvGraphicFramePr>
        <p:xfrm>
          <a:off x="117231" y="637642"/>
          <a:ext cx="6573708" cy="595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77"/>
                <a:gridCol w="2486072"/>
                <a:gridCol w="116840"/>
                <a:gridCol w="380390"/>
                <a:gridCol w="3267629"/>
              </a:tblGrid>
              <a:tr h="294825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Html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CSS /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4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ko-KR" sz="1100" dirty="0" err="1" smtClean="0">
                          <a:solidFill>
                            <a:srgbClr val="65F22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nav</a:t>
                      </a:r>
                      <a:r>
                        <a:rPr lang="en-US" altLang="ko-KR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r>
                        <a:rPr lang="en-US" altLang="ko-KR" sz="110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background-color</a:t>
                      </a:r>
                      <a:r>
                        <a:rPr lang="en-US" altLang="ko-KR" sz="110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#f90050</a:t>
                      </a:r>
                      <a:r>
                        <a:rPr lang="en-US" altLang="ko-KR" sz="11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100" i="1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r>
                        <a:rPr lang="en-US" altLang="ko-KR" sz="1100" i="1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80px</a:t>
                      </a:r>
                      <a:r>
                        <a:rPr lang="en-US" altLang="ko-KR" sz="11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r>
                        <a:rPr lang="en-US" altLang="ko-KR" sz="14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</a:t>
                      </a:r>
                      <a:r>
                        <a:rPr lang="en-US" altLang="ko-KR" sz="14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4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</a:t>
                      </a:r>
                      <a:r>
                        <a:rPr lang="en-US" altLang="ko-KR" sz="14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</a:t>
                      </a:r>
                      <a:r>
                        <a:rPr lang="en-US" altLang="ko-KR" sz="14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flex-direction</a:t>
                      </a:r>
                      <a:r>
                        <a:rPr lang="en-US" altLang="ko-KR" sz="14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4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en-US" altLang="ko-KR" sz="14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 </a:t>
                      </a:r>
                      <a:r>
                        <a:rPr lang="en-US" altLang="ko-KR" sz="14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flex-wrap</a:t>
                      </a:r>
                      <a:r>
                        <a:rPr lang="en-US" altLang="ko-KR" sz="14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4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nowrap</a:t>
                      </a:r>
                      <a:r>
                        <a:rPr lang="en-US" altLang="ko-KR" sz="14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 </a:t>
                      </a:r>
                      <a:r>
                        <a:rPr lang="en-US" altLang="ko-KR" sz="14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justify-content</a:t>
                      </a:r>
                      <a:r>
                        <a:rPr lang="en-US" altLang="ko-KR" sz="14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4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flex-end</a:t>
                      </a:r>
                      <a:r>
                        <a:rPr lang="en-US" altLang="ko-KR" sz="14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r>
                        <a:rPr lang="en-US" altLang="ko-KR" sz="11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align-items</a:t>
                      </a:r>
                      <a:r>
                        <a:rPr lang="en-US" altLang="ko-KR" sz="11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US" altLang="ko-KR" sz="11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;}</a:t>
                      </a:r>
                      <a:endParaRPr lang="ko-KR" alt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4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altLang="ko-KR" sz="1200" dirty="0" err="1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minilogo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r>
                        <a:rPr lang="en-US" altLang="ko-KR" sz="160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margin-right</a:t>
                      </a:r>
                      <a:r>
                        <a:rPr lang="en-US" altLang="ko-KR" sz="160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ko-KR" sz="1600" i="1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  <a:r>
                        <a:rPr lang="en-US" altLang="ko-KR" sz="16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600" i="1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1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r>
                        <a:rPr lang="en-US" altLang="ko-KR" sz="1200" i="1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30px</a:t>
                      </a:r>
                      <a:r>
                        <a:rPr lang="en-US" altLang="ko-KR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1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padding</a:t>
                      </a:r>
                      <a:r>
                        <a:rPr lang="en-US" altLang="ko-KR" sz="1200" i="1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20px</a:t>
                      </a:r>
                      <a:r>
                        <a:rPr lang="en-US" altLang="ko-KR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;}</a:t>
                      </a:r>
                      <a:endParaRPr lang="ko-KR" alt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8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400" dirty="0" err="1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div.inputgroup</a:t>
                      </a:r>
                      <a:r>
                        <a:rPr lang="en-US" altLang="ko-KR" sz="14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 }</a:t>
                      </a:r>
                    </a:p>
                    <a:p>
                      <a:r>
                        <a:rPr lang="en-US" altLang="ko-KR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&lt;input type="text" name="address" </a:t>
                      </a:r>
                      <a:r>
                        <a:rPr lang="en-US" altLang="ko-KR" sz="1200" b="0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onfocus</a:t>
                      </a:r>
                      <a:r>
                        <a:rPr lang="en-US" altLang="ko-KR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="</a:t>
                      </a:r>
                      <a:r>
                        <a:rPr lang="en-US" altLang="ko-KR" sz="1200" b="0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showX</a:t>
                      </a:r>
                      <a:r>
                        <a:rPr lang="en-US" altLang="ko-KR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()" </a:t>
                      </a:r>
                      <a:r>
                        <a:rPr lang="en-US" altLang="ko-KR" sz="1200" b="0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onblur</a:t>
                      </a:r>
                      <a:r>
                        <a:rPr lang="en-US" altLang="ko-KR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="</a:t>
                      </a:r>
                      <a:r>
                        <a:rPr lang="en-US" altLang="ko-KR" sz="1200" b="0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hiddenX</a:t>
                      </a:r>
                      <a:r>
                        <a:rPr lang="en-US" altLang="ko-KR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()"&gt;</a:t>
                      </a:r>
                      <a:endParaRPr lang="en-US" altLang="ko-KR" sz="12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569CD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altLang="ko-KR" sz="1200" b="1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showX</a:t>
                      </a:r>
                      <a:r>
                        <a:rPr lang="en-US" altLang="ko-KR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(){</a:t>
                      </a:r>
                    </a:p>
                    <a:p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document.querySelector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"#</a:t>
                      </a:r>
                      <a:r>
                        <a:rPr lang="en-US" altLang="ko-KR" sz="1200" dirty="0" err="1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ico</a:t>
                      </a:r>
                      <a:r>
                        <a:rPr lang="en-US" altLang="ko-KR" sz="120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-cancel"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  <a:r>
                        <a:rPr lang="en-US" altLang="ko-KR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style.backgroundImage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</a:t>
                      </a:r>
                      <a:r>
                        <a:rPr lang="en-US" altLang="ko-KR" sz="1200" dirty="0" err="1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US" altLang="ko-KR" sz="120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('icon-X.png')"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</a:t>
                      </a:r>
                      <a:r>
                        <a:rPr lang="ko-KR" alt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r>
                        <a:rPr lang="en-US" altLang="ko-KR" sz="120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569CD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altLang="ko-KR" sz="1200" b="1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hiddenX</a:t>
                      </a:r>
                      <a:r>
                        <a:rPr lang="en-US" altLang="ko-KR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{</a:t>
                      </a:r>
                    </a:p>
                    <a:p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document.querySelector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"#</a:t>
                      </a:r>
                      <a:r>
                        <a:rPr lang="en-US" altLang="ko-KR" sz="1200" dirty="0" err="1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ico</a:t>
                      </a:r>
                      <a:r>
                        <a:rPr lang="en-US" altLang="ko-KR" sz="120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-cancel"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  <a:r>
                        <a:rPr lang="en-US" altLang="ko-KR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style.backgroundImage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altLang="ko-KR" sz="120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"none</a:t>
                      </a:r>
                      <a:r>
                        <a:rPr lang="en-US" altLang="ko-KR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";   }</a:t>
                      </a:r>
                      <a:endParaRPr lang="ko-KR" alt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&lt;button id="</a:t>
                      </a:r>
                      <a:r>
                        <a:rPr lang="en-US" altLang="ko-KR" sz="1200" b="0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ico</a:t>
                      </a:r>
                      <a:r>
                        <a:rPr lang="en-US" altLang="ko-KR" sz="12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-cancel</a:t>
                      </a:r>
                      <a:r>
                        <a:rPr lang="en-US" altLang="ko-KR" sz="11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 type="button" </a:t>
                      </a:r>
                      <a:r>
                        <a:rPr lang="en-US" altLang="ko-KR" sz="1100" b="0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onclick</a:t>
                      </a:r>
                      <a:r>
                        <a:rPr lang="en-US" altLang="ko-KR" sz="11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</a:t>
                      </a:r>
                      <a:r>
                        <a:rPr lang="en-US" altLang="ko-KR" sz="1200" b="1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resetform</a:t>
                      </a:r>
                      <a:r>
                        <a:rPr lang="en-US" altLang="ko-KR" sz="11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()"&gt;&amp;</a:t>
                      </a:r>
                      <a:r>
                        <a:rPr lang="en-US" altLang="ko-KR" sz="1100" b="0" i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nbsp</a:t>
                      </a:r>
                      <a:r>
                        <a:rPr lang="en-US" altLang="ko-KR" sz="1100" b="0" i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;&lt;/button&gt;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200" b="1" dirty="0" smtClean="0">
                          <a:solidFill>
                            <a:srgbClr val="569CD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altLang="ko-KR" sz="1200" b="1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resetform</a:t>
                      </a:r>
                      <a:r>
                        <a:rPr lang="en-US" altLang="ko-KR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 {</a:t>
                      </a:r>
                    </a:p>
                    <a:p>
                      <a:r>
                        <a:rPr lang="en-US" altLang="ko-KR" sz="1200" b="1" dirty="0" err="1" smtClean="0">
                          <a:solidFill>
                            <a:srgbClr val="569CD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</a:t>
                      </a:r>
                      <a:r>
                        <a:rPr lang="en-US" altLang="ko-KR" sz="1200" b="1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target=</a:t>
                      </a:r>
                      <a:r>
                        <a:rPr lang="en-US" altLang="ko-KR" sz="12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document.querySelector</a:t>
                      </a:r>
                      <a:r>
                        <a:rPr lang="en-US" altLang="ko-KR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"[name=address]"</a:t>
                      </a:r>
                      <a:r>
                        <a:rPr lang="en-US" altLang="ko-KR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r>
                        <a:rPr lang="en-US" altLang="ko-KR" sz="1200" b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target.value</a:t>
                      </a:r>
                      <a:r>
                        <a:rPr lang="en-US" altLang="ko-KR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  <a:r>
                        <a:rPr lang="en-US" altLang="ko-KR" sz="1200" b="0" dirty="0" smtClean="0">
                          <a:solidFill>
                            <a:srgbClr val="CE917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""</a:t>
                      </a:r>
                      <a:r>
                        <a:rPr lang="en-US" altLang="ko-KR" sz="1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</a:t>
                      </a:r>
                      <a:r>
                        <a:rPr lang="en-US" altLang="ko-KR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  <a:endParaRPr lang="ko-KR" altLang="en-US" sz="12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12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1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&lt;main class="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&lt;div class="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 id="</a:t>
                      </a:r>
                      <a:r>
                        <a:rPr lang="en-US" altLang="ko-KR" sz="11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categorylist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"&gt;</a:t>
                      </a:r>
                    </a:p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&lt;a 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href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=""&gt; &lt;div&gt;&lt;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&gt;&lt;/div&gt; &lt;/a&gt;</a:t>
                      </a: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ko-KR" sz="1100" dirty="0" smtClean="0">
                          <a:solidFill>
                            <a:srgbClr val="12E04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.container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 </a:t>
                      </a:r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flex-direction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flex-wrap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wrap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r>
                        <a:rPr lang="en-US" altLang="ko-KR" sz="120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justify-content</a:t>
                      </a:r>
                      <a:r>
                        <a:rPr lang="en-US" altLang="ko-KR" sz="120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1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20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align-items</a:t>
                      </a:r>
                      <a:r>
                        <a:rPr lang="en-US" altLang="ko-KR" sz="120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ko-KR" sz="1200" i="1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US" altLang="ko-KR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rgbClr val="A7EC21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altLang="ko-KR" sz="1100" dirty="0" err="1" smtClean="0">
                          <a:solidFill>
                            <a:srgbClr val="A7EC21"/>
                          </a:solidFill>
                          <a:latin typeface="Consolas" panose="020B0609020204030204" pitchFamily="49" charset="0"/>
                        </a:rPr>
                        <a:t>categorylist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altLang="ko-KR" sz="1100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margin</a:t>
                      </a:r>
                      <a:r>
                        <a:rPr lang="en-US" altLang="ko-KR" sz="1100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0px</a:t>
                      </a:r>
                      <a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altLang="ko-KR" sz="1100" i="1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padding</a:t>
                      </a:r>
                      <a:r>
                        <a:rPr lang="en-US" altLang="ko-KR" sz="1100" i="1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100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0px</a:t>
                      </a:r>
                      <a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1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altLang="ko-KR" sz="1200" b="1" i="1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1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1300px</a:t>
                      </a:r>
                      <a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altLang="ko-KR" sz="1200" b="1" i="1" dirty="0" smtClean="0">
                          <a:solidFill>
                            <a:srgbClr val="0699F0"/>
                          </a:solidFill>
                          <a:latin typeface="Consolas" panose="020B0609020204030204" pitchFamily="49" charset="0"/>
                        </a:rPr>
                        <a:t>min-width</a:t>
                      </a:r>
                      <a:r>
                        <a:rPr lang="en-US" altLang="ko-KR" sz="1200" b="1" i="1" dirty="0" smtClean="0">
                          <a:solidFill>
                            <a:srgbClr val="3198FF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altLang="ko-KR" sz="1200" b="1" i="1" dirty="0" smtClean="0">
                          <a:solidFill>
                            <a:srgbClr val="17C6A3"/>
                          </a:solidFill>
                          <a:latin typeface="Consolas" panose="020B0609020204030204" pitchFamily="49" charset="0"/>
                        </a:rPr>
                        <a:t>600px</a:t>
                      </a:r>
                      <a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;}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01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55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&lt;a 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href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=""&gt; &lt;div&gt;&lt;span&gt;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전체보기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&lt;/span&gt;&lt;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=""&gt;&lt;/div&gt;&lt;/a&gt;</a:t>
                      </a:r>
                      <a:endParaRPr lang="ko-KR" altLang="en-US" sz="1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altLang="ko-KR" sz="1200" b="1" i="0" dirty="0" err="1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categorylist</a:t>
                      </a:r>
                      <a:r>
                        <a:rPr lang="en-US" altLang="ko-KR" sz="120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solidFill>
                            <a:srgbClr val="65F22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r>
                        <a:rPr lang="en-US" altLang="ko-KR" sz="11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</a:t>
                      </a:r>
                      <a:r>
                        <a:rPr lang="en-US" altLang="ko-KR" sz="11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5px</a:t>
                      </a:r>
                      <a:r>
                        <a:rPr lang="en-US" altLang="ko-KR" sz="11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1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border</a:t>
                      </a:r>
                      <a:r>
                        <a:rPr lang="en-US" altLang="ko-KR" sz="11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lightgray 0.5px solid</a:t>
                      </a:r>
                      <a:r>
                        <a:rPr lang="en-US" altLang="ko-KR" sz="11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100" b="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flex-basis</a:t>
                      </a:r>
                      <a:r>
                        <a:rPr lang="en-US" altLang="ko-KR" sz="1100" b="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b="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277px</a:t>
                      </a:r>
                      <a:r>
                        <a:rPr lang="en-US" altLang="ko-KR" sz="1100" b="1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1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r>
                        <a:rPr lang="en-US" altLang="ko-KR" sz="11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altLang="ko-KR" sz="11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250px</a:t>
                      </a:r>
                      <a:r>
                        <a:rPr lang="en-US" altLang="ko-KR" sz="11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100" i="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text-align</a:t>
                      </a:r>
                      <a:r>
                        <a:rPr lang="en-US" altLang="ko-KR" sz="1100" i="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100" i="0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left</a:t>
                      </a:r>
                      <a:r>
                        <a:rPr lang="en-US" altLang="ko-KR" sz="11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400" b="1" i="0" dirty="0" err="1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</a:t>
                      </a:r>
                      <a:r>
                        <a:rPr lang="en-US" altLang="ko-KR" sz="1400" b="1" i="0" dirty="0" err="1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400" b="1" i="0" dirty="0" err="1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</a:t>
                      </a:r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;}</a:t>
                      </a:r>
                    </a:p>
                    <a:p>
                      <a:r>
                        <a:rPr lang="en-US" altLang="ko-KR" sz="120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altLang="ko-KR" sz="1200" i="0" dirty="0" err="1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categorylist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err="1" smtClean="0">
                          <a:solidFill>
                            <a:srgbClr val="65F22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img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r>
                        <a:rPr lang="en-US" altLang="ko-KR" sz="1400" b="1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</a:t>
                      </a:r>
                      <a:r>
                        <a:rPr lang="en-US" altLang="ko-KR" sz="1200" b="1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b="1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absolute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right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0px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0px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0" dirty="0" smtClean="0">
                          <a:solidFill>
                            <a:srgbClr val="F9FAF4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r>
                        <a:rPr lang="en-US" altLang="ko-KR" sz="120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lang="en-US" altLang="ko-KR" sz="1200" i="0" dirty="0" err="1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categorylist</a:t>
                      </a:r>
                      <a:r>
                        <a:rPr lang="en-US" altLang="ko-KR" sz="1200" i="0" dirty="0" smtClean="0">
                          <a:solidFill>
                            <a:srgbClr val="A7EC2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65F22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span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</a:t>
                      </a:r>
                      <a:r>
                        <a:rPr lang="en-US" altLang="ko-KR" sz="1400" b="1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position</a:t>
                      </a:r>
                      <a:r>
                        <a:rPr lang="en-US" altLang="ko-KR" sz="1400" b="1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400" b="1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absolute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left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10px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10px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400" b="1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z-index</a:t>
                      </a:r>
                      <a:r>
                        <a:rPr lang="en-US" altLang="ko-KR" sz="1400" b="1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400" b="1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400" b="1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0699F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font-weight</a:t>
                      </a:r>
                      <a:r>
                        <a:rPr lang="en-US" altLang="ko-KR" sz="1200" i="0" dirty="0" smtClean="0">
                          <a:solidFill>
                            <a:srgbClr val="3198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altLang="ko-KR" sz="1200" i="0" dirty="0" smtClean="0">
                          <a:solidFill>
                            <a:srgbClr val="D9E8F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i="0" dirty="0" smtClean="0">
                          <a:solidFill>
                            <a:srgbClr val="17C6A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bold</a:t>
                      </a:r>
                      <a:r>
                        <a:rPr lang="en-US" altLang="ko-KR" sz="120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  <a:endParaRPr lang="ko-KR" altLang="en-US" sz="120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타원 23"/>
          <p:cNvSpPr/>
          <p:nvPr/>
        </p:nvSpPr>
        <p:spPr>
          <a:xfrm>
            <a:off x="9952337" y="1957651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4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1778277" y="2440030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5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963885" y="2692030"/>
            <a:ext cx="252000" cy="252000"/>
          </a:xfrm>
          <a:prstGeom prst="ellipse">
            <a:avLst/>
          </a:prstGeom>
          <a:solidFill>
            <a:srgbClr val="FFB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smtClean="0">
                <a:latin typeface="스웨거 TTF" panose="020B0600000101010101" pitchFamily="50" charset="-127"/>
                <a:ea typeface="스웨거 TTF" panose="020B0600000101010101" pitchFamily="50" charset="-127"/>
              </a:rPr>
              <a:t>6</a:t>
            </a:r>
            <a:endParaRPr lang="ko-KR" altLang="en-US" dirty="0"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1291</TotalTime>
  <Words>1213</Words>
  <Application>Microsoft Office PowerPoint</Application>
  <PresentationFormat>와이드스크린</PresentationFormat>
  <Paragraphs>247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강원교육튼튼</vt:lpstr>
      <vt:lpstr>맑은 고딕</vt:lpstr>
      <vt:lpstr>스웨거 TTF</vt:lpstr>
      <vt:lpstr>Arial</vt:lpstr>
      <vt:lpstr>Calibri</vt:lpstr>
      <vt:lpstr>Calibri Light</vt:lpstr>
      <vt:lpstr>Consolas</vt:lpstr>
      <vt:lpstr>Office 테마</vt:lpstr>
      <vt:lpstr>디자인 사용자 지정</vt:lpstr>
      <vt:lpstr>자바 구현 김세영</vt:lpstr>
      <vt:lpstr>로그인 선택</vt:lpstr>
      <vt:lpstr>고객 로그인</vt:lpstr>
      <vt:lpstr>비회원</vt:lpstr>
      <vt:lpstr>회원가입</vt:lpstr>
      <vt:lpstr>사장님 로그인</vt:lpstr>
      <vt:lpstr>관리자 로그인</vt:lpstr>
      <vt:lpstr>화면 구현 김세영</vt:lpstr>
      <vt:lpstr>메인 PG-0001</vt:lpstr>
      <vt:lpstr>메인 PG-0001</vt:lpstr>
      <vt:lpstr>메인 PG-0001</vt:lpstr>
      <vt:lpstr>로그인 PG-1003</vt:lpstr>
      <vt:lpstr>로그인 PG-1003</vt:lpstr>
      <vt:lpstr>이벤트 PG-4001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하지은</dc:creator>
  <cp:keywords/>
  <dc:description/>
  <cp:lastModifiedBy>Windows 사용자</cp:lastModifiedBy>
  <cp:revision>218</cp:revision>
  <dcterms:created xsi:type="dcterms:W3CDTF">2016-09-08T14:30:20Z</dcterms:created>
  <dcterms:modified xsi:type="dcterms:W3CDTF">2022-11-25T03:11:53Z</dcterms:modified>
  <cp:category/>
</cp:coreProperties>
</file>