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s/modernComment_15F_ADF1218D.xml" ContentType="application/vnd.ms-powerpoint.comment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65"/>
  </p:notesMasterIdLst>
  <p:sldIdLst>
    <p:sldId id="330" r:id="rId3"/>
    <p:sldId id="391" r:id="rId4"/>
    <p:sldId id="390" r:id="rId5"/>
    <p:sldId id="389" r:id="rId6"/>
    <p:sldId id="388" r:id="rId7"/>
    <p:sldId id="387" r:id="rId8"/>
    <p:sldId id="386" r:id="rId9"/>
    <p:sldId id="385" r:id="rId10"/>
    <p:sldId id="384" r:id="rId11"/>
    <p:sldId id="383" r:id="rId12"/>
    <p:sldId id="382" r:id="rId13"/>
    <p:sldId id="381" r:id="rId14"/>
    <p:sldId id="380" r:id="rId15"/>
    <p:sldId id="379" r:id="rId16"/>
    <p:sldId id="378" r:id="rId17"/>
    <p:sldId id="377" r:id="rId18"/>
    <p:sldId id="376" r:id="rId19"/>
    <p:sldId id="375" r:id="rId20"/>
    <p:sldId id="374" r:id="rId21"/>
    <p:sldId id="373" r:id="rId22"/>
    <p:sldId id="372" r:id="rId23"/>
    <p:sldId id="371" r:id="rId24"/>
    <p:sldId id="370" r:id="rId25"/>
    <p:sldId id="369" r:id="rId26"/>
    <p:sldId id="368" r:id="rId27"/>
    <p:sldId id="367" r:id="rId28"/>
    <p:sldId id="366" r:id="rId29"/>
    <p:sldId id="365" r:id="rId30"/>
    <p:sldId id="364" r:id="rId31"/>
    <p:sldId id="363" r:id="rId32"/>
    <p:sldId id="362" r:id="rId33"/>
    <p:sldId id="361" r:id="rId34"/>
    <p:sldId id="360" r:id="rId35"/>
    <p:sldId id="359" r:id="rId36"/>
    <p:sldId id="358" r:id="rId37"/>
    <p:sldId id="357" r:id="rId38"/>
    <p:sldId id="356" r:id="rId39"/>
    <p:sldId id="355" r:id="rId40"/>
    <p:sldId id="354" r:id="rId41"/>
    <p:sldId id="353" r:id="rId42"/>
    <p:sldId id="352" r:id="rId43"/>
    <p:sldId id="351" r:id="rId44"/>
    <p:sldId id="350" r:id="rId45"/>
    <p:sldId id="349" r:id="rId46"/>
    <p:sldId id="348" r:id="rId47"/>
    <p:sldId id="347" r:id="rId48"/>
    <p:sldId id="346" r:id="rId49"/>
    <p:sldId id="345" r:id="rId50"/>
    <p:sldId id="344" r:id="rId51"/>
    <p:sldId id="343" r:id="rId52"/>
    <p:sldId id="342" r:id="rId53"/>
    <p:sldId id="341" r:id="rId54"/>
    <p:sldId id="340" r:id="rId55"/>
    <p:sldId id="339" r:id="rId56"/>
    <p:sldId id="338" r:id="rId57"/>
    <p:sldId id="337" r:id="rId58"/>
    <p:sldId id="336" r:id="rId59"/>
    <p:sldId id="335" r:id="rId60"/>
    <p:sldId id="334" r:id="rId61"/>
    <p:sldId id="333" r:id="rId62"/>
    <p:sldId id="332" r:id="rId63"/>
    <p:sldId id="331" r:id="rId64"/>
  </p:sldIdLst>
  <p:sldSz cx="9144000" cy="5143500" type="screen16x9"/>
  <p:notesSz cx="6858000" cy="9144000"/>
  <p:defaultTextStyle>
    <a:defPPr>
      <a:defRPr lang="ko-KR"/>
    </a:defPPr>
    <a:lvl1pPr marL="0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1AD095-9765-1F01-F868-2187F6FFF667}" name="게스트 사용자" initials="게사" userId="S::urn:spo:anon#72a8be2ee6bd16ca00a58aacf1e0c1dbf94e87dcee2b8fa5784f7f029c4effd2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AA9D"/>
    <a:srgbClr val="0069E2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262F6-8D71-46A2-9D8C-2D003769910E}" v="11" dt="2022-12-15T01:23:38.855"/>
    <p1510:client id="{0818171E-D05D-22C7-1EA6-A6E9F3ACCDCF}" v="4" dt="2022-12-12T10:20:16.545"/>
    <p1510:client id="{13368594-0129-CA60-E6F5-4A5DC02EE649}" v="10" dt="2022-12-13T07:44:19.992"/>
    <p1510:client id="{13A8D686-5EEA-B310-9D47-F52E63F8EC1B}" v="126" dt="2022-12-15T03:15:16.798"/>
    <p1510:client id="{192B8666-A7E4-4492-96BD-5CB7AA9032B8}" v="418" dt="2022-12-15T06:32:51.936"/>
    <p1510:client id="{22827A10-FC9A-B91F-4CE8-C6620B295708}" v="763" dt="2022-12-14T09:36:42.261"/>
    <p1510:client id="{28B3D68B-7175-4F5C-20B8-9375BBA60B50}" v="368" dt="2022-12-14T08:33:41.184"/>
    <p1510:client id="{2BDC9074-9607-B098-496B-67A249165C34}" v="19" dt="2022-12-15T06:12:08.251"/>
    <p1510:client id="{33272608-DEA0-3EFB-6A18-8A0D22B44650}" v="1680" dt="2022-12-13T08:37:38.388"/>
    <p1510:client id="{4455D51F-B275-29FA-6F2F-73AE81A2D423}" v="1509" dt="2022-12-16T06:31:36.179"/>
    <p1510:client id="{4772C81F-CB43-01A3-7657-054DB98AA80A}" v="1436" dt="2022-12-15T05:10:42.819"/>
    <p1510:client id="{4F02423B-D5ED-7EC7-1D97-F386F280783F}" v="131" dt="2022-12-15T05:21:24.429"/>
    <p1510:client id="{59608C89-9EA6-3ECC-9ADF-0EE4D3B39785}" v="1611" dt="2022-12-13T08:51:25.500"/>
    <p1510:client id="{5E8457BA-DB7F-3852-4FA3-E65D8B693E72}" v="1410" dt="2022-12-13T08:01:50.433"/>
    <p1510:client id="{6073DF75-6036-48F9-A6B2-BC3602D6FFE2}" v="97" dt="2022-12-14T07:02:55.758"/>
    <p1510:client id="{6653F2D9-E610-4FC0-AD0E-15521A4B5F88}" v="24" dt="2022-12-16T06:59:24.023"/>
    <p1510:client id="{6EEF8F19-BF6E-9A91-E874-299D6A049929}" v="259" dt="2022-12-16T07:26:21.723"/>
    <p1510:client id="{77DC7770-344F-51E1-21DD-23112DC3A488}" v="145" dt="2022-12-15T05:55:07.133"/>
    <p1510:client id="{782F9AD2-AF40-E49D-9576-A502AFE13A51}" v="10" dt="2022-12-14T14:09:17.060"/>
    <p1510:client id="{81079CC0-384C-950A-2324-148D48443F4D}" v="104" dt="2022-12-13T07:27:21.764"/>
    <p1510:client id="{832E09CC-BBA4-4AED-D829-029F6FD8834F}" v="802" dt="2022-12-15T03:44:03.234"/>
    <p1510:client id="{850EEDAE-BFAD-8EAC-C8A4-09CF4944A80C}" v="122" dt="2022-12-16T08:07:32.815"/>
    <p1510:client id="{89E580B6-07E6-4A52-BF1A-741228A9F5EB}" v="154" dt="2022-12-13T00:04:00.097"/>
    <p1510:client id="{A1C3531F-1F7B-520A-0BAB-D918A89A1469}" v="357" dt="2022-12-16T07:12:57.877"/>
    <p1510:client id="{A8209D35-E84E-A4DB-41B2-9245FB612348}" v="233" dt="2022-12-14T08:35:22.700"/>
    <p1510:client id="{AF44C527-55D8-63EA-3222-3CF6F95C8E9A}" v="2" dt="2022-12-15T09:53:00.145"/>
    <p1510:client id="{B90C5CAC-506D-3FE6-CFA3-2687A1206EB2}" v="14" dt="2022-12-14T14:41:44.122"/>
    <p1510:client id="{B91FCACE-DB83-11E1-F635-8019D20A7493}" v="31" dt="2022-12-13T07:14:17.275"/>
    <p1510:client id="{CBFD78FC-9D12-4090-9E39-5F93368782B5}" v="8" dt="2022-12-12T10:32:07.548"/>
    <p1510:client id="{D6F853E1-DDEA-FCCD-0279-7C301BB2E355}" v="251" dt="2022-12-15T05:25:30.138"/>
    <p1510:client id="{D84BFB33-04C4-481C-99EF-85C8914362C4}" v="51" dt="2022-12-14T01:03:45.906"/>
    <p1510:client id="{E7C40688-3451-4211-8CBC-B4998BB40E3F}" v="2" dt="2022-12-16T05:34:43.542"/>
    <p1510:client id="{E817C986-2B7F-467E-9B52-4721A638D7B3}" v="41" dt="2022-12-13T08:26:22.816"/>
    <p1510:client id="{EC8295FF-D79F-B870-41C3-B862370B557F}" v="649" dt="2022-12-14T16:15:28.827"/>
    <p1510:client id="{F039214A-5DC8-6ADA-A774-8B1F5049F13F}" v="51" dt="2022-12-13T07:48:40.684"/>
    <p1510:client id="{F04CBE80-3374-5CA3-1B4F-4DD5E9733D41}" v="1069" dt="2022-12-15T01:22:11.190"/>
    <p1510:client id="{F297C7CA-1803-8D07-9409-688785B3C961}" v="1971" dt="2022-12-16T06:54:42.539"/>
    <p1510:client id="{FB2D12D5-FF10-DA80-D649-349825501938}" v="2589" dt="2022-12-16T06:58:21.528"/>
    <p1510:client id="{FEF8F6F3-A21D-45FC-40F6-3414A5B16A68}" v="1339" dt="2022-12-15T05:24:05.16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omments/modernComment_15F_ADF1218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262CEE7-54AD-44CF-9743-5623A40BFC2C}" authorId="{491AD095-9765-1F01-F868-2187F6FFF667}" created="2022-12-15T05:55:24">
    <pc:sldMkLst xmlns:pc="http://schemas.microsoft.com/office/powerpoint/2013/main/command">
      <pc:docMk/>
      <pc:sldMk cId="695029433" sldId="320"/>
    </pc:sldMkLst>
    <p188:txBody>
      <a:bodyPr/>
      <a:lstStyle/>
      <a:p>
        <a:r>
          <a:rPr lang="en-US"/>
          <a:t>출발시간대 select option으로 오전,오후/1~12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44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892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254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07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14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77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7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20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4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0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07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85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37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98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088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47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99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93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43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36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63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74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26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343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27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38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29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18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54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698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048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00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743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507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768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507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485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375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363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408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11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7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979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918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902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334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799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0755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790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218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85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27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630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354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5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23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58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8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3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9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71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5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28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4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4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323A9-667D-94B8-AA9D-F63B13D61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183C9-79B4-FA18-6207-369C6EA7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DFC8-6508-48A5-6264-22AD962C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F456D-7739-8E2F-99BD-B50101CD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905E-C360-DC10-D848-CF6E802D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0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44280-78E9-69E0-5023-F0731F5D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EC55F-D6B8-C3E3-44F7-4A761DF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79411-169F-99D0-7458-0BC13293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FC0F2-20C9-5E1D-9084-FB64E2AB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40C45-15D1-A187-2D3A-4EB1C115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20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2048E-B9CD-7FA1-C8F7-FB9225EE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86927-E764-CCFA-D9B9-F746A7F78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CCC6C-42C2-7C03-3E03-FCD346FB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C5563-ACE6-A0BA-4CFD-43A4F41F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2D04D-2A9B-BCE9-A35A-378C0312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54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3F65D-25BA-A107-1FD4-9B4121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A73E4-BFAC-2361-953F-7E453E48F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842E14-3A48-1863-35FA-F46BCBFC5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4B074-7977-3C40-624B-3A2F1FC7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BBBEE-675C-BD3B-8D37-FAFC5069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D6AE1-0877-920D-0C7C-9E64A6A0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89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5DE50-4366-A67C-2B1F-D86E79BD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3028B-448A-68CD-14EF-CB522BD4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78B09A-AE7B-5B50-722F-C0AA91473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2C5BE0-C9A9-3E4E-9194-27EC9DFEB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789D12-76D1-4340-B865-AB1352595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83AD36-DCF6-BB41-08E4-A08EF297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6D38E7-0D1F-3D41-655D-5E125D7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77A55C-4A60-6BB9-DC92-78C176A2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1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B49F-2525-192E-A5BC-2D0ADE86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057F54-3236-ED8A-DDD1-5B860218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BE4B4F-1D5C-8C7D-D542-F01BFAC3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C62EDA-AD27-D40B-B9A8-F68BE4AF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43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4669CB-D376-5E30-E5C6-75F3B219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5069F-9B8C-A280-C899-289A514A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704E5-804E-9B68-3090-98E56DE3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31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C5C9E-F5F1-3EDB-8662-F0A2E772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02BE7-307C-9507-E542-5D185946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AD225-A69A-B040-D658-62CF939AA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E97BD-E479-26A3-8180-483F4BDB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67B160-2915-2E27-C5E4-726089EC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1E955-CBF7-A1F6-B76E-A2457B0E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9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8671E-3469-44E7-8BE4-BA77B579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09F98D-7931-D06C-C507-7FC746057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3C2FC-7A8C-F188-41D2-DCF2EBF81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86DFB-1208-7829-646D-B70D27FA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9D1926-50A3-FDA5-412C-11AFCA37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B9658-AA39-191A-8D92-D666E232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18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E1C8B-8326-44FC-04E0-CA1AF00B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1CFA2-0D41-2C4D-4789-F5C103288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72767-EAF3-B9AC-8E06-39E1C966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F6D0B-BDB4-425B-F02D-318512D8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5D4AD-E783-5B22-5A20-6D66228B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76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C70207-5D2E-B60B-C93E-1F5E010E8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000B9-40CD-7B94-6AF1-5C32D711E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D9235-5DAD-3D28-4257-E501EB16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92186-C6A6-504E-5891-D88E51F2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B8A36-C1C5-B800-E77A-F27AEE26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81"/>
            <a:ext cx="7772400" cy="1021556"/>
          </a:xfrm>
        </p:spPr>
        <p:txBody>
          <a:bodyPr anchor="t"/>
          <a:lstStyle>
            <a:lvl1pPr algn="l">
              <a:defRPr sz="2437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219">
                <a:solidFill>
                  <a:schemeClr val="tx1">
                    <a:tint val="75000"/>
                  </a:schemeClr>
                </a:solidFill>
              </a:defRPr>
            </a:lvl1pPr>
            <a:lvl2pPr marL="278598" indent="0">
              <a:buNone/>
              <a:defRPr sz="1097">
                <a:solidFill>
                  <a:schemeClr val="tx1">
                    <a:tint val="75000"/>
                  </a:schemeClr>
                </a:solidFill>
              </a:defRPr>
            </a:lvl2pPr>
            <a:lvl3pPr marL="557195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3pPr>
            <a:lvl4pPr marL="835793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4pPr>
            <a:lvl5pPr marL="1114391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5pPr>
            <a:lvl6pPr marL="1392988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6pPr>
            <a:lvl7pPr marL="1671586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7pPr>
            <a:lvl8pPr marL="1950184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8pPr>
            <a:lvl9pPr marL="2228781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</p:spPr>
        <p:txBody>
          <a:bodyPr/>
          <a:lstStyle>
            <a:lvl1pPr>
              <a:defRPr sz="1706"/>
            </a:lvl1pPr>
            <a:lvl2pPr>
              <a:defRPr sz="1462"/>
            </a:lvl2pPr>
            <a:lvl3pPr>
              <a:defRPr sz="1219"/>
            </a:lvl3pPr>
            <a:lvl4pPr>
              <a:defRPr sz="1097"/>
            </a:lvl4pPr>
            <a:lvl5pPr>
              <a:defRPr sz="1097"/>
            </a:lvl5pPr>
            <a:lvl6pPr>
              <a:defRPr sz="1097"/>
            </a:lvl6pPr>
            <a:lvl7pPr>
              <a:defRPr sz="1097"/>
            </a:lvl7pPr>
            <a:lvl8pPr>
              <a:defRPr sz="1097"/>
            </a:lvl8pPr>
            <a:lvl9pPr>
              <a:defRPr sz="10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1706"/>
            </a:lvl1pPr>
            <a:lvl2pPr>
              <a:defRPr sz="1462"/>
            </a:lvl2pPr>
            <a:lvl3pPr>
              <a:defRPr sz="1219"/>
            </a:lvl3pPr>
            <a:lvl4pPr>
              <a:defRPr sz="1097"/>
            </a:lvl4pPr>
            <a:lvl5pPr>
              <a:defRPr sz="1097"/>
            </a:lvl5pPr>
            <a:lvl6pPr>
              <a:defRPr sz="1097"/>
            </a:lvl6pPr>
            <a:lvl7pPr>
              <a:defRPr sz="1097"/>
            </a:lvl7pPr>
            <a:lvl8pPr>
              <a:defRPr sz="1097"/>
            </a:lvl8pPr>
            <a:lvl9pPr>
              <a:defRPr sz="10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462" b="1"/>
            </a:lvl1pPr>
            <a:lvl2pPr marL="278598" indent="0">
              <a:buNone/>
              <a:defRPr sz="1219" b="1"/>
            </a:lvl2pPr>
            <a:lvl3pPr marL="557195" indent="0">
              <a:buNone/>
              <a:defRPr sz="1097" b="1"/>
            </a:lvl3pPr>
            <a:lvl4pPr marL="835793" indent="0">
              <a:buNone/>
              <a:defRPr sz="975" b="1"/>
            </a:lvl4pPr>
            <a:lvl5pPr marL="1114391" indent="0">
              <a:buNone/>
              <a:defRPr sz="975" b="1"/>
            </a:lvl5pPr>
            <a:lvl6pPr marL="1392988" indent="0">
              <a:buNone/>
              <a:defRPr sz="975" b="1"/>
            </a:lvl6pPr>
            <a:lvl7pPr marL="1671586" indent="0">
              <a:buNone/>
              <a:defRPr sz="975" b="1"/>
            </a:lvl7pPr>
            <a:lvl8pPr marL="1950184" indent="0">
              <a:buNone/>
              <a:defRPr sz="975" b="1"/>
            </a:lvl8pPr>
            <a:lvl9pPr marL="2228781" indent="0">
              <a:buNone/>
              <a:defRPr sz="97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462"/>
            </a:lvl1pPr>
            <a:lvl2pPr>
              <a:defRPr sz="1219"/>
            </a:lvl2pPr>
            <a:lvl3pPr>
              <a:defRPr sz="1097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1462" b="1"/>
            </a:lvl1pPr>
            <a:lvl2pPr marL="278598" indent="0">
              <a:buNone/>
              <a:defRPr sz="1219" b="1"/>
            </a:lvl2pPr>
            <a:lvl3pPr marL="557195" indent="0">
              <a:buNone/>
              <a:defRPr sz="1097" b="1"/>
            </a:lvl3pPr>
            <a:lvl4pPr marL="835793" indent="0">
              <a:buNone/>
              <a:defRPr sz="975" b="1"/>
            </a:lvl4pPr>
            <a:lvl5pPr marL="1114391" indent="0">
              <a:buNone/>
              <a:defRPr sz="975" b="1"/>
            </a:lvl5pPr>
            <a:lvl6pPr marL="1392988" indent="0">
              <a:buNone/>
              <a:defRPr sz="975" b="1"/>
            </a:lvl6pPr>
            <a:lvl7pPr marL="1671586" indent="0">
              <a:buNone/>
              <a:defRPr sz="975" b="1"/>
            </a:lvl7pPr>
            <a:lvl8pPr marL="1950184" indent="0">
              <a:buNone/>
              <a:defRPr sz="975" b="1"/>
            </a:lvl8pPr>
            <a:lvl9pPr marL="2228781" indent="0">
              <a:buNone/>
              <a:defRPr sz="97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1462"/>
            </a:lvl1pPr>
            <a:lvl2pPr>
              <a:defRPr sz="1219"/>
            </a:lvl2pPr>
            <a:lvl3pPr>
              <a:defRPr sz="1097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21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3"/>
            <a:ext cx="5111750" cy="4389835"/>
          </a:xfrm>
        </p:spPr>
        <p:txBody>
          <a:bodyPr/>
          <a:lstStyle>
            <a:lvl1pPr>
              <a:defRPr sz="1950"/>
            </a:lvl1pPr>
            <a:lvl2pPr>
              <a:defRPr sz="1706"/>
            </a:lvl2pPr>
            <a:lvl3pPr>
              <a:defRPr sz="1462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854"/>
            </a:lvl1pPr>
            <a:lvl2pPr marL="278598" indent="0">
              <a:buNone/>
              <a:defRPr sz="731"/>
            </a:lvl2pPr>
            <a:lvl3pPr marL="557195" indent="0">
              <a:buNone/>
              <a:defRPr sz="610"/>
            </a:lvl3pPr>
            <a:lvl4pPr marL="835793" indent="0">
              <a:buNone/>
              <a:defRPr sz="548"/>
            </a:lvl4pPr>
            <a:lvl5pPr marL="1114391" indent="0">
              <a:buNone/>
              <a:defRPr sz="548"/>
            </a:lvl5pPr>
            <a:lvl6pPr marL="1392988" indent="0">
              <a:buNone/>
              <a:defRPr sz="548"/>
            </a:lvl6pPr>
            <a:lvl7pPr marL="1671586" indent="0">
              <a:buNone/>
              <a:defRPr sz="548"/>
            </a:lvl7pPr>
            <a:lvl8pPr marL="1950184" indent="0">
              <a:buNone/>
              <a:defRPr sz="548"/>
            </a:lvl8pPr>
            <a:lvl9pPr marL="2228781" indent="0">
              <a:buNone/>
              <a:defRPr sz="54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21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1950"/>
            </a:lvl1pPr>
            <a:lvl2pPr marL="278598" indent="0">
              <a:buNone/>
              <a:defRPr sz="1706"/>
            </a:lvl2pPr>
            <a:lvl3pPr marL="557195" indent="0">
              <a:buNone/>
              <a:defRPr sz="1462"/>
            </a:lvl3pPr>
            <a:lvl4pPr marL="835793" indent="0">
              <a:buNone/>
              <a:defRPr sz="1219"/>
            </a:lvl4pPr>
            <a:lvl5pPr marL="1114391" indent="0">
              <a:buNone/>
              <a:defRPr sz="1219"/>
            </a:lvl5pPr>
            <a:lvl6pPr marL="1392988" indent="0">
              <a:buNone/>
              <a:defRPr sz="1219"/>
            </a:lvl6pPr>
            <a:lvl7pPr marL="1671586" indent="0">
              <a:buNone/>
              <a:defRPr sz="1219"/>
            </a:lvl7pPr>
            <a:lvl8pPr marL="1950184" indent="0">
              <a:buNone/>
              <a:defRPr sz="1219"/>
            </a:lvl8pPr>
            <a:lvl9pPr marL="2228781" indent="0">
              <a:buNone/>
              <a:defRPr sz="1219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854"/>
            </a:lvl1pPr>
            <a:lvl2pPr marL="278598" indent="0">
              <a:buNone/>
              <a:defRPr sz="731"/>
            </a:lvl2pPr>
            <a:lvl3pPr marL="557195" indent="0">
              <a:buNone/>
              <a:defRPr sz="610"/>
            </a:lvl3pPr>
            <a:lvl4pPr marL="835793" indent="0">
              <a:buNone/>
              <a:defRPr sz="548"/>
            </a:lvl4pPr>
            <a:lvl5pPr marL="1114391" indent="0">
              <a:buNone/>
              <a:defRPr sz="548"/>
            </a:lvl5pPr>
            <a:lvl6pPr marL="1392988" indent="0">
              <a:buNone/>
              <a:defRPr sz="548"/>
            </a:lvl6pPr>
            <a:lvl7pPr marL="1671586" indent="0">
              <a:buNone/>
              <a:defRPr sz="548"/>
            </a:lvl7pPr>
            <a:lvl8pPr marL="1950184" indent="0">
              <a:buNone/>
              <a:defRPr sz="548"/>
            </a:lvl8pPr>
            <a:lvl9pPr marL="2228781" indent="0">
              <a:buNone/>
              <a:defRPr sz="54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557195" rtl="0" eaLnBrk="1" latinLnBrk="1" hangingPunct="1">
        <a:spcBef>
          <a:spcPct val="0"/>
        </a:spcBef>
        <a:buNone/>
        <a:defRPr sz="26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948" indent="-208948" algn="l" defTabSz="55719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52722" indent="-174124" algn="l" defTabSz="557195" rtl="0" eaLnBrk="1" latinLnBrk="1" hangingPunct="1">
        <a:spcBef>
          <a:spcPct val="20000"/>
        </a:spcBef>
        <a:buFont typeface="Arial" pitchFamily="34" charset="0"/>
        <a:buChar char="–"/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696495" indent="-139299" algn="l" defTabSz="557195" rtl="0" eaLnBrk="1" latinLnBrk="1" hangingPunct="1">
        <a:spcBef>
          <a:spcPct val="20000"/>
        </a:spcBef>
        <a:buFont typeface="Arial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975092" indent="-139299" algn="l" defTabSz="557195" rtl="0" eaLnBrk="1" latinLnBrk="1" hangingPunct="1">
        <a:spcBef>
          <a:spcPct val="20000"/>
        </a:spcBef>
        <a:buFont typeface="Arial" pitchFamily="34" charset="0"/>
        <a:buChar char="–"/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53690" indent="-139299" algn="l" defTabSz="557195" rtl="0" eaLnBrk="1" latinLnBrk="1" hangingPunct="1">
        <a:spcBef>
          <a:spcPct val="20000"/>
        </a:spcBef>
        <a:buFont typeface="Arial" pitchFamily="34" charset="0"/>
        <a:buChar char="»"/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32288" indent="-139299" algn="l" defTabSz="557195" rtl="0" eaLnBrk="1" latinLnBrk="1" hangingPunct="1">
        <a:spcBef>
          <a:spcPct val="20000"/>
        </a:spcBef>
        <a:buFont typeface="Arial" pitchFamily="34" charset="0"/>
        <a:buChar char="•"/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10885" indent="-139299" algn="l" defTabSz="557195" rtl="0" eaLnBrk="1" latinLnBrk="1" hangingPunct="1">
        <a:spcBef>
          <a:spcPct val="20000"/>
        </a:spcBef>
        <a:buFont typeface="Arial" pitchFamily="34" charset="0"/>
        <a:buChar char="•"/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089483" indent="-139299" algn="l" defTabSz="557195" rtl="0" eaLnBrk="1" latinLnBrk="1" hangingPunct="1">
        <a:spcBef>
          <a:spcPct val="20000"/>
        </a:spcBef>
        <a:buFont typeface="Arial" pitchFamily="34" charset="0"/>
        <a:buChar char="•"/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368081" indent="-139299" algn="l" defTabSz="557195" rtl="0" eaLnBrk="1" latinLnBrk="1" hangingPunct="1">
        <a:spcBef>
          <a:spcPct val="20000"/>
        </a:spcBef>
        <a:buFont typeface="Arial" pitchFamily="34" charset="0"/>
        <a:buChar char="•"/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57195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1pPr>
      <a:lvl2pPr marL="278598" algn="l" defTabSz="557195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2pPr>
      <a:lvl3pPr marL="557195" algn="l" defTabSz="557195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3pPr>
      <a:lvl4pPr marL="835793" algn="l" defTabSz="557195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4pPr>
      <a:lvl5pPr marL="1114391" algn="l" defTabSz="557195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5pPr>
      <a:lvl6pPr marL="1392988" algn="l" defTabSz="557195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6pPr>
      <a:lvl7pPr marL="1671586" algn="l" defTabSz="557195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7pPr>
      <a:lvl8pPr marL="1950184" algn="l" defTabSz="557195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8pPr>
      <a:lvl9pPr marL="2228781" algn="l" defTabSz="557195" rtl="0" eaLnBrk="1" latinLnBrk="1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7F7FE6-E489-9579-042F-F92877D2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1DFD9-7449-A498-2026-E38BC19D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76238-CA37-DA6B-FF9F-39F4873F0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A4F52-B1E6-466D-865A-1FB88F55BD38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04612-EF42-F26D-F46B-E20298FF4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6B010-B82E-46B2-1A85-DE38AA69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6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5F_ADF1218D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394D4-57F1-774D-95A1-436BED1AD7D8}"/>
              </a:ext>
            </a:extLst>
          </p:cNvPr>
          <p:cNvSpPr txBox="1"/>
          <p:nvPr/>
        </p:nvSpPr>
        <p:spPr>
          <a:xfrm>
            <a:off x="353475" y="430730"/>
            <a:ext cx="6256098" cy="385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메인헤더</a:t>
            </a:r>
            <a:endParaRPr lang="ko-KR" altLang="en-US" sz="1050">
              <a:solidFill>
                <a:schemeClr val="bg1">
                  <a:lumMod val="85000"/>
                </a:schemeClr>
              </a:solidFill>
              <a:ea typeface="맑은 고딕" panose="020B0503020000020004" pitchFamily="34" charset="-127"/>
            </a:endParaRPr>
          </a:p>
          <a:p>
            <a:r>
              <a:rPr lang="ko-KR" altLang="en-US" sz="105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검색창</a:t>
            </a:r>
            <a:endParaRPr lang="ko-KR" altLang="en-US" sz="105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r>
              <a:rPr lang="ko-KR" altLang="en-US" sz="105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푸터</a:t>
            </a:r>
            <a:endParaRPr lang="ko-KR" altLang="en-US" sz="105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r>
              <a:rPr lang="ko-KR" altLang="en-US" sz="1050">
                <a:solidFill>
                  <a:schemeClr val="bg1">
                    <a:lumMod val="85000"/>
                  </a:schemeClr>
                </a:solidFill>
                <a:ea typeface="맑은 고딕"/>
              </a:rPr>
              <a:t>마이페이지( )</a:t>
            </a:r>
          </a:p>
          <a:p>
            <a:r>
              <a:rPr lang="ko-KR" altLang="en-US" sz="105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로그인창</a:t>
            </a:r>
            <a:endParaRPr lang="ko-KR" altLang="en-US" sz="105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r>
              <a:rPr lang="ko-KR" altLang="en-US" sz="1050">
                <a:solidFill>
                  <a:schemeClr val="bg1">
                    <a:lumMod val="85000"/>
                  </a:schemeClr>
                </a:solidFill>
                <a:ea typeface="맑은 고딕"/>
              </a:rPr>
              <a:t>회원가입창</a:t>
            </a:r>
          </a:p>
          <a:p>
            <a:r>
              <a:rPr lang="ko-KR" altLang="en-US" sz="1050">
                <a:solidFill>
                  <a:schemeClr val="bg1">
                    <a:lumMod val="85000"/>
                  </a:schemeClr>
                </a:solidFill>
                <a:ea typeface="맑은 고딕"/>
              </a:rPr>
              <a:t>검색결과 - </a:t>
            </a:r>
            <a:r>
              <a:rPr lang="ko-KR" altLang="en-US" sz="105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다나오는거</a:t>
            </a:r>
            <a:endParaRPr lang="ko-KR" altLang="en-US" sz="105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r>
              <a:rPr lang="ko-KR" altLang="en-US" sz="1050">
                <a:solidFill>
                  <a:schemeClr val="bg1">
                    <a:lumMod val="85000"/>
                  </a:schemeClr>
                </a:solidFill>
                <a:ea typeface="맑은 고딕"/>
              </a:rPr>
              <a:t>항공권 노선 정보 </a:t>
            </a:r>
            <a:r>
              <a:rPr lang="ko-KR" altLang="en-US" sz="105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보여주는거</a:t>
            </a:r>
            <a:r>
              <a:rPr lang="ko-KR" altLang="en-US" sz="1050">
                <a:solidFill>
                  <a:schemeClr val="bg1">
                    <a:lumMod val="85000"/>
                  </a:schemeClr>
                </a:solidFill>
                <a:ea typeface="맑은 고딕"/>
              </a:rPr>
              <a:t>(</a:t>
            </a:r>
            <a:r>
              <a:rPr lang="ko-KR" altLang="en-US" sz="105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상세조회할때</a:t>
            </a:r>
            <a:r>
              <a:rPr lang="ko-KR" altLang="en-US" sz="1050">
                <a:solidFill>
                  <a:schemeClr val="bg1">
                    <a:lumMod val="85000"/>
                  </a:schemeClr>
                </a:solidFill>
                <a:ea typeface="맑은 고딕"/>
              </a:rPr>
              <a:t> </a:t>
            </a:r>
            <a:r>
              <a:rPr lang="ko-KR" altLang="en-US" sz="105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결제할때</a:t>
            </a:r>
            <a:r>
              <a:rPr lang="ko-KR" altLang="en-US" sz="1050">
                <a:solidFill>
                  <a:schemeClr val="bg1">
                    <a:lumMod val="85000"/>
                  </a:schemeClr>
                </a:solidFill>
                <a:ea typeface="맑은 고딕"/>
              </a:rPr>
              <a:t> 마이페이지에서) </a:t>
            </a:r>
          </a:p>
          <a:p>
            <a:r>
              <a:rPr lang="ko-KR" altLang="en-US" sz="105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결제할때</a:t>
            </a:r>
            <a:r>
              <a:rPr lang="ko-KR" altLang="en-US" sz="1050">
                <a:solidFill>
                  <a:schemeClr val="bg1">
                    <a:lumMod val="85000"/>
                  </a:schemeClr>
                </a:solidFill>
                <a:ea typeface="맑은 고딕"/>
              </a:rPr>
              <a:t>( )</a:t>
            </a:r>
          </a:p>
          <a:p>
            <a:endParaRPr lang="ko-KR" altLang="en-US" sz="1500">
              <a:solidFill>
                <a:schemeClr val="bg1"/>
              </a:solidFill>
              <a:ea typeface="맑은 고딕"/>
            </a:endParaRPr>
          </a:p>
          <a:p>
            <a:r>
              <a:rPr lang="ko-KR" altLang="en-US" sz="1500" err="1">
                <a:solidFill>
                  <a:schemeClr val="bg1"/>
                </a:solidFill>
                <a:ea typeface="맑은 고딕"/>
              </a:rPr>
              <a:t>검색창</a:t>
            </a:r>
            <a:r>
              <a:rPr lang="ko-KR" altLang="en-US" sz="150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500" err="1">
                <a:solidFill>
                  <a:schemeClr val="bg1"/>
                </a:solidFill>
                <a:ea typeface="맑은 고딕"/>
              </a:rPr>
              <a:t>큰거,작은거</a:t>
            </a:r>
            <a:r>
              <a:rPr lang="ko-KR" altLang="en-US" sz="1500">
                <a:solidFill>
                  <a:schemeClr val="bg1"/>
                </a:solidFill>
                <a:ea typeface="맑은 고딕"/>
              </a:rPr>
              <a:t>)</a:t>
            </a:r>
          </a:p>
          <a:p>
            <a:r>
              <a:rPr lang="ko-KR" altLang="en-US" sz="1500">
                <a:solidFill>
                  <a:schemeClr val="bg1"/>
                </a:solidFill>
                <a:ea typeface="맑은 고딕"/>
              </a:rPr>
              <a:t>항공편정보</a:t>
            </a:r>
          </a:p>
          <a:p>
            <a:r>
              <a:rPr lang="ko-KR" altLang="en-US" sz="1500">
                <a:solidFill>
                  <a:schemeClr val="bg1"/>
                </a:solidFill>
                <a:ea typeface="맑은 고딕"/>
              </a:rPr>
              <a:t>헤더</a:t>
            </a:r>
          </a:p>
          <a:p>
            <a:r>
              <a:rPr lang="ko-KR" altLang="en-US" sz="1500" err="1">
                <a:solidFill>
                  <a:schemeClr val="bg1"/>
                </a:solidFill>
                <a:ea typeface="맑은 고딕"/>
              </a:rPr>
              <a:t>푸터</a:t>
            </a:r>
            <a:endParaRPr lang="ko-KR" altLang="en-US" sz="1500">
              <a:solidFill>
                <a:schemeClr val="bg1"/>
              </a:solidFill>
              <a:ea typeface="맑은 고딕"/>
            </a:endParaRPr>
          </a:p>
          <a:p>
            <a:endParaRPr lang="ko-KR" altLang="en-US" sz="1500">
              <a:solidFill>
                <a:schemeClr val="bg1"/>
              </a:solidFill>
              <a:ea typeface="맑은 고딕"/>
            </a:endParaRPr>
          </a:p>
          <a:p>
            <a:r>
              <a:rPr lang="ko-KR" altLang="en-US" sz="1500">
                <a:solidFill>
                  <a:schemeClr val="bg1"/>
                </a:solidFill>
                <a:ea typeface="맑은 고딕"/>
              </a:rPr>
              <a:t>1. </a:t>
            </a:r>
            <a:r>
              <a:rPr lang="ko-KR" altLang="en-US" sz="1500" err="1">
                <a:solidFill>
                  <a:schemeClr val="bg1"/>
                </a:solidFill>
                <a:ea typeface="맑은 고딕"/>
              </a:rPr>
              <a:t>메인+로그인+회원가입+검색창</a:t>
            </a:r>
            <a:r>
              <a:rPr lang="ko-KR" altLang="en-US" sz="150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sz="1500" err="1">
                <a:solidFill>
                  <a:schemeClr val="bg1"/>
                </a:solidFill>
                <a:ea typeface="맑은 고딕"/>
              </a:rPr>
              <a:t>큰거,작은거</a:t>
            </a:r>
            <a:r>
              <a:rPr lang="ko-KR" altLang="en-US" sz="1500">
                <a:solidFill>
                  <a:schemeClr val="bg1"/>
                </a:solidFill>
                <a:ea typeface="맑은 고딕"/>
              </a:rPr>
              <a:t>) </a:t>
            </a:r>
            <a:r>
              <a:rPr lang="ko-KR" altLang="en-US" sz="1500" err="1">
                <a:solidFill>
                  <a:schemeClr val="bg1"/>
                </a:solidFill>
                <a:ea typeface="맑은 고딕"/>
              </a:rPr>
              <a:t>중휘</a:t>
            </a:r>
          </a:p>
          <a:p>
            <a:r>
              <a:rPr lang="ko-KR" altLang="en-US" sz="1500">
                <a:solidFill>
                  <a:schemeClr val="bg1"/>
                </a:solidFill>
                <a:ea typeface="맑은 고딕"/>
              </a:rPr>
              <a:t>2. 검색 + 헤더 원주</a:t>
            </a:r>
          </a:p>
          <a:p>
            <a:r>
              <a:rPr lang="ko-KR" altLang="en-US" sz="1500">
                <a:solidFill>
                  <a:schemeClr val="bg1"/>
                </a:solidFill>
                <a:ea typeface="맑은 고딕"/>
              </a:rPr>
              <a:t>3. 결제 + </a:t>
            </a:r>
            <a:r>
              <a:rPr lang="ko-KR" altLang="en-US" sz="1500" err="1">
                <a:solidFill>
                  <a:schemeClr val="bg1"/>
                </a:solidFill>
                <a:ea typeface="맑은 고딕"/>
              </a:rPr>
              <a:t>푸터</a:t>
            </a:r>
            <a:r>
              <a:rPr lang="ko-KR" altLang="en-US" sz="1500">
                <a:solidFill>
                  <a:schemeClr val="bg1"/>
                </a:solidFill>
                <a:ea typeface="맑은 고딕"/>
              </a:rPr>
              <a:t> 세영</a:t>
            </a:r>
          </a:p>
          <a:p>
            <a:r>
              <a:rPr lang="ko-KR" altLang="en-US" sz="1500">
                <a:solidFill>
                  <a:schemeClr val="bg1"/>
                </a:solidFill>
                <a:ea typeface="맑은 고딕"/>
              </a:rPr>
              <a:t>4. 마이페이지 + 항공편정보 은빈</a:t>
            </a:r>
          </a:p>
        </p:txBody>
      </p:sp>
    </p:spTree>
    <p:extLst>
      <p:ext uri="{BB962C8B-B14F-4D97-AF65-F5344CB8AC3E}">
        <p14:creationId xmlns:p14="http://schemas.microsoft.com/office/powerpoint/2010/main" val="164560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557" y="27196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0" y="29651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898" y="166187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64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a시네마M" panose="02020600000000000000" pitchFamily="18" charset="-127"/>
                <a:ea typeface="a시네마M" panose="02020600000000000000" pitchFamily="18" charset="-127"/>
              </a:rPr>
              <a:t>개인별 일정 계획</a:t>
            </a:r>
            <a:endParaRPr lang="en-US" altLang="ko-KR">
              <a:latin typeface="a시네마M" panose="02020600000000000000" pitchFamily="18" charset="-127"/>
              <a:ea typeface="a시네마M" panose="02020600000000000000" pitchFamily="18" charset="-127"/>
            </a:endParaRPr>
          </a:p>
          <a:p>
            <a:pPr algn="r"/>
            <a:r>
              <a:rPr lang="ko-KR" altLang="en-US" sz="1200">
                <a:latin typeface="a시네마M" panose="02020600000000000000" pitchFamily="18" charset="-127"/>
                <a:ea typeface="a시네마M" panose="02020600000000000000" pitchFamily="18" charset="-127"/>
              </a:rPr>
              <a:t>작성자 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: </a:t>
            </a:r>
            <a:r>
              <a:rPr lang="ko-KR" altLang="en-US" sz="1200">
                <a:latin typeface="a시네마M" panose="02020600000000000000" pitchFamily="18" charset="-127"/>
                <a:ea typeface="a시네마M" panose="02020600000000000000" pitchFamily="18" charset="-127"/>
              </a:rPr>
              <a:t>손원주</a:t>
            </a:r>
            <a:r>
              <a:rPr lang="en-US" altLang="ko-KR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951AD6B-ABA9-902A-C6FD-105D8557197B}"/>
              </a:ext>
            </a:extLst>
          </p:cNvPr>
          <p:cNvGraphicFramePr>
            <a:graphicFrameLocks noGrp="1"/>
          </p:cNvGraphicFramePr>
          <p:nvPr/>
        </p:nvGraphicFramePr>
        <p:xfrm>
          <a:off x="467545" y="815216"/>
          <a:ext cx="4693738" cy="3868836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70534">
                  <a:extLst>
                    <a:ext uri="{9D8B030D-6E8A-4147-A177-3AD203B41FA5}">
                      <a16:colId xmlns:a16="http://schemas.microsoft.com/office/drawing/2014/main" val="2919463007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1318706894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2685276714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3732539908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2448982466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2316330397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2316302764"/>
                    </a:ext>
                  </a:extLst>
                </a:gridCol>
              </a:tblGrid>
              <a:tr h="9672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12/11</a:t>
                      </a: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12/12</a:t>
                      </a: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12/13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12/14</a:t>
                      </a: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12/15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12/16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12/17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extLst>
                  <a:ext uri="{0D108BD9-81ED-4DB2-BD59-A6C34878D82A}">
                    <a16:rowId xmlns:a16="http://schemas.microsoft.com/office/drawing/2014/main" val="2459217678"/>
                  </a:ext>
                </a:extLst>
              </a:tr>
              <a:tr h="9672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12/18</a:t>
                      </a:r>
                    </a:p>
                    <a:p>
                      <a:pPr algn="r" latinLnBrk="1"/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12/19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12/20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12/21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12/22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12/23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12/24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extLst>
                  <a:ext uri="{0D108BD9-81ED-4DB2-BD59-A6C34878D82A}">
                    <a16:rowId xmlns:a16="http://schemas.microsoft.com/office/drawing/2014/main" val="1690937515"/>
                  </a:ext>
                </a:extLst>
              </a:tr>
              <a:tr h="9672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12/25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12/26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12/27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12/28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12/29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12/30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12/31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extLst>
                  <a:ext uri="{0D108BD9-81ED-4DB2-BD59-A6C34878D82A}">
                    <a16:rowId xmlns:a16="http://schemas.microsoft.com/office/drawing/2014/main" val="4119332687"/>
                  </a:ext>
                </a:extLst>
              </a:tr>
              <a:tr h="9672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1/1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1/2 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1/3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1/4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1/5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1/6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1/7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extLst>
                  <a:ext uri="{0D108BD9-81ED-4DB2-BD59-A6C34878D82A}">
                    <a16:rowId xmlns:a16="http://schemas.microsoft.com/office/drawing/2014/main" val="1782059714"/>
                  </a:ext>
                </a:extLst>
              </a:tr>
            </a:tbl>
          </a:graphicData>
        </a:graphic>
      </p:graphicFrame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84FB1F3B-E28F-3D2E-B8EE-D8A4D432E35E}"/>
              </a:ext>
            </a:extLst>
          </p:cNvPr>
          <p:cNvSpPr/>
          <p:nvPr/>
        </p:nvSpPr>
        <p:spPr>
          <a:xfrm>
            <a:off x="467545" y="1007244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985B8DF2-63AE-332A-DF48-2E62A6EC7AB5}"/>
              </a:ext>
            </a:extLst>
          </p:cNvPr>
          <p:cNvSpPr/>
          <p:nvPr/>
        </p:nvSpPr>
        <p:spPr>
          <a:xfrm>
            <a:off x="2448970" y="1001206"/>
            <a:ext cx="730888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8BB6D3DE-D29E-1758-3D7D-79B5D56E0AF1}"/>
              </a:ext>
            </a:extLst>
          </p:cNvPr>
          <p:cNvSpPr/>
          <p:nvPr/>
        </p:nvSpPr>
        <p:spPr>
          <a:xfrm>
            <a:off x="2469287" y="1975293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23" name="모서리가 둥근 직사각형 12">
            <a:extLst>
              <a:ext uri="{FF2B5EF4-FFF2-40B4-BE49-F238E27FC236}">
                <a16:creationId xmlns:a16="http://schemas.microsoft.com/office/drawing/2014/main" id="{0EF49BDA-9C57-6A99-564D-C5B780F33BD7}"/>
              </a:ext>
            </a:extLst>
          </p:cNvPr>
          <p:cNvSpPr/>
          <p:nvPr/>
        </p:nvSpPr>
        <p:spPr>
          <a:xfrm>
            <a:off x="2448970" y="2914268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27" name="모서리가 둥근 직사각형 12">
            <a:extLst>
              <a:ext uri="{FF2B5EF4-FFF2-40B4-BE49-F238E27FC236}">
                <a16:creationId xmlns:a16="http://schemas.microsoft.com/office/drawing/2014/main" id="{54C5299C-71CB-4C4F-E1DC-AA9DF61A7B32}"/>
              </a:ext>
            </a:extLst>
          </p:cNvPr>
          <p:cNvSpPr/>
          <p:nvPr/>
        </p:nvSpPr>
        <p:spPr>
          <a:xfrm>
            <a:off x="2448970" y="3888355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EC355B47-7F9E-6F76-2B9B-90F8F7785E0E}"/>
              </a:ext>
            </a:extLst>
          </p:cNvPr>
          <p:cNvSpPr/>
          <p:nvPr/>
        </p:nvSpPr>
        <p:spPr>
          <a:xfrm>
            <a:off x="3781502" y="3888355"/>
            <a:ext cx="790495" cy="247901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최종 발표</a:t>
            </a:r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80843164-1824-58A1-9A11-EAD23C7BDAF6}"/>
              </a:ext>
            </a:extLst>
          </p:cNvPr>
          <p:cNvSpPr/>
          <p:nvPr/>
        </p:nvSpPr>
        <p:spPr>
          <a:xfrm>
            <a:off x="4450712" y="1001206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01464B8-FEAC-E3EE-D276-0112F1769080}"/>
              </a:ext>
            </a:extLst>
          </p:cNvPr>
          <p:cNvGraphicFramePr>
            <a:graphicFrameLocks noGrp="1"/>
          </p:cNvGraphicFramePr>
          <p:nvPr/>
        </p:nvGraphicFramePr>
        <p:xfrm>
          <a:off x="5334632" y="815216"/>
          <a:ext cx="3463928" cy="4079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1964">
                  <a:extLst>
                    <a:ext uri="{9D8B030D-6E8A-4147-A177-3AD203B41FA5}">
                      <a16:colId xmlns:a16="http://schemas.microsoft.com/office/drawing/2014/main" val="566698524"/>
                    </a:ext>
                  </a:extLst>
                </a:gridCol>
                <a:gridCol w="1731964">
                  <a:extLst>
                    <a:ext uri="{9D8B030D-6E8A-4147-A177-3AD203B41FA5}">
                      <a16:colId xmlns:a16="http://schemas.microsoft.com/office/drawing/2014/main" val="1013589277"/>
                    </a:ext>
                  </a:extLst>
                </a:gridCol>
              </a:tblGrid>
              <a:tr h="335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주차 진행률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: 80%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2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주차 진행률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: %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010234"/>
                  </a:ext>
                </a:extLst>
              </a:tr>
              <a:tr h="158463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검색 결과 처리 부분 설계 파트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(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요구사항정의서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 ERD, </a:t>
                      </a:r>
                      <a:r>
                        <a:rPr lang="ko-KR" altLang="en-US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유스케이스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 </a:t>
                      </a:r>
                      <a:r>
                        <a:rPr lang="ko-KR" altLang="en-US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플로우차트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) 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작성 및 취합 </a:t>
                      </a:r>
                      <a:endParaRPr lang="en-US" alt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마이페이지 기능 부분 화면설계서 작성</a:t>
                      </a:r>
                      <a:endParaRPr lang="en-US" alt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검색 결과 화면 구현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(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나라별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/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국가별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/</a:t>
                      </a:r>
                      <a:r>
                        <a:rPr lang="ko-KR" altLang="en-US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공항별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검색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18476"/>
                  </a:ext>
                </a:extLst>
              </a:tr>
              <a:tr h="353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3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주차 진행률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 : %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4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주차 진행률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: %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11991"/>
                  </a:ext>
                </a:extLst>
              </a:tr>
              <a:tr h="16276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34360"/>
                  </a:ext>
                </a:extLst>
              </a:tr>
            </a:tbl>
          </a:graphicData>
        </a:graphic>
      </p:graphicFrame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7A946E6E-0D3F-86D1-9176-3FE9FBCBB395}"/>
              </a:ext>
            </a:extLst>
          </p:cNvPr>
          <p:cNvSpPr/>
          <p:nvPr/>
        </p:nvSpPr>
        <p:spPr>
          <a:xfrm>
            <a:off x="3159541" y="1595356"/>
            <a:ext cx="2001742" cy="18599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화면구현 시작</a:t>
            </a:r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0ECCC5D3-E861-D81A-C589-B53FA6AA56DC}"/>
              </a:ext>
            </a:extLst>
          </p:cNvPr>
          <p:cNvSpPr/>
          <p:nvPr/>
        </p:nvSpPr>
        <p:spPr>
          <a:xfrm>
            <a:off x="467545" y="1390905"/>
            <a:ext cx="2631480" cy="165724"/>
          </a:xfrm>
          <a:prstGeom prst="roundRect">
            <a:avLst>
              <a:gd name="adj" fmla="val 50000"/>
            </a:avLst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설계 파트 작성 및 취합</a:t>
            </a:r>
            <a:endParaRPr lang="en-US" altLang="ko-KR" sz="1000" b="1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0328DFE4-87B2-659E-6FFB-B9736269C323}"/>
              </a:ext>
            </a:extLst>
          </p:cNvPr>
          <p:cNvSpPr/>
          <p:nvPr/>
        </p:nvSpPr>
        <p:spPr>
          <a:xfrm>
            <a:off x="467545" y="2502270"/>
            <a:ext cx="2652525" cy="18599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/>
              </a:rPr>
              <a:t>화면구현(2)[HTML/CSS/JAVASCRIPT]</a:t>
            </a:r>
            <a:endParaRPr lang="ko-KR" altLang="en-US" sz="1000" b="1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54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557" y="27196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0" y="29651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898" y="166187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645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500">
                <a:latin typeface="a시네마M" panose="02020600000000000000" pitchFamily="18" charset="-127"/>
                <a:ea typeface="a시네마M"/>
              </a:rPr>
              <a:t>개인별 일정 계획</a:t>
            </a:r>
            <a:endParaRPr lang="en-US" altLang="ko-KR" sz="1500">
              <a:latin typeface="a시네마M" panose="02020600000000000000" pitchFamily="18" charset="-127"/>
              <a:ea typeface="a시네마M"/>
            </a:endParaRPr>
          </a:p>
          <a:p>
            <a:pPr algn="r"/>
            <a:r>
              <a:rPr lang="ko-KR" altLang="en-US" sz="1200">
                <a:latin typeface="a시네마M" panose="02020600000000000000" pitchFamily="18" charset="-127"/>
                <a:ea typeface="a시네마M"/>
              </a:rPr>
              <a:t>작성자 </a:t>
            </a:r>
            <a:r>
              <a:rPr lang="en-US" altLang="ko-KR" sz="1200">
                <a:latin typeface="a시네마M" panose="02020600000000000000" pitchFamily="18" charset="-127"/>
                <a:ea typeface="a시네마M"/>
              </a:rPr>
              <a:t>: </a:t>
            </a:r>
            <a:r>
              <a:rPr lang="en-US" altLang="ko-KR" sz="1200" err="1">
                <a:latin typeface="a시네마M" panose="02020600000000000000" pitchFamily="18" charset="-127"/>
                <a:ea typeface="a시네마M"/>
              </a:rPr>
              <a:t>김중휘</a:t>
            </a:r>
            <a:r>
              <a:rPr lang="en-US" altLang="ko-KR" sz="1500">
                <a:latin typeface="a시네마M" panose="02020600000000000000" pitchFamily="18" charset="-127"/>
                <a:ea typeface="a시네마M"/>
              </a:rPr>
              <a:t> </a:t>
            </a:r>
            <a:endParaRPr lang="ko-KR" altLang="en-US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951AD6B-ABA9-902A-C6FD-105D8557197B}"/>
              </a:ext>
            </a:extLst>
          </p:cNvPr>
          <p:cNvGraphicFramePr>
            <a:graphicFrameLocks noGrp="1"/>
          </p:cNvGraphicFramePr>
          <p:nvPr/>
        </p:nvGraphicFramePr>
        <p:xfrm>
          <a:off x="467545" y="815216"/>
          <a:ext cx="4693738" cy="3868836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70534">
                  <a:extLst>
                    <a:ext uri="{9D8B030D-6E8A-4147-A177-3AD203B41FA5}">
                      <a16:colId xmlns:a16="http://schemas.microsoft.com/office/drawing/2014/main" val="2919463007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1318706894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2685276714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3732539908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2448982466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2316330397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2316302764"/>
                    </a:ext>
                  </a:extLst>
                </a:gridCol>
              </a:tblGrid>
              <a:tr h="9672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12/11</a:t>
                      </a: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12/12</a:t>
                      </a: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12/13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12/14</a:t>
                      </a: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12/15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12/16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12/17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extLst>
                  <a:ext uri="{0D108BD9-81ED-4DB2-BD59-A6C34878D82A}">
                    <a16:rowId xmlns:a16="http://schemas.microsoft.com/office/drawing/2014/main" val="2459217678"/>
                  </a:ext>
                </a:extLst>
              </a:tr>
              <a:tr h="9672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12/18</a:t>
                      </a:r>
                    </a:p>
                    <a:p>
                      <a:pPr algn="r" latinLnBrk="1"/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12/19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12/20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12/21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12/22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12/23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12/24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extLst>
                  <a:ext uri="{0D108BD9-81ED-4DB2-BD59-A6C34878D82A}">
                    <a16:rowId xmlns:a16="http://schemas.microsoft.com/office/drawing/2014/main" val="1690937515"/>
                  </a:ext>
                </a:extLst>
              </a:tr>
              <a:tr h="9672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12/25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12/26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12/27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12/28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12/29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12/30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12/31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extLst>
                  <a:ext uri="{0D108BD9-81ED-4DB2-BD59-A6C34878D82A}">
                    <a16:rowId xmlns:a16="http://schemas.microsoft.com/office/drawing/2014/main" val="4119332687"/>
                  </a:ext>
                </a:extLst>
              </a:tr>
              <a:tr h="9672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1/1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1/2 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1/3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1/4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1/5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1/6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1/7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extLst>
                  <a:ext uri="{0D108BD9-81ED-4DB2-BD59-A6C34878D82A}">
                    <a16:rowId xmlns:a16="http://schemas.microsoft.com/office/drawing/2014/main" val="1782059714"/>
                  </a:ext>
                </a:extLst>
              </a:tr>
            </a:tbl>
          </a:graphicData>
        </a:graphic>
      </p:graphicFrame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84FB1F3B-E28F-3D2E-B8EE-D8A4D432E35E}"/>
              </a:ext>
            </a:extLst>
          </p:cNvPr>
          <p:cNvSpPr/>
          <p:nvPr/>
        </p:nvSpPr>
        <p:spPr>
          <a:xfrm>
            <a:off x="467545" y="1007244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985B8DF2-63AE-332A-DF48-2E62A6EC7AB5}"/>
              </a:ext>
            </a:extLst>
          </p:cNvPr>
          <p:cNvSpPr/>
          <p:nvPr/>
        </p:nvSpPr>
        <p:spPr>
          <a:xfrm>
            <a:off x="2448970" y="1001206"/>
            <a:ext cx="730888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8BB6D3DE-D29E-1758-3D7D-79B5D56E0AF1}"/>
              </a:ext>
            </a:extLst>
          </p:cNvPr>
          <p:cNvSpPr/>
          <p:nvPr/>
        </p:nvSpPr>
        <p:spPr>
          <a:xfrm>
            <a:off x="2469287" y="1975293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23" name="모서리가 둥근 직사각형 12">
            <a:extLst>
              <a:ext uri="{FF2B5EF4-FFF2-40B4-BE49-F238E27FC236}">
                <a16:creationId xmlns:a16="http://schemas.microsoft.com/office/drawing/2014/main" id="{0EF49BDA-9C57-6A99-564D-C5B780F33BD7}"/>
              </a:ext>
            </a:extLst>
          </p:cNvPr>
          <p:cNvSpPr/>
          <p:nvPr/>
        </p:nvSpPr>
        <p:spPr>
          <a:xfrm>
            <a:off x="2448970" y="2914268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27" name="모서리가 둥근 직사각형 12">
            <a:extLst>
              <a:ext uri="{FF2B5EF4-FFF2-40B4-BE49-F238E27FC236}">
                <a16:creationId xmlns:a16="http://schemas.microsoft.com/office/drawing/2014/main" id="{54C5299C-71CB-4C4F-E1DC-AA9DF61A7B32}"/>
              </a:ext>
            </a:extLst>
          </p:cNvPr>
          <p:cNvSpPr/>
          <p:nvPr/>
        </p:nvSpPr>
        <p:spPr>
          <a:xfrm>
            <a:off x="2448970" y="3888355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EC355B47-7F9E-6F76-2B9B-90F8F7785E0E}"/>
              </a:ext>
            </a:extLst>
          </p:cNvPr>
          <p:cNvSpPr/>
          <p:nvPr/>
        </p:nvSpPr>
        <p:spPr>
          <a:xfrm>
            <a:off x="3781502" y="3888355"/>
            <a:ext cx="790495" cy="247901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최종 발표</a:t>
            </a:r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80843164-1824-58A1-9A11-EAD23C7BDAF6}"/>
              </a:ext>
            </a:extLst>
          </p:cNvPr>
          <p:cNvSpPr/>
          <p:nvPr/>
        </p:nvSpPr>
        <p:spPr>
          <a:xfrm>
            <a:off x="4450712" y="1001206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01464B8-FEAC-E3EE-D276-0112F1769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441"/>
              </p:ext>
            </p:extLst>
          </p:nvPr>
        </p:nvGraphicFramePr>
        <p:xfrm>
          <a:off x="5334632" y="815216"/>
          <a:ext cx="3463928" cy="39126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1964">
                  <a:extLst>
                    <a:ext uri="{9D8B030D-6E8A-4147-A177-3AD203B41FA5}">
                      <a16:colId xmlns:a16="http://schemas.microsoft.com/office/drawing/2014/main" val="566698524"/>
                    </a:ext>
                  </a:extLst>
                </a:gridCol>
                <a:gridCol w="1731964">
                  <a:extLst>
                    <a:ext uri="{9D8B030D-6E8A-4147-A177-3AD203B41FA5}">
                      <a16:colId xmlns:a16="http://schemas.microsoft.com/office/drawing/2014/main" val="1013589277"/>
                    </a:ext>
                  </a:extLst>
                </a:gridCol>
              </a:tblGrid>
              <a:tr h="335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1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주차 진행률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: 80%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2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주차 진행률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: %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010234"/>
                  </a:ext>
                </a:extLst>
              </a:tr>
              <a:tr h="158463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>
                          <a:ea typeface="a시네마M"/>
                        </a:rPr>
                        <a:t>검색 요소 설계 파트</a:t>
                      </a:r>
                      <a:r>
                        <a:rPr lang="en-US" altLang="ko-KR">
                          <a:ea typeface="a시네마M"/>
                        </a:rPr>
                        <a:t>(</a:t>
                      </a:r>
                      <a:r>
                        <a:rPr lang="ko-KR" altLang="en-US">
                          <a:ea typeface="a시네마M"/>
                        </a:rPr>
                        <a:t>요구사항정의서</a:t>
                      </a:r>
                      <a:r>
                        <a:rPr lang="en-US" altLang="ko-KR">
                          <a:ea typeface="a시네마M"/>
                        </a:rPr>
                        <a:t>, ERD, </a:t>
                      </a:r>
                      <a:r>
                        <a:rPr lang="ko-KR" altLang="en-US" err="1">
                          <a:ea typeface="a시네마M"/>
                        </a:rPr>
                        <a:t>유스케이스</a:t>
                      </a:r>
                      <a:r>
                        <a:rPr lang="en-US" altLang="ko-KR">
                          <a:ea typeface="a시네마M"/>
                        </a:rPr>
                        <a:t>, </a:t>
                      </a:r>
                      <a:r>
                        <a:rPr lang="ko-KR" altLang="en-US" err="1">
                          <a:ea typeface="a시네마M"/>
                        </a:rPr>
                        <a:t>플로우차트</a:t>
                      </a:r>
                      <a:r>
                        <a:rPr lang="en-US" altLang="ko-KR">
                          <a:ea typeface="a시네마M"/>
                        </a:rPr>
                        <a:t>) </a:t>
                      </a:r>
                      <a:r>
                        <a:rPr lang="ko-KR" altLang="en-US">
                          <a:ea typeface="a시네마M"/>
                        </a:rPr>
                        <a:t>작성 및 취합 </a:t>
                      </a:r>
                      <a:endParaRPr lang="en-US" altLang="ko-KR">
                        <a:ea typeface="a시네마M"/>
                      </a:endParaRPr>
                    </a:p>
                    <a:p>
                      <a:pPr marL="171450" lvl="0" indent="-171450">
                        <a:buFontTx/>
                        <a:buChar char="-"/>
                      </a:pPr>
                      <a:r>
                        <a:rPr lang="ko-KR" altLang="en-US">
                          <a:ea typeface="a시네마M"/>
                        </a:rPr>
                        <a:t>회원가입, 로그인, 검색창에 대한 화면설계서 작성</a:t>
                      </a:r>
                    </a:p>
                    <a:p>
                      <a:pPr marL="171450" lvl="0" indent="-171450">
                        <a:buFontTx/>
                        <a:buChar char="-"/>
                      </a:pPr>
                      <a:r>
                        <a:rPr lang="ko-KR" altLang="en-US">
                          <a:ea typeface="a시네마M"/>
                        </a:rPr>
                        <a:t>회원가입/로그인/</a:t>
                      </a:r>
                      <a:r>
                        <a:rPr lang="ko-KR" altLang="en-US" err="1">
                          <a:ea typeface="a시네마M"/>
                        </a:rPr>
                        <a:t>검색창</a:t>
                      </a:r>
                      <a:r>
                        <a:rPr lang="ko-KR" altLang="en-US">
                          <a:ea typeface="a시네마M"/>
                        </a:rPr>
                        <a:t>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(예정)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-  구현된 화면에 대한 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    유효성 체크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>
                          <a:ea typeface="a시네마M"/>
                        </a:rPr>
                        <a:t>-  에러 수정</a:t>
                      </a:r>
                      <a:br>
                        <a:rPr lang="ko-KR" altLang="en-US">
                          <a:ea typeface="a시네마M"/>
                        </a:rPr>
                      </a:br>
                      <a:endParaRPr lang="ko-KR" altLang="en-US">
                        <a:ea typeface="a시네마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18476"/>
                  </a:ext>
                </a:extLst>
              </a:tr>
              <a:tr h="353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3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주차 진행률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 : %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4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주차 진행률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: %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11991"/>
                  </a:ext>
                </a:extLst>
              </a:tr>
              <a:tr h="16276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34360"/>
                  </a:ext>
                </a:extLst>
              </a:tr>
            </a:tbl>
          </a:graphicData>
        </a:graphic>
      </p:graphicFrame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0ECCC5D3-E861-D81A-C589-B53FA6AA56DC}"/>
              </a:ext>
            </a:extLst>
          </p:cNvPr>
          <p:cNvSpPr/>
          <p:nvPr/>
        </p:nvSpPr>
        <p:spPr>
          <a:xfrm>
            <a:off x="467545" y="1390905"/>
            <a:ext cx="2631480" cy="165724"/>
          </a:xfrm>
          <a:prstGeom prst="roundRect">
            <a:avLst>
              <a:gd name="adj" fmla="val 50000"/>
            </a:avLst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설계 파트 작성 및 취합</a:t>
            </a:r>
            <a:endParaRPr lang="en-US" altLang="ko-KR" sz="1000" b="1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A0BE7918-1F58-95CC-261F-FD28A04D2098}"/>
              </a:ext>
            </a:extLst>
          </p:cNvPr>
          <p:cNvSpPr/>
          <p:nvPr/>
        </p:nvSpPr>
        <p:spPr>
          <a:xfrm>
            <a:off x="487097" y="2533478"/>
            <a:ext cx="2652525" cy="18599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/>
              </a:rPr>
              <a:t>화면구현(2)[HTML/CSS/JAVASCRIPT]</a:t>
            </a:r>
            <a:endParaRPr lang="ko-KR" altLang="en-US" sz="1000" b="1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4A143BA-8A8E-9340-8444-3F1147C606A6}"/>
              </a:ext>
            </a:extLst>
          </p:cNvPr>
          <p:cNvSpPr/>
          <p:nvPr/>
        </p:nvSpPr>
        <p:spPr>
          <a:xfrm>
            <a:off x="3159603" y="2540086"/>
            <a:ext cx="647320" cy="182687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900" b="1">
                <a:latin typeface="a시네마M" panose="02020600000000000000" pitchFamily="18" charset="-127"/>
                <a:ea typeface="a시네마M"/>
              </a:rPr>
              <a:t>중간점검</a:t>
            </a:r>
          </a:p>
        </p:txBody>
      </p:sp>
      <p:sp>
        <p:nvSpPr>
          <p:cNvPr id="14" name="모서리가 둥근 직사각형 12">
            <a:extLst>
              <a:ext uri="{FF2B5EF4-FFF2-40B4-BE49-F238E27FC236}">
                <a16:creationId xmlns:a16="http://schemas.microsoft.com/office/drawing/2014/main" id="{79594491-30C4-4206-E806-71FADF71DA64}"/>
              </a:ext>
            </a:extLst>
          </p:cNvPr>
          <p:cNvSpPr/>
          <p:nvPr/>
        </p:nvSpPr>
        <p:spPr>
          <a:xfrm>
            <a:off x="3176208" y="1553764"/>
            <a:ext cx="1984075" cy="2064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/>
              </a:rPr>
              <a:t>화면구현(1)[HTML/CSS]</a:t>
            </a:r>
            <a:endParaRPr lang="ko-KR" altLang="en-US" sz="1000" b="1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89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557" y="27196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0" y="29651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898" y="166187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645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500">
                <a:latin typeface="a시네마M" panose="02020600000000000000" pitchFamily="18" charset="-127"/>
                <a:ea typeface="a시네마M"/>
              </a:rPr>
              <a:t>개인별 일정 계획</a:t>
            </a:r>
            <a:endParaRPr lang="en-US" altLang="ko-KR" sz="1500">
              <a:latin typeface="a시네마M" panose="02020600000000000000" pitchFamily="18" charset="-127"/>
              <a:ea typeface="a시네마M"/>
            </a:endParaRPr>
          </a:p>
          <a:p>
            <a:pPr algn="r"/>
            <a:r>
              <a:rPr lang="ko-KR" altLang="en-US" sz="1200">
                <a:latin typeface="a시네마M" panose="02020600000000000000" pitchFamily="18" charset="-127"/>
                <a:ea typeface="a시네마M"/>
              </a:rPr>
              <a:t>작성자 </a:t>
            </a:r>
            <a:r>
              <a:rPr lang="en-US" altLang="ko-KR" sz="1200">
                <a:latin typeface="a시네마M" panose="02020600000000000000" pitchFamily="18" charset="-127"/>
                <a:ea typeface="a시네마M"/>
              </a:rPr>
              <a:t>: </a:t>
            </a:r>
            <a:r>
              <a:rPr lang="en-US" altLang="ko-KR" sz="1200" err="1">
                <a:latin typeface="a시네마M" panose="02020600000000000000" pitchFamily="18" charset="-127"/>
                <a:ea typeface="a시네마M"/>
              </a:rPr>
              <a:t>김세영</a:t>
            </a:r>
            <a:r>
              <a:rPr lang="en-US" altLang="ko-KR" sz="1500">
                <a:latin typeface="a시네마M" panose="02020600000000000000" pitchFamily="18" charset="-127"/>
                <a:ea typeface="a시네마M"/>
              </a:rPr>
              <a:t> </a:t>
            </a:r>
            <a:endParaRPr lang="ko-KR" altLang="en-US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951AD6B-ABA9-902A-C6FD-105D8557197B}"/>
              </a:ext>
            </a:extLst>
          </p:cNvPr>
          <p:cNvGraphicFramePr>
            <a:graphicFrameLocks noGrp="1"/>
          </p:cNvGraphicFramePr>
          <p:nvPr/>
        </p:nvGraphicFramePr>
        <p:xfrm>
          <a:off x="467545" y="815216"/>
          <a:ext cx="4693738" cy="3868836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70534">
                  <a:extLst>
                    <a:ext uri="{9D8B030D-6E8A-4147-A177-3AD203B41FA5}">
                      <a16:colId xmlns:a16="http://schemas.microsoft.com/office/drawing/2014/main" val="2919463007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1318706894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2685276714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3732539908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2448982466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2316330397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2316302764"/>
                    </a:ext>
                  </a:extLst>
                </a:gridCol>
              </a:tblGrid>
              <a:tr h="9672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12/11</a:t>
                      </a: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12/12</a:t>
                      </a: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12/13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12/14</a:t>
                      </a: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12/15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12/16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12/17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extLst>
                  <a:ext uri="{0D108BD9-81ED-4DB2-BD59-A6C34878D82A}">
                    <a16:rowId xmlns:a16="http://schemas.microsoft.com/office/drawing/2014/main" val="2459217678"/>
                  </a:ext>
                </a:extLst>
              </a:tr>
              <a:tr h="9672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12/18</a:t>
                      </a:r>
                    </a:p>
                    <a:p>
                      <a:pPr algn="r" latinLnBrk="1"/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12/19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12/20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12/21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12/22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12/23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12/24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extLst>
                  <a:ext uri="{0D108BD9-81ED-4DB2-BD59-A6C34878D82A}">
                    <a16:rowId xmlns:a16="http://schemas.microsoft.com/office/drawing/2014/main" val="1690937515"/>
                  </a:ext>
                </a:extLst>
              </a:tr>
              <a:tr h="9672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12/25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12/26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12/27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12/28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12/29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12/30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12/31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extLst>
                  <a:ext uri="{0D108BD9-81ED-4DB2-BD59-A6C34878D82A}">
                    <a16:rowId xmlns:a16="http://schemas.microsoft.com/office/drawing/2014/main" val="4119332687"/>
                  </a:ext>
                </a:extLst>
              </a:tr>
              <a:tr h="9672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1/1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1/2 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1/3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1/4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1/5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1/6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1/7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extLst>
                  <a:ext uri="{0D108BD9-81ED-4DB2-BD59-A6C34878D82A}">
                    <a16:rowId xmlns:a16="http://schemas.microsoft.com/office/drawing/2014/main" val="1782059714"/>
                  </a:ext>
                </a:extLst>
              </a:tr>
            </a:tbl>
          </a:graphicData>
        </a:graphic>
      </p:graphicFrame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84FB1F3B-E28F-3D2E-B8EE-D8A4D432E35E}"/>
              </a:ext>
            </a:extLst>
          </p:cNvPr>
          <p:cNvSpPr/>
          <p:nvPr/>
        </p:nvSpPr>
        <p:spPr>
          <a:xfrm>
            <a:off x="467545" y="1007244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985B8DF2-63AE-332A-DF48-2E62A6EC7AB5}"/>
              </a:ext>
            </a:extLst>
          </p:cNvPr>
          <p:cNvSpPr/>
          <p:nvPr/>
        </p:nvSpPr>
        <p:spPr>
          <a:xfrm>
            <a:off x="2448970" y="1001206"/>
            <a:ext cx="730888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8BB6D3DE-D29E-1758-3D7D-79B5D56E0AF1}"/>
              </a:ext>
            </a:extLst>
          </p:cNvPr>
          <p:cNvSpPr/>
          <p:nvPr/>
        </p:nvSpPr>
        <p:spPr>
          <a:xfrm>
            <a:off x="2469287" y="1975293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23" name="모서리가 둥근 직사각형 12">
            <a:extLst>
              <a:ext uri="{FF2B5EF4-FFF2-40B4-BE49-F238E27FC236}">
                <a16:creationId xmlns:a16="http://schemas.microsoft.com/office/drawing/2014/main" id="{0EF49BDA-9C57-6A99-564D-C5B780F33BD7}"/>
              </a:ext>
            </a:extLst>
          </p:cNvPr>
          <p:cNvSpPr/>
          <p:nvPr/>
        </p:nvSpPr>
        <p:spPr>
          <a:xfrm>
            <a:off x="2448970" y="2914268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27" name="모서리가 둥근 직사각형 12">
            <a:extLst>
              <a:ext uri="{FF2B5EF4-FFF2-40B4-BE49-F238E27FC236}">
                <a16:creationId xmlns:a16="http://schemas.microsoft.com/office/drawing/2014/main" id="{54C5299C-71CB-4C4F-E1DC-AA9DF61A7B32}"/>
              </a:ext>
            </a:extLst>
          </p:cNvPr>
          <p:cNvSpPr/>
          <p:nvPr/>
        </p:nvSpPr>
        <p:spPr>
          <a:xfrm>
            <a:off x="2448970" y="3888355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EC355B47-7F9E-6F76-2B9B-90F8F7785E0E}"/>
              </a:ext>
            </a:extLst>
          </p:cNvPr>
          <p:cNvSpPr/>
          <p:nvPr/>
        </p:nvSpPr>
        <p:spPr>
          <a:xfrm>
            <a:off x="3781502" y="3888355"/>
            <a:ext cx="790495" cy="247901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최종 발표</a:t>
            </a:r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80843164-1824-58A1-9A11-EAD23C7BDAF6}"/>
              </a:ext>
            </a:extLst>
          </p:cNvPr>
          <p:cNvSpPr/>
          <p:nvPr/>
        </p:nvSpPr>
        <p:spPr>
          <a:xfrm>
            <a:off x="4450712" y="1001206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01464B8-FEAC-E3EE-D276-0112F1769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64488"/>
              </p:ext>
            </p:extLst>
          </p:nvPr>
        </p:nvGraphicFramePr>
        <p:xfrm>
          <a:off x="5334632" y="815216"/>
          <a:ext cx="3463928" cy="391444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1964">
                  <a:extLst>
                    <a:ext uri="{9D8B030D-6E8A-4147-A177-3AD203B41FA5}">
                      <a16:colId xmlns:a16="http://schemas.microsoft.com/office/drawing/2014/main" val="566698524"/>
                    </a:ext>
                  </a:extLst>
                </a:gridCol>
                <a:gridCol w="1731964">
                  <a:extLst>
                    <a:ext uri="{9D8B030D-6E8A-4147-A177-3AD203B41FA5}">
                      <a16:colId xmlns:a16="http://schemas.microsoft.com/office/drawing/2014/main" val="1013589277"/>
                    </a:ext>
                  </a:extLst>
                </a:gridCol>
              </a:tblGrid>
              <a:tr h="335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1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주차 진행률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: 80%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2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주차 진행률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: %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010234"/>
                  </a:ext>
                </a:extLst>
              </a:tr>
              <a:tr h="1584639">
                <a:tc>
                  <a:txBody>
                    <a:bodyPr/>
                    <a:lstStyle/>
                    <a:p>
                      <a:pPr marL="171450" indent="-171450" latinLnBrk="1">
                        <a:buFont typeface="Arial"/>
                        <a:buChar char="•"/>
                      </a:pP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결제 기능 설계(</a:t>
                      </a:r>
                      <a:r>
                        <a:rPr lang="ko-KR" altLang="en-US" sz="11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요구사항정의서</a:t>
                      </a:r>
                      <a:r>
                        <a:rPr lang="en-US" altLang="ko-KR" sz="11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 ERD, </a:t>
                      </a:r>
                      <a:r>
                        <a:rPr lang="ko-KR" sz="11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유스케이스</a:t>
                      </a:r>
                      <a:r>
                        <a:rPr lang="en-US" altLang="ko-KR" sz="11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 </a:t>
                      </a:r>
                      <a:r>
                        <a:rPr lang="ko-KR" sz="11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플로우차트</a:t>
                      </a:r>
                      <a:r>
                        <a:rPr lang="en-US" altLang="ko-KR" sz="11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) </a:t>
                      </a:r>
                      <a:r>
                        <a:rPr lang="en-US" altLang="ko-KR" sz="11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작성</a:t>
                      </a:r>
                      <a:r>
                        <a:rPr lang="en-US" altLang="ko-KR" sz="11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및 </a:t>
                      </a:r>
                      <a:r>
                        <a:rPr lang="en-US" altLang="ko-KR" sz="11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취합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marL="171450" lvl="0" indent="-171450">
                        <a:buFontTx/>
                        <a:buChar char="-"/>
                      </a:pP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결제 기능에 관련된 페이지 화면설계서 작성</a:t>
                      </a:r>
                    </a:p>
                    <a:p>
                      <a:pPr marL="171450" lvl="0" indent="-171450">
                        <a:buFontTx/>
                        <a:buChar char="-"/>
                      </a:pP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결제관련 페이지 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ea typeface="a시네마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18476"/>
                  </a:ext>
                </a:extLst>
              </a:tr>
              <a:tr h="353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3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주차 진행률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 : %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4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주차 진행률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: %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11991"/>
                  </a:ext>
                </a:extLst>
              </a:tr>
              <a:tr h="16276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34360"/>
                  </a:ext>
                </a:extLst>
              </a:tr>
            </a:tbl>
          </a:graphicData>
        </a:graphic>
      </p:graphicFrame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7A946E6E-0D3F-86D1-9176-3FE9FBCBB395}"/>
              </a:ext>
            </a:extLst>
          </p:cNvPr>
          <p:cNvSpPr/>
          <p:nvPr/>
        </p:nvSpPr>
        <p:spPr>
          <a:xfrm>
            <a:off x="3159541" y="1590254"/>
            <a:ext cx="1338394" cy="19109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900" b="1">
                <a:ea typeface="a시네마M"/>
              </a:rPr>
              <a:t>화면구현 : PG-4004</a:t>
            </a:r>
            <a:endParaRPr lang="ko-KR" sz="900"/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0ECCC5D3-E861-D81A-C589-B53FA6AA56DC}"/>
              </a:ext>
            </a:extLst>
          </p:cNvPr>
          <p:cNvSpPr/>
          <p:nvPr/>
        </p:nvSpPr>
        <p:spPr>
          <a:xfrm>
            <a:off x="467545" y="1390905"/>
            <a:ext cx="2631480" cy="165724"/>
          </a:xfrm>
          <a:prstGeom prst="roundRect">
            <a:avLst>
              <a:gd name="adj" fmla="val 50000"/>
            </a:avLst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설계 파트 작성 및 취합</a:t>
            </a:r>
            <a:endParaRPr lang="en-US" altLang="ko-KR" sz="1000" b="1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A0BE7918-1F58-95CC-261F-FD28A04D2098}"/>
              </a:ext>
            </a:extLst>
          </p:cNvPr>
          <p:cNvSpPr/>
          <p:nvPr/>
        </p:nvSpPr>
        <p:spPr>
          <a:xfrm>
            <a:off x="487097" y="2533478"/>
            <a:ext cx="2652525" cy="18599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/>
              </a:rPr>
              <a:t>화면구현(2)[HTML/CSS/JAVASCRIPT]</a:t>
            </a:r>
            <a:endParaRPr lang="ko-KR" altLang="en-US" sz="1000" b="1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4A143BA-8A8E-9340-8444-3F1147C606A6}"/>
              </a:ext>
            </a:extLst>
          </p:cNvPr>
          <p:cNvSpPr/>
          <p:nvPr/>
        </p:nvSpPr>
        <p:spPr>
          <a:xfrm>
            <a:off x="3159603" y="2540086"/>
            <a:ext cx="647320" cy="182687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00" b="1">
                <a:latin typeface="a시네마M" panose="02020600000000000000" pitchFamily="18" charset="-127"/>
                <a:ea typeface="a시네마M"/>
              </a:rPr>
              <a:t>중간점검</a:t>
            </a:r>
          </a:p>
        </p:txBody>
      </p:sp>
      <p:sp>
        <p:nvSpPr>
          <p:cNvPr id="15" name="모서리가 둥근 직사각형 12">
            <a:extLst>
              <a:ext uri="{FF2B5EF4-FFF2-40B4-BE49-F238E27FC236}">
                <a16:creationId xmlns:a16="http://schemas.microsoft.com/office/drawing/2014/main" id="{4D9F281A-05EC-FF9A-0DDF-4D562CE8CBB4}"/>
              </a:ext>
            </a:extLst>
          </p:cNvPr>
          <p:cNvSpPr/>
          <p:nvPr/>
        </p:nvSpPr>
        <p:spPr>
          <a:xfrm>
            <a:off x="4496443" y="1467790"/>
            <a:ext cx="664841" cy="31355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00" b="1">
                <a:ea typeface="a시네마M"/>
              </a:rPr>
              <a:t>PG-4009,</a:t>
            </a:r>
            <a:endParaRPr lang="ko-KR" sz="800" b="1">
              <a:ea typeface="맑은 고딕" panose="020B0503020000020004" pitchFamily="34" charset="-127"/>
            </a:endParaRPr>
          </a:p>
          <a:p>
            <a:pPr algn="ctr"/>
            <a:r>
              <a:rPr lang="ko-KR" altLang="en-US" sz="800" b="1">
                <a:ea typeface="a시네마M"/>
              </a:rPr>
              <a:t>4001</a:t>
            </a:r>
            <a:endParaRPr lang="ko-KR" sz="800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9647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F4C74B-2DAA-9AB3-F17C-83FD1335A806}"/>
              </a:ext>
            </a:extLst>
          </p:cNvPr>
          <p:cNvSpPr/>
          <p:nvPr/>
        </p:nvSpPr>
        <p:spPr>
          <a:xfrm>
            <a:off x="-13914" y="1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E15981-ACEA-2508-E251-5BE1790D9CD0}"/>
              </a:ext>
            </a:extLst>
          </p:cNvPr>
          <p:cNvSpPr/>
          <p:nvPr/>
        </p:nvSpPr>
        <p:spPr>
          <a:xfrm>
            <a:off x="3005064" y="786426"/>
            <a:ext cx="3582144" cy="3312368"/>
          </a:xfrm>
          <a:prstGeom prst="ellipse">
            <a:avLst/>
          </a:prstGeom>
          <a:solidFill>
            <a:srgbClr val="0E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10849A-C3D9-5BAF-5AEC-5A86CE1E62D3}"/>
              </a:ext>
            </a:extLst>
          </p:cNvPr>
          <p:cNvSpPr/>
          <p:nvPr/>
        </p:nvSpPr>
        <p:spPr>
          <a:xfrm>
            <a:off x="2481508" y="1032085"/>
            <a:ext cx="3440388" cy="3324991"/>
          </a:xfrm>
          <a:prstGeom prst="ellipse">
            <a:avLst/>
          </a:prstGeom>
          <a:solidFill>
            <a:srgbClr val="006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7852F2-31F0-700A-6707-A36B89016750}"/>
              </a:ext>
            </a:extLst>
          </p:cNvPr>
          <p:cNvSpPr/>
          <p:nvPr/>
        </p:nvSpPr>
        <p:spPr>
          <a:xfrm>
            <a:off x="2780928" y="1032084"/>
            <a:ext cx="3582144" cy="36278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7E538-240A-89D8-DCE7-7877CF203762}"/>
              </a:ext>
            </a:extLst>
          </p:cNvPr>
          <p:cNvSpPr/>
          <p:nvPr/>
        </p:nvSpPr>
        <p:spPr>
          <a:xfrm>
            <a:off x="5793" y="1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19" name="Google Shape;1258;p36">
            <a:extLst>
              <a:ext uri="{FF2B5EF4-FFF2-40B4-BE49-F238E27FC236}">
                <a16:creationId xmlns:a16="http://schemas.microsoft.com/office/drawing/2014/main" id="{629B03AC-1853-596E-2DC8-38DB913FBE29}"/>
              </a:ext>
            </a:extLst>
          </p:cNvPr>
          <p:cNvSpPr/>
          <p:nvPr/>
        </p:nvSpPr>
        <p:spPr>
          <a:xfrm>
            <a:off x="3319863" y="508496"/>
            <a:ext cx="2504275" cy="4126509"/>
          </a:xfrm>
          <a:prstGeom prst="roundRect">
            <a:avLst>
              <a:gd name="adj" fmla="val 4943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84" tIns="41784" rIns="41784" bIns="41784" anchor="ctr" anchorCtr="0">
            <a:noAutofit/>
          </a:bodyPr>
          <a:lstStyle/>
          <a:p>
            <a:endParaRPr sz="82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E225B-3BA5-61FF-B6E4-5AB429B4A466}"/>
              </a:ext>
            </a:extLst>
          </p:cNvPr>
          <p:cNvSpPr txBox="1"/>
          <p:nvPr/>
        </p:nvSpPr>
        <p:spPr>
          <a:xfrm>
            <a:off x="2091285" y="1463137"/>
            <a:ext cx="4961432" cy="2554545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r>
              <a:rPr lang="en-US" altLang="ko-KR" sz="400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02. </a:t>
            </a:r>
            <a:r>
              <a:rPr lang="ko-KR" altLang="en-US" sz="400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요구사항 정의서</a:t>
            </a:r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cxnSp>
        <p:nvCxnSpPr>
          <p:cNvPr id="21" name="Google Shape;1261;p36">
            <a:extLst>
              <a:ext uri="{FF2B5EF4-FFF2-40B4-BE49-F238E27FC236}">
                <a16:creationId xmlns:a16="http://schemas.microsoft.com/office/drawing/2014/main" id="{2F085635-7103-E72F-C87E-6C0A81CF3A33}"/>
              </a:ext>
            </a:extLst>
          </p:cNvPr>
          <p:cNvCxnSpPr>
            <a:cxnSpLocks/>
          </p:cNvCxnSpPr>
          <p:nvPr/>
        </p:nvCxnSpPr>
        <p:spPr>
          <a:xfrm>
            <a:off x="2042388" y="3003798"/>
            <a:ext cx="5059224" cy="2222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7291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18" y="282696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1" y="29652"/>
            <a:ext cx="570439" cy="570439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899" y="166189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/>
              </a:rPr>
              <a:t>요구사항 정의서</a:t>
            </a:r>
            <a:endParaRPr lang="en-US" altLang="ko-KR" sz="1800">
              <a:latin typeface="a시네마M" panose="02020600000000000000" pitchFamily="18" charset="-127"/>
              <a:ea typeface="a시네마M"/>
            </a:endParaRPr>
          </a:p>
          <a:p>
            <a:pPr algn="r"/>
            <a:r>
              <a:rPr lang="ko-KR" altLang="en-US" sz="1200">
                <a:latin typeface="a시네마M" panose="02020600000000000000" pitchFamily="18" charset="-127"/>
                <a:ea typeface="a시네마M"/>
              </a:rPr>
              <a:t>작성자 </a:t>
            </a:r>
            <a:r>
              <a:rPr lang="en-US" altLang="ko-KR" sz="1200">
                <a:latin typeface="a시네마M" panose="02020600000000000000" pitchFamily="18" charset="-127"/>
                <a:ea typeface="a시네마M"/>
              </a:rPr>
              <a:t>: </a:t>
            </a:r>
            <a:r>
              <a:rPr lang="en-US" altLang="ko-KR" sz="1200" err="1">
                <a:latin typeface="a시네마M" panose="02020600000000000000" pitchFamily="18" charset="-127"/>
                <a:ea typeface="a시네마M"/>
              </a:rPr>
              <a:t>김은빈</a:t>
            </a:r>
            <a:endParaRPr lang="ko-KR" altLang="en-US" sz="1200" err="1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D85FDB-02BB-9E4A-9215-0BEFC87F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7346"/>
              </p:ext>
            </p:extLst>
          </p:nvPr>
        </p:nvGraphicFramePr>
        <p:xfrm>
          <a:off x="539552" y="908327"/>
          <a:ext cx="8122132" cy="375247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0513">
                  <a:extLst>
                    <a:ext uri="{9D8B030D-6E8A-4147-A177-3AD203B41FA5}">
                      <a16:colId xmlns:a16="http://schemas.microsoft.com/office/drawing/2014/main" val="1781198289"/>
                    </a:ext>
                  </a:extLst>
                </a:gridCol>
                <a:gridCol w="589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267">
                  <a:extLst>
                    <a:ext uri="{9D8B030D-6E8A-4147-A177-3AD203B41FA5}">
                      <a16:colId xmlns:a16="http://schemas.microsoft.com/office/drawing/2014/main" val="2426460442"/>
                    </a:ext>
                  </a:extLst>
                </a:gridCol>
                <a:gridCol w="822887">
                  <a:extLst>
                    <a:ext uri="{9D8B030D-6E8A-4147-A177-3AD203B41FA5}">
                      <a16:colId xmlns:a16="http://schemas.microsoft.com/office/drawing/2014/main" val="341279212"/>
                    </a:ext>
                  </a:extLst>
                </a:gridCol>
                <a:gridCol w="3996798">
                  <a:extLst>
                    <a:ext uri="{9D8B030D-6E8A-4147-A177-3AD203B41FA5}">
                      <a16:colId xmlns:a16="http://schemas.microsoft.com/office/drawing/2014/main" val="491147547"/>
                    </a:ext>
                  </a:extLst>
                </a:gridCol>
                <a:gridCol w="859073">
                  <a:extLst>
                    <a:ext uri="{9D8B030D-6E8A-4147-A177-3AD203B41FA5}">
                      <a16:colId xmlns:a16="http://schemas.microsoft.com/office/drawing/2014/main" val="687116810"/>
                    </a:ext>
                  </a:extLst>
                </a:gridCol>
              </a:tblGrid>
              <a:tr h="2628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블랙M"/>
                          <a:ea typeface="a시네마M"/>
                        </a:rPr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블랙M"/>
                          <a:ea typeface="a시네마M"/>
                        </a:rPr>
                        <a:t>필요기능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블랙M"/>
                          <a:ea typeface="a블랙M"/>
                        </a:rPr>
                        <a:t>ID</a:t>
                      </a:r>
                      <a:endParaRPr lang="ko-KR" altLang="en-US" sz="1000">
                        <a:latin typeface="a블랙M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블랙M"/>
                          <a:ea typeface="a시네마M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블랙M"/>
                          <a:ea typeface="a시네마M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48594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회원가입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회원가입 기능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req1001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중복검사를 거친 이메일 주소와 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비밀번호</a:t>
                      </a: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 이름, 전화번호, </a:t>
                      </a:r>
                      <a:r>
                        <a:rPr lang="ko-KR" altLang="en-US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입력받아</a:t>
                      </a: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회원가입 처리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1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032431"/>
                  </a:ext>
                </a:extLst>
              </a:tr>
              <a:tr h="196201"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로그인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로그인 기능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req1002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아이디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(=</a:t>
                      </a:r>
                      <a:r>
                        <a:rPr lang="en-US" altLang="ko-KR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이메일주소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)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와</a:t>
                      </a: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비밀번호 입력 후 일치하는 정보가 있을 시, 로그인 처리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911"/>
                  </a:ext>
                </a:extLst>
              </a:tr>
              <a:tr h="196201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/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관리자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756083"/>
                  </a:ext>
                </a:extLst>
              </a:tr>
              <a:tr h="19620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로그아웃 기능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req1003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로그인이 되어있는 상태에서, 로그아웃 버튼 </a:t>
                      </a:r>
                      <a:r>
                        <a:rPr lang="ko-KR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클릭시</a:t>
                      </a: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로그아웃 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처리</a:t>
                      </a:r>
                      <a:endParaRPr lang="en-US" altLang="ko-KR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957204"/>
                  </a:ext>
                </a:extLst>
              </a:tr>
              <a:tr h="196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관리자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057208"/>
                  </a:ext>
                </a:extLst>
              </a:tr>
              <a:tr h="537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비밀번호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변경 기능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req1004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로그인이 되어있는 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상태에서</a:t>
                      </a: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  변경할 비밀번호 </a:t>
                      </a:r>
                      <a:r>
                        <a:rPr lang="ko-KR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입력시</a:t>
                      </a: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변경 처리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161312"/>
                  </a:ext>
                </a:extLst>
              </a:tr>
              <a:tr h="39787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결제대기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예약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req1005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baseline="0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결제하기</a:t>
                      </a:r>
                      <a:r>
                        <a:rPr lang="en-US" sz="1000" b="0" i="0" u="none" strike="noStrike" baseline="0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sz="1000" b="0" i="0" u="none" strike="noStrike" baseline="0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눌러서</a:t>
                      </a:r>
                      <a:r>
                        <a:rPr lang="en-US" sz="1000" b="0" i="0" u="none" strike="noStrike" baseline="0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sz="1000" b="0" i="0" u="none" strike="noStrike" baseline="0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결제</a:t>
                      </a:r>
                      <a:r>
                        <a:rPr lang="en-US" sz="1000" b="0" i="0" u="none" strike="noStrike" baseline="0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sz="1000" b="0" i="0" u="none" strike="noStrike" baseline="0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정보</a:t>
                      </a:r>
                      <a:r>
                        <a:rPr lang="en-US" sz="1000" b="0" i="0" u="none" strike="noStrike" baseline="0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sz="1000" b="0" i="0" u="none" strike="noStrike" baseline="0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</a:t>
                      </a:r>
                      <a:r>
                        <a:rPr lang="en-US" sz="1000" b="0" i="0" u="none" strike="noStrike" baseline="0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(</a:t>
                      </a:r>
                      <a:r>
                        <a:rPr lang="en-US" sz="1000" b="0" i="0" u="none" strike="noStrike" baseline="0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예약</a:t>
                      </a:r>
                      <a:r>
                        <a:rPr lang="en-US" sz="1000" b="0" i="0" u="none" strike="noStrike" baseline="0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후 24시간 </a:t>
                      </a:r>
                      <a:r>
                        <a:rPr lang="en-US" sz="1000" b="0" i="0" u="none" strike="noStrike" baseline="0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이내에</a:t>
                      </a:r>
                      <a:r>
                        <a:rPr lang="en-US" sz="1000" b="0" i="0" u="none" strike="noStrike" baseline="0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sz="1000" b="0" i="0" u="none" strike="noStrike" baseline="0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가능</a:t>
                      </a:r>
                      <a:r>
                        <a:rPr lang="en-US" sz="1000" b="0" i="0" u="none" strike="noStrike" baseline="0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)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70691"/>
                  </a:ext>
                </a:extLst>
              </a:tr>
              <a:tr h="117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예매내역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조회 기능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req1006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최근 3개월 이내의 항공권 예매 내역(결제일, 예약일, 예약번호),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항공정보(항공사, </a:t>
                      </a:r>
                      <a:r>
                        <a:rPr lang="ko-KR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편명</a:t>
                      </a: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 출발/도착 공항, 시간, 경유정보, 소요시간, 옵션정보, 상세일정) 을 보여줌</a:t>
                      </a:r>
                    </a:p>
                    <a:p>
                      <a:pPr lvl="0" algn="l">
                        <a:buNone/>
                      </a:pPr>
                      <a:r>
                        <a:rPr lang="ko-KR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미탑승</a:t>
                      </a: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예매 조회도 포함.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078038"/>
                  </a:ext>
                </a:extLst>
              </a:tr>
              <a:tr h="6690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/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811712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회원정보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변경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req1007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전화번호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이메일 주소를 변경 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18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7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18" y="282696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1" y="29652"/>
            <a:ext cx="570439" cy="570439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899" y="166189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/>
              </a:rPr>
              <a:t>요구사항 정의서</a:t>
            </a:r>
            <a:endParaRPr lang="en-US" altLang="ko-KR" sz="1800">
              <a:latin typeface="a시네마M" panose="02020600000000000000" pitchFamily="18" charset="-127"/>
              <a:ea typeface="a시네마M"/>
            </a:endParaRPr>
          </a:p>
          <a:p>
            <a:pPr algn="r"/>
            <a:r>
              <a:rPr lang="ko-KR" altLang="en-US" sz="1200">
                <a:latin typeface="a시네마M" panose="02020600000000000000" pitchFamily="18" charset="-127"/>
                <a:ea typeface="a시네마M"/>
              </a:rPr>
              <a:t>작성자 </a:t>
            </a:r>
            <a:r>
              <a:rPr lang="en-US" altLang="ko-KR" sz="1200">
                <a:latin typeface="a시네마M" panose="02020600000000000000" pitchFamily="18" charset="-127"/>
                <a:ea typeface="a시네마M"/>
              </a:rPr>
              <a:t>: </a:t>
            </a:r>
            <a:r>
              <a:rPr lang="en-US" altLang="ko-KR" sz="1200" err="1">
                <a:latin typeface="a시네마M" panose="02020600000000000000" pitchFamily="18" charset="-127"/>
                <a:ea typeface="a시네마M"/>
              </a:rPr>
              <a:t>김은빈</a:t>
            </a:r>
            <a:endParaRPr lang="ko-KR" altLang="en-US" sz="1200" err="1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D85FDB-02BB-9E4A-9215-0BEFC87F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54581"/>
              </p:ext>
            </p:extLst>
          </p:nvPr>
        </p:nvGraphicFramePr>
        <p:xfrm>
          <a:off x="500063" y="1809750"/>
          <a:ext cx="8171730" cy="15567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92967">
                  <a:extLst>
                    <a:ext uri="{9D8B030D-6E8A-4147-A177-3AD203B41FA5}">
                      <a16:colId xmlns:a16="http://schemas.microsoft.com/office/drawing/2014/main" val="1781198289"/>
                    </a:ext>
                  </a:extLst>
                </a:gridCol>
                <a:gridCol w="63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426460442"/>
                    </a:ext>
                  </a:extLst>
                </a:gridCol>
                <a:gridCol w="744140">
                  <a:extLst>
                    <a:ext uri="{9D8B030D-6E8A-4147-A177-3AD203B41FA5}">
                      <a16:colId xmlns:a16="http://schemas.microsoft.com/office/drawing/2014/main" val="341279212"/>
                    </a:ext>
                  </a:extLst>
                </a:gridCol>
                <a:gridCol w="4060112">
                  <a:extLst>
                    <a:ext uri="{9D8B030D-6E8A-4147-A177-3AD203B41FA5}">
                      <a16:colId xmlns:a16="http://schemas.microsoft.com/office/drawing/2014/main" val="491147547"/>
                    </a:ext>
                  </a:extLst>
                </a:gridCol>
                <a:gridCol w="728263">
                  <a:extLst>
                    <a:ext uri="{9D8B030D-6E8A-4147-A177-3AD203B41FA5}">
                      <a16:colId xmlns:a16="http://schemas.microsoft.com/office/drawing/2014/main" val="687116810"/>
                    </a:ext>
                  </a:extLst>
                </a:gridCol>
              </a:tblGrid>
              <a:tr h="2830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블랙M"/>
                          <a:ea typeface="a시네마M"/>
                        </a:rPr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블랙M"/>
                          <a:ea typeface="a시네마M"/>
                        </a:rPr>
                        <a:t>필요기능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블랙M"/>
                          <a:ea typeface="a블랙M"/>
                        </a:rPr>
                        <a:t>ID</a:t>
                      </a:r>
                      <a:endParaRPr lang="ko-KR" altLang="en-US" sz="1000">
                        <a:latin typeface="a블랙M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블랙M"/>
                          <a:ea typeface="a시네마M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블랙M"/>
                          <a:ea typeface="a시네마M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485946"/>
                  </a:ext>
                </a:extLst>
              </a:tr>
              <a:tr h="424561">
                <a:tc row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마일리지 조회</a:t>
                      </a:r>
                      <a:endParaRPr lang="ko-KR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req1008</a:t>
                      </a:r>
                      <a:endParaRPr lang="ko-KR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항공편의 구간별, 좌석등급별에 따른 마일리지 적립 내역을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032431"/>
                  </a:ext>
                </a:extLst>
              </a:tr>
              <a:tr h="42456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  <a:endParaRPr lang="ko-KR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카드정보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저장</a:t>
                      </a:r>
                      <a:endParaRPr lang="ko-KR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req1009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결제하는 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카드정보를 저장하여, 결제할 때 간편하게 결제할 수 있도록 함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502870"/>
                  </a:ext>
                </a:extLst>
              </a:tr>
              <a:tr h="42456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여행객정보 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req1010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회원가입할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때 입력한 정보를 제외한 상세개인정보(</a:t>
                      </a:r>
                      <a:r>
                        <a:rPr lang="ko-KR" altLang="en-US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성별,생년월일,국가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) 입력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716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1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18" y="282696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1" y="29652"/>
            <a:ext cx="570439" cy="570439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899" y="166189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/>
              </a:rPr>
              <a:t>요구사항 정의서</a:t>
            </a:r>
            <a:endParaRPr lang="en-US" altLang="ko-KR" sz="1800">
              <a:latin typeface="a시네마M" panose="02020600000000000000" pitchFamily="18" charset="-127"/>
              <a:ea typeface="a시네마M"/>
            </a:endParaRPr>
          </a:p>
          <a:p>
            <a:pPr algn="r"/>
            <a:r>
              <a:rPr lang="ko-KR" altLang="en-US" sz="1200">
                <a:latin typeface="a시네마M" panose="02020600000000000000" pitchFamily="18" charset="-127"/>
                <a:ea typeface="a시네마M"/>
              </a:rPr>
              <a:t>작성자 </a:t>
            </a:r>
            <a:r>
              <a:rPr lang="en-US" altLang="ko-KR" sz="1200">
                <a:latin typeface="a시네마M" panose="02020600000000000000" pitchFamily="18" charset="-127"/>
                <a:ea typeface="a시네마M"/>
              </a:rPr>
              <a:t>: </a:t>
            </a:r>
            <a:r>
              <a:rPr lang="en-US" altLang="ko-KR" sz="1200" err="1">
                <a:latin typeface="a시네마M" panose="02020600000000000000" pitchFamily="18" charset="-127"/>
                <a:ea typeface="a시네마M"/>
              </a:rPr>
              <a:t>김중휘</a:t>
            </a:r>
            <a:endParaRPr lang="ko-KR" altLang="en-US" sz="1200" err="1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D85FDB-02BB-9E4A-9215-0BEFC87F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90337"/>
              </p:ext>
            </p:extLst>
          </p:nvPr>
        </p:nvGraphicFramePr>
        <p:xfrm>
          <a:off x="549491" y="868570"/>
          <a:ext cx="8122130" cy="380233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0513">
                  <a:extLst>
                    <a:ext uri="{9D8B030D-6E8A-4147-A177-3AD203B41FA5}">
                      <a16:colId xmlns:a16="http://schemas.microsoft.com/office/drawing/2014/main" val="1781198289"/>
                    </a:ext>
                  </a:extLst>
                </a:gridCol>
                <a:gridCol w="589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267">
                  <a:extLst>
                    <a:ext uri="{9D8B030D-6E8A-4147-A177-3AD203B41FA5}">
                      <a16:colId xmlns:a16="http://schemas.microsoft.com/office/drawing/2014/main" val="2426460442"/>
                    </a:ext>
                  </a:extLst>
                </a:gridCol>
                <a:gridCol w="822886">
                  <a:extLst>
                    <a:ext uri="{9D8B030D-6E8A-4147-A177-3AD203B41FA5}">
                      <a16:colId xmlns:a16="http://schemas.microsoft.com/office/drawing/2014/main" val="341279212"/>
                    </a:ext>
                  </a:extLst>
                </a:gridCol>
                <a:gridCol w="3996798">
                  <a:extLst>
                    <a:ext uri="{9D8B030D-6E8A-4147-A177-3AD203B41FA5}">
                      <a16:colId xmlns:a16="http://schemas.microsoft.com/office/drawing/2014/main" val="491147547"/>
                    </a:ext>
                  </a:extLst>
                </a:gridCol>
                <a:gridCol w="859072">
                  <a:extLst>
                    <a:ext uri="{9D8B030D-6E8A-4147-A177-3AD203B41FA5}">
                      <a16:colId xmlns:a16="http://schemas.microsoft.com/office/drawing/2014/main" val="687116810"/>
                    </a:ext>
                  </a:extLst>
                </a:gridCol>
              </a:tblGrid>
              <a:tr h="3080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블랙M"/>
                          <a:ea typeface="a시네마M"/>
                        </a:rPr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a블랙M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블랙M"/>
                          <a:ea typeface="a시네마M"/>
                        </a:rPr>
                        <a:t>필요기능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블랙M"/>
                          <a:ea typeface="a블랙M"/>
                        </a:rPr>
                        <a:t>ID</a:t>
                      </a:r>
                      <a:endParaRPr lang="ko-KR" altLang="en-US" sz="1000">
                        <a:latin typeface="a블랙M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블랙M"/>
                          <a:ea typeface="a시네마M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블랙M"/>
                          <a:ea typeface="a시네마M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485946"/>
                  </a:ext>
                </a:extLst>
              </a:tr>
              <a:tr h="462047">
                <a:tc rowSpan="6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맑은 고딕"/>
                          <a:ea typeface="a시네마M"/>
                        </a:rPr>
                        <a:t>검색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왕복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편도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req2001</a:t>
                      </a:r>
                      <a:endParaRPr lang="ko-KR" altLang="en-US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홈화면에서 왕복과 편도를 선택할 수 있고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그에 맞은 항공권을 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조회할 수 있다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.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1</a:t>
                      </a:r>
                      <a:endParaRPr lang="ko-KR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032431"/>
                  </a:ext>
                </a:extLst>
              </a:tr>
              <a:tr h="46204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여행지 선택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req2002</a:t>
                      </a:r>
                      <a:endParaRPr lang="ko-KR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출발지와 도착지를 선택할 수 있다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.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누르게 되면 출발지와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도착지가 바뀌는 버튼 형식의 기능도 포함한다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.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 algn="l">
                        <a:buNone/>
                      </a:pPr>
                      <a:endParaRPr lang="ko-KR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911"/>
                  </a:ext>
                </a:extLst>
              </a:tr>
              <a:tr h="4620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a블랙M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날짜 선택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req2003</a:t>
                      </a:r>
                      <a:endParaRPr lang="ko-KR" altLang="en-US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출국 날짜와 입국날짜를 선택할 수 있다.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957204"/>
                  </a:ext>
                </a:extLst>
              </a:tr>
              <a:tr h="8348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a블랙M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등급 및 승객인원 선택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req2004</a:t>
                      </a:r>
                      <a:endParaRPr lang="ko-KR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일반석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비즈니스석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일등석을 고를 수 있고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일반석 기준으로 가격을 먼저 볼 수 있다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.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정확한 날짜 혹은 도착지를 설정 시 비즈니스석과 일등석의 가격 확인이 가능하다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.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만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15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세이상은 성인으로 구분하고 인원 수를 선택 할 수 있다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.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161312"/>
                  </a:ext>
                </a:extLst>
              </a:tr>
              <a:tr h="55144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직항 조회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req2005</a:t>
                      </a:r>
                      <a:endParaRPr lang="ko-KR" altLang="en-US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baseline="0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직항으로</a:t>
                      </a:r>
                      <a:r>
                        <a:rPr lang="en-US" sz="1000" b="0" i="0" u="none" strike="noStrike" baseline="0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sz="1000" b="0" i="0" u="none" strike="noStrike" baseline="0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가는</a:t>
                      </a:r>
                      <a:r>
                        <a:rPr lang="en-US" sz="1000" b="0" i="0" u="none" strike="noStrike" baseline="0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sz="1000" b="0" i="0" u="none" strike="noStrike" baseline="0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항공권을</a:t>
                      </a:r>
                      <a:r>
                        <a:rPr lang="en-US" sz="1000" b="0" i="0" u="none" strike="noStrike" baseline="0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sz="1000" b="0" i="0" u="none" strike="noStrike" baseline="0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검색한다</a:t>
                      </a:r>
                      <a:r>
                        <a:rPr lang="en-US" sz="1000" b="0" i="0" u="none" strike="noStrike" baseline="0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.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 algn="l">
                        <a:buNone/>
                      </a:pPr>
                      <a:endParaRPr lang="en-US" altLang="ko-KR" sz="1000" b="0" i="0" u="none" strike="noStrike" baseline="0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70691"/>
                  </a:ext>
                </a:extLst>
              </a:tr>
              <a:tr h="367268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b="0" i="0" u="none" strike="noStrike" noProof="0">
                        <a:latin typeface="맑은 고딕"/>
                        <a:ea typeface="a시네마M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가격 확인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검색을 누르면 해당 여행정보에 맞는 항공권을 최소가격부터 보여준다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.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74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65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7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1" y="29652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899" y="166189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요구사항 정의서</a:t>
            </a:r>
            <a:endParaRPr lang="en-US" altLang="ko-KR" sz="1800">
              <a:latin typeface="a시네마M" panose="02020600000000000000" pitchFamily="18" charset="-127"/>
              <a:ea typeface="a시네마M" panose="02020600000000000000" pitchFamily="18" charset="-127"/>
            </a:endParaRPr>
          </a:p>
          <a:p>
            <a:pPr algn="r"/>
            <a:r>
              <a:rPr lang="ko-KR" altLang="en-US" sz="1200">
                <a:latin typeface="a시네마M" panose="02020600000000000000" pitchFamily="18" charset="-127"/>
                <a:ea typeface="a시네마M" panose="02020600000000000000" pitchFamily="18" charset="-127"/>
              </a:rPr>
              <a:t>작성자 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: </a:t>
            </a:r>
            <a:r>
              <a:rPr lang="ko-KR" altLang="en-US" sz="1200">
                <a:latin typeface="a시네마M" panose="02020600000000000000" pitchFamily="18" charset="-127"/>
                <a:ea typeface="a시네마M" panose="02020600000000000000" pitchFamily="18" charset="-127"/>
              </a:rPr>
              <a:t>손원주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D85FDB-02BB-9E4A-9215-0BEFC87F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78624"/>
              </p:ext>
            </p:extLst>
          </p:nvPr>
        </p:nvGraphicFramePr>
        <p:xfrm>
          <a:off x="467544" y="843558"/>
          <a:ext cx="8136900" cy="393298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40907994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781198289"/>
                    </a:ext>
                  </a:extLst>
                </a:gridCol>
                <a:gridCol w="1224135">
                  <a:extLst>
                    <a:ext uri="{9D8B030D-6E8A-4147-A177-3AD203B41FA5}">
                      <a16:colId xmlns:a16="http://schemas.microsoft.com/office/drawing/2014/main" val="2426460442"/>
                    </a:ext>
                  </a:extLst>
                </a:gridCol>
                <a:gridCol w="661736">
                  <a:extLst>
                    <a:ext uri="{9D8B030D-6E8A-4147-A177-3AD203B41FA5}">
                      <a16:colId xmlns:a16="http://schemas.microsoft.com/office/drawing/2014/main" val="341279212"/>
                    </a:ext>
                  </a:extLst>
                </a:gridCol>
                <a:gridCol w="4256191">
                  <a:extLst>
                    <a:ext uri="{9D8B030D-6E8A-4147-A177-3AD203B41FA5}">
                      <a16:colId xmlns:a16="http://schemas.microsoft.com/office/drawing/2014/main" val="491147547"/>
                    </a:ext>
                  </a:extLst>
                </a:gridCol>
                <a:gridCol w="698694">
                  <a:extLst>
                    <a:ext uri="{9D8B030D-6E8A-4147-A177-3AD203B41FA5}">
                      <a16:colId xmlns:a16="http://schemas.microsoft.com/office/drawing/2014/main" val="687116810"/>
                    </a:ext>
                  </a:extLst>
                </a:gridCol>
              </a:tblGrid>
              <a:tr h="29526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필요기능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ID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4859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조회내역 정렬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조회된 내역 조건에 따라 정렬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req3001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err="1">
                          <a:latin typeface="a시네마M" panose="02020600000000000000" pitchFamily="18" charset="-127"/>
                          <a:ea typeface="a시네마M"/>
                        </a:rPr>
                        <a:t>추천순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최저가순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최단 여행시간 순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출발시간순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(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출국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/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귀국 시간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) 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등</a:t>
                      </a:r>
                    </a:p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정렬 기준에 맞춰서 조회된 항공권을 순서대로 정렬하여 볼 수 있다</a:t>
                      </a:r>
                      <a:endParaRPr lang="en-US" altLang="ko-KR" sz="1000">
                        <a:latin typeface="a시네마M" panose="02020600000000000000" pitchFamily="18" charset="-127"/>
                        <a:ea typeface="a시네마M"/>
                      </a:endParaRPr>
                    </a:p>
                    <a:p>
                      <a:pPr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(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차순 정렬은 항상 최저가 정렬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)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1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032431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항공사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항공사 별 항공 내역 조회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req3002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항공사 체크박스를 클릭하여 선택한 항공사의 항공내역만 확인 가능하다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. (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모두 선택 기능 포함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)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1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911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공항선택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입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/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출국할 공항 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req3003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선택한 입국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/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출국 지역에 있는 모든 공항의 체크박스를 선택하여 선택한 공항의 내역만 확인할 수 있다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.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957204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상세내역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항공 상세 내역 확인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req3004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조회된 항공내역을 클릭하면 </a:t>
                      </a:r>
                      <a:r>
                        <a:rPr lang="ko-KR" altLang="en-US" sz="1000" err="1">
                          <a:latin typeface="a시네마M" panose="02020600000000000000" pitchFamily="18" charset="-127"/>
                          <a:ea typeface="a시네마M"/>
                        </a:rPr>
                        <a:t>입출국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 날짜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/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시간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/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공항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소요시간의 상세 내역을 확인하는 페이지로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1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161312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>
                          <a:latin typeface="a시네마M" panose="02020600000000000000" pitchFamily="18" charset="-127"/>
                          <a:ea typeface="a시네마M"/>
                        </a:rPr>
                        <a:t>달력차트보기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달력과 함께 항공권을 조회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req3005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달력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/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차트 보기를 클릭하여 각 </a:t>
                      </a:r>
                      <a:r>
                        <a:rPr lang="ko-KR" altLang="en-US" sz="1000" err="1">
                          <a:latin typeface="a시네마M" panose="02020600000000000000" pitchFamily="18" charset="-127"/>
                          <a:ea typeface="a시네마M"/>
                        </a:rPr>
                        <a:t>날짜별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 최저가가 적힌 달력 페이지로 이동한다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. 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날짜를 다시 설정하여 항공권 조회가 가능하다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2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70691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조회조건 재설정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검색 조건을 수정하여 원하는 내역 조회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req3006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돋보기 버튼을 클릭하여 출발지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도착지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입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/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출국일자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좌석 등급 및 탑승 인원을 다시 설정하여 항공권을 조회할 수 있다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.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1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183831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수하물 요금확인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항공사별 수하물 요금 확인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req3007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추가 수하물 요금 문구를 클릭하면 항공사를 선택하는 화면으로 이동하고 원하는 항공사를 클릭하여 각 항공사별 수하물 요금 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/ 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규정을 확인할 수 있다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.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3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52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935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18" y="282696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1" y="29652"/>
            <a:ext cx="570439" cy="570439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899" y="166189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요구사항 정의서</a:t>
            </a:r>
            <a:endParaRPr lang="en-US" altLang="ko-KR" sz="1800">
              <a:latin typeface="a시네마M" panose="02020600000000000000" pitchFamily="18" charset="-127"/>
              <a:ea typeface="a시네마M" panose="02020600000000000000" pitchFamily="18" charset="-127"/>
            </a:endParaRPr>
          </a:p>
          <a:p>
            <a:pPr algn="r"/>
            <a:r>
              <a:rPr lang="ko-KR" altLang="en-US" sz="1200">
                <a:latin typeface="a시네마M" panose="02020600000000000000" pitchFamily="18" charset="-127"/>
                <a:ea typeface="a시네마M" panose="02020600000000000000" pitchFamily="18" charset="-127"/>
              </a:rPr>
              <a:t>작성자 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: </a:t>
            </a:r>
            <a:r>
              <a:rPr lang="ko-KR" altLang="en-US" sz="1200">
                <a:latin typeface="a시네마M" panose="02020600000000000000" pitchFamily="18" charset="-127"/>
                <a:ea typeface="a시네마M" panose="02020600000000000000" pitchFamily="18" charset="-127"/>
              </a:rPr>
              <a:t>김세영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D85FDB-02BB-9E4A-9215-0BEFC87F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71695"/>
              </p:ext>
            </p:extLst>
          </p:nvPr>
        </p:nvGraphicFramePr>
        <p:xfrm>
          <a:off x="539762" y="846932"/>
          <a:ext cx="8122137" cy="33337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0514">
                  <a:extLst>
                    <a:ext uri="{9D8B030D-6E8A-4147-A177-3AD203B41FA5}">
                      <a16:colId xmlns:a16="http://schemas.microsoft.com/office/drawing/2014/main" val="1781198289"/>
                    </a:ext>
                  </a:extLst>
                </a:gridCol>
                <a:gridCol w="58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268">
                  <a:extLst>
                    <a:ext uri="{9D8B030D-6E8A-4147-A177-3AD203B41FA5}">
                      <a16:colId xmlns:a16="http://schemas.microsoft.com/office/drawing/2014/main" val="2426460442"/>
                    </a:ext>
                  </a:extLst>
                </a:gridCol>
                <a:gridCol w="886928">
                  <a:extLst>
                    <a:ext uri="{9D8B030D-6E8A-4147-A177-3AD203B41FA5}">
                      <a16:colId xmlns:a16="http://schemas.microsoft.com/office/drawing/2014/main" val="341279212"/>
                    </a:ext>
                  </a:extLst>
                </a:gridCol>
                <a:gridCol w="3932758">
                  <a:extLst>
                    <a:ext uri="{9D8B030D-6E8A-4147-A177-3AD203B41FA5}">
                      <a16:colId xmlns:a16="http://schemas.microsoft.com/office/drawing/2014/main" val="491147547"/>
                    </a:ext>
                  </a:extLst>
                </a:gridCol>
                <a:gridCol w="859074">
                  <a:extLst>
                    <a:ext uri="{9D8B030D-6E8A-4147-A177-3AD203B41FA5}">
                      <a16:colId xmlns:a16="http://schemas.microsoft.com/office/drawing/2014/main" val="687116810"/>
                    </a:ext>
                  </a:extLst>
                </a:gridCol>
              </a:tblGrid>
              <a:tr h="2628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서비스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필요기능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a블랙M"/>
                          <a:ea typeface="a블랙M" panose="02020600000000000000" pitchFamily="18" charset="-127"/>
                        </a:rPr>
                        <a:t>ID</a:t>
                      </a:r>
                      <a:endParaRPr lang="ko-KR" altLang="en-US" sz="1100">
                        <a:latin typeface="a블랙M"/>
                        <a:ea typeface="a블랙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48594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항공편</a:t>
                      </a:r>
                      <a:endParaRPr lang="en-US" altLang="ko-KR" sz="1000">
                        <a:latin typeface="a시네마M" panose="02020600000000000000" pitchFamily="18" charset="-127"/>
                        <a:ea typeface="a시네마M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선택한 스케줄</a:t>
                      </a:r>
                      <a:endParaRPr lang="en-US" altLang="ko-KR" sz="1000">
                        <a:latin typeface="a시네마M" panose="02020600000000000000" pitchFamily="18" charset="-127"/>
                        <a:ea typeface="a시네마M"/>
                      </a:endParaRPr>
                    </a:p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확인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req4001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선택한 </a:t>
                      </a:r>
                      <a:r>
                        <a:rPr lang="ko-KR" altLang="en-US" sz="1000" err="1">
                          <a:latin typeface="a시네마M" panose="02020600000000000000" pitchFamily="18" charset="-127"/>
                          <a:ea typeface="a시네마M"/>
                        </a:rPr>
                        <a:t>가는편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 항공정보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(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항공사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sz="1000" err="1">
                          <a:latin typeface="a시네마M" panose="02020600000000000000" pitchFamily="18" charset="-127"/>
                          <a:ea typeface="a시네마M"/>
                        </a:rPr>
                        <a:t>편명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/>
                        </a:rPr>
                        <a:t> 출발 도착 공항과 시간</a:t>
                      </a:r>
                      <a:r>
                        <a:rPr lang="en-US" altLang="ko-KR" sz="1000" baseline="0"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/>
                        </a:rPr>
                        <a:t>경유정보</a:t>
                      </a:r>
                      <a:r>
                        <a:rPr lang="en-US" altLang="ko-KR" sz="1000" baseline="0">
                          <a:latin typeface="a시네마M" panose="02020600000000000000" pitchFamily="18" charset="-127"/>
                          <a:ea typeface="a시네마M"/>
                        </a:rPr>
                        <a:t>,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/>
                        </a:rPr>
                        <a:t>소요시간</a:t>
                      </a:r>
                      <a:r>
                        <a:rPr lang="en-US" altLang="ko-KR" sz="1000" baseline="0"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/>
                        </a:rPr>
                        <a:t>옵션정보</a:t>
                      </a:r>
                      <a:r>
                        <a:rPr lang="en-US" altLang="ko-KR" sz="1000" baseline="0"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/>
                        </a:rPr>
                        <a:t>상세일정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)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1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03243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요금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조건에 따른 예상 요금 조회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req4002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카드사 할인조건과 요금을 나열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그 중 하나를 체크한 후 요금선택을 누르면 예약을 진행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.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2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911"/>
                  </a:ext>
                </a:extLst>
              </a:tr>
              <a:tr h="3886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예약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선택옵션 정보 재확인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req4003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선택된 옵션에 대한 상세정보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/>
                        </a:rPr>
                        <a:t> 및 요금안내 조회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1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957204"/>
                  </a:ext>
                </a:extLst>
              </a:tr>
              <a:tr h="537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예약자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/>
                        </a:rPr>
                        <a:t> 탑승자 정보</a:t>
                      </a:r>
                      <a:r>
                        <a:rPr lang="en-US" altLang="ko-KR" sz="1000" baseline="0">
                          <a:latin typeface="a시네마M" panose="02020600000000000000" pitchFamily="18" charset="-127"/>
                          <a:ea typeface="a시네마M"/>
                        </a:rPr>
                        <a:t> 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/>
                        </a:rPr>
                        <a:t>입력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req4004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(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비회원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)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예약자 정보 입력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(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이름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이메일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휴대폰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탑승자 정보 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(</a:t>
                      </a:r>
                      <a:r>
                        <a:rPr lang="ko-KR" altLang="en-US" sz="1000" err="1">
                          <a:latin typeface="a시네마M" panose="02020600000000000000" pitchFamily="18" charset="-127"/>
                          <a:ea typeface="a시네마M"/>
                        </a:rPr>
                        <a:t>한글명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영문 성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영문 이름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생년월일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성별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여권번호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여권만료일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국적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여권발행국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) 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1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161312"/>
                  </a:ext>
                </a:extLst>
              </a:tr>
              <a:tr h="53721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결제정보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req4005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나중에 결제 선택 시 마이페이지에서 진행 가능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(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예약 완료하기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즉시결제 선택 시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/>
                        </a:rPr>
                        <a:t> 결제금액</a:t>
                      </a:r>
                      <a:r>
                        <a:rPr lang="en-US" altLang="ko-KR" sz="1000" baseline="0">
                          <a:latin typeface="a시네마M" panose="02020600000000000000" pitchFamily="18" charset="-127"/>
                          <a:ea typeface="a시네마M"/>
                        </a:rPr>
                        <a:t> 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/>
                        </a:rPr>
                        <a:t>조회</a:t>
                      </a:r>
                      <a:r>
                        <a:rPr lang="en-US" altLang="ko-KR" sz="1000" baseline="0"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/>
                        </a:rPr>
                        <a:t>카드 정보 입력</a:t>
                      </a:r>
                      <a:r>
                        <a:rPr lang="en-US" altLang="ko-KR" sz="1000" baseline="0">
                          <a:latin typeface="a시네마M" panose="02020600000000000000" pitchFamily="18" charset="-127"/>
                          <a:ea typeface="a시네마M"/>
                        </a:rPr>
                        <a:t>(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/>
                        </a:rPr>
                        <a:t>결제 완료하기</a:t>
                      </a:r>
                      <a:r>
                        <a:rPr lang="en-US" altLang="ko-KR" sz="1000" baseline="0">
                          <a:latin typeface="a시네마M" panose="02020600000000000000" pitchFamily="18" charset="-127"/>
                          <a:ea typeface="a시네마M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/>
                        </a:rPr>
                        <a:t>항공권 규정 및 약관 안내 조회 및 동의</a:t>
                      </a:r>
                      <a:endParaRPr lang="en-US" altLang="ko-KR" sz="1000" baseline="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1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70691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사용자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마일리지 사용</a:t>
                      </a: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/>
                        <a:t>req4009</a:t>
                      </a:r>
                      <a:endParaRPr lang="ko-KR"/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/>
                        </a:rPr>
                        <a:t>저장된 마일리지가 10,000 이상일때 결제 금액에서 차감 가능</a:t>
                      </a:r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807139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예약완료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req4006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선택한 항공권 정보와 예약번호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,</a:t>
                      </a:r>
                      <a:r>
                        <a:rPr lang="en-US" altLang="ko-KR" sz="1000" baseline="0">
                          <a:latin typeface="a시네마M" panose="02020600000000000000" pitchFamily="18" charset="-127"/>
                          <a:ea typeface="a시네마M"/>
                        </a:rPr>
                        <a:t> 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/>
                        </a:rPr>
                        <a:t>예약 또는 결제 완료 문구 조회</a:t>
                      </a:r>
                      <a:endParaRPr lang="en-US" altLang="ko-KR" sz="1000" baseline="0">
                        <a:latin typeface="a시네마M" panose="02020600000000000000" pitchFamily="18" charset="-127"/>
                        <a:ea typeface="a시네마M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구매된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/>
                        </a:rPr>
                        <a:t> 항공편과 탑승자 정보 항공사로 전달됨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1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18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446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18" y="282696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1" y="29652"/>
            <a:ext cx="570439" cy="570439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899" y="166189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요구사항 정의서</a:t>
            </a:r>
            <a:endParaRPr lang="en-US" altLang="ko-KR" sz="1800">
              <a:latin typeface="a시네마M" panose="02020600000000000000" pitchFamily="18" charset="-127"/>
              <a:ea typeface="a시네마M" panose="02020600000000000000" pitchFamily="18" charset="-127"/>
            </a:endParaRPr>
          </a:p>
          <a:p>
            <a:pPr algn="r"/>
            <a:r>
              <a:rPr lang="ko-KR" altLang="en-US" sz="1200">
                <a:latin typeface="a시네마M" panose="02020600000000000000" pitchFamily="18" charset="-127"/>
                <a:ea typeface="a시네마M" panose="02020600000000000000" pitchFamily="18" charset="-127"/>
              </a:rPr>
              <a:t>작성자 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: </a:t>
            </a:r>
            <a:r>
              <a:rPr lang="ko-KR" altLang="en-US" sz="1200">
                <a:latin typeface="a시네마M" panose="02020600000000000000" pitchFamily="18" charset="-127"/>
                <a:ea typeface="a시네마M" panose="02020600000000000000" pitchFamily="18" charset="-127"/>
              </a:rPr>
              <a:t>김세영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D85FDB-02BB-9E4A-9215-0BEFC87F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85041"/>
              </p:ext>
            </p:extLst>
          </p:nvPr>
        </p:nvGraphicFramePr>
        <p:xfrm>
          <a:off x="539762" y="852375"/>
          <a:ext cx="8122137" cy="11751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0514">
                  <a:extLst>
                    <a:ext uri="{9D8B030D-6E8A-4147-A177-3AD203B41FA5}">
                      <a16:colId xmlns:a16="http://schemas.microsoft.com/office/drawing/2014/main" val="1781198289"/>
                    </a:ext>
                  </a:extLst>
                </a:gridCol>
                <a:gridCol w="58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268">
                  <a:extLst>
                    <a:ext uri="{9D8B030D-6E8A-4147-A177-3AD203B41FA5}">
                      <a16:colId xmlns:a16="http://schemas.microsoft.com/office/drawing/2014/main" val="2426460442"/>
                    </a:ext>
                  </a:extLst>
                </a:gridCol>
                <a:gridCol w="886928">
                  <a:extLst>
                    <a:ext uri="{9D8B030D-6E8A-4147-A177-3AD203B41FA5}">
                      <a16:colId xmlns:a16="http://schemas.microsoft.com/office/drawing/2014/main" val="341279212"/>
                    </a:ext>
                  </a:extLst>
                </a:gridCol>
                <a:gridCol w="3932758">
                  <a:extLst>
                    <a:ext uri="{9D8B030D-6E8A-4147-A177-3AD203B41FA5}">
                      <a16:colId xmlns:a16="http://schemas.microsoft.com/office/drawing/2014/main" val="491147547"/>
                    </a:ext>
                  </a:extLst>
                </a:gridCol>
                <a:gridCol w="859074">
                  <a:extLst>
                    <a:ext uri="{9D8B030D-6E8A-4147-A177-3AD203B41FA5}">
                      <a16:colId xmlns:a16="http://schemas.microsoft.com/office/drawing/2014/main" val="687116810"/>
                    </a:ext>
                  </a:extLst>
                </a:gridCol>
              </a:tblGrid>
              <a:tr h="2628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서비스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필요기능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a블랙M"/>
                          <a:ea typeface="a블랙M" panose="02020600000000000000" pitchFamily="18" charset="-127"/>
                        </a:rPr>
                        <a:t>ID</a:t>
                      </a:r>
                      <a:endParaRPr lang="ko-KR" altLang="en-US" sz="1100">
                        <a:latin typeface="a블랙M"/>
                        <a:ea typeface="a블랙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485946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예약취소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예약 취소 신청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req4007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미결제건에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대해서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는 바로 취소</a:t>
                      </a:r>
                      <a:r>
                        <a:rPr lang="en-US" altLang="ko-KR" sz="1000" baseline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(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예약상태 취소로 변경</a:t>
                      </a:r>
                      <a:r>
                        <a:rPr lang="en-US" altLang="ko-KR" sz="1000" baseline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000" baseline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잔여 좌석 상태 수정</a:t>
                      </a:r>
                      <a:r>
                        <a:rPr lang="en-US" altLang="ko-KR" sz="1000" baseline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결제된 건에 대해서는 규정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 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조건 확인 후 취소</a:t>
                      </a:r>
                      <a:r>
                        <a:rPr lang="en-US" altLang="ko-KR" sz="1000" baseline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/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취소신청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/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취소불가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2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520102"/>
                  </a:ext>
                </a:extLst>
              </a:tr>
              <a:tr h="3636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a typeface="a시네마M" panose="02020600000000000000"/>
                        </a:rPr>
                        <a:t>발권</a:t>
                      </a:r>
                      <a:endParaRPr lang="ko-KR" altLang="en-US" sz="800">
                        <a:ea typeface="a시네마M" panose="020206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/>
                        </a:rPr>
                        <a:t>사용자</a:t>
                      </a:r>
                      <a:endParaRPr lang="ko-KR" altLang="en-US" sz="1100">
                        <a:latin typeface="a시네마M" panose="02020600000000000000" pitchFamily="18" charset="-127"/>
                        <a:ea typeface="a시네마M" panose="020206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E-ticket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req4008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예약 </a:t>
                      </a:r>
                      <a:r>
                        <a:rPr lang="ko-KR" altLang="en-US" sz="1000" b="0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내역별</a:t>
                      </a:r>
                      <a:r>
                        <a:rPr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ko-KR" altLang="en-US" sz="1000" b="0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E-ticket</a:t>
                      </a:r>
                      <a:r>
                        <a:rPr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조회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기능</a:t>
                      </a:r>
                      <a:endParaRPr kumimoji="0"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3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56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DD4B15-9ECA-6B0B-F840-F2A3EED812E7}"/>
              </a:ext>
            </a:extLst>
          </p:cNvPr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0E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FFE1D7-AC48-CAE7-8855-82802317DE34}"/>
              </a:ext>
            </a:extLst>
          </p:cNvPr>
          <p:cNvSpPr/>
          <p:nvPr/>
        </p:nvSpPr>
        <p:spPr>
          <a:xfrm>
            <a:off x="251520" y="-1"/>
            <a:ext cx="8496944" cy="5143502"/>
          </a:xfrm>
          <a:prstGeom prst="rect">
            <a:avLst/>
          </a:prstGeom>
          <a:solidFill>
            <a:srgbClr val="006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16691A-D11F-AE31-42D0-574DDAC47BAD}"/>
              </a:ext>
            </a:extLst>
          </p:cNvPr>
          <p:cNvSpPr/>
          <p:nvPr/>
        </p:nvSpPr>
        <p:spPr>
          <a:xfrm>
            <a:off x="539552" y="-1"/>
            <a:ext cx="8604448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12" name="Google Shape;1258;p36">
            <a:extLst>
              <a:ext uri="{FF2B5EF4-FFF2-40B4-BE49-F238E27FC236}">
                <a16:creationId xmlns:a16="http://schemas.microsoft.com/office/drawing/2014/main" id="{372F5940-90D8-6398-B6AB-3F09536D6D79}"/>
              </a:ext>
            </a:extLst>
          </p:cNvPr>
          <p:cNvSpPr/>
          <p:nvPr/>
        </p:nvSpPr>
        <p:spPr>
          <a:xfrm>
            <a:off x="3319862" y="508496"/>
            <a:ext cx="2504275" cy="4126509"/>
          </a:xfrm>
          <a:prstGeom prst="roundRect">
            <a:avLst>
              <a:gd name="adj" fmla="val 4943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84" tIns="41784" rIns="41784" bIns="41784" anchor="ctr" anchorCtr="0">
            <a:noAutofit/>
          </a:bodyPr>
          <a:lstStyle/>
          <a:p>
            <a:endParaRPr sz="82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2B606-2645-2E05-3C17-2923718F7DC3}"/>
              </a:ext>
            </a:extLst>
          </p:cNvPr>
          <p:cNvSpPr txBox="1"/>
          <p:nvPr/>
        </p:nvSpPr>
        <p:spPr>
          <a:xfrm>
            <a:off x="2648687" y="2847450"/>
            <a:ext cx="3723059" cy="923330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>
              <a:solidFill>
                <a:srgbClr val="0770E3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en-US" altLang="ko-KR" sz="1800">
                <a:solidFill>
                  <a:srgbClr val="0770E3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r>
              <a:rPr lang="ko-KR" altLang="en-US" sz="1800">
                <a:solidFill>
                  <a:srgbClr val="0770E3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조 </a:t>
            </a:r>
            <a:r>
              <a:rPr lang="ko-KR" altLang="en-US" sz="180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김은빈 김세영 </a:t>
            </a:r>
            <a:r>
              <a:rPr lang="ko-KR" altLang="en-US" sz="1800" err="1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김중휘</a:t>
            </a:r>
            <a:r>
              <a:rPr lang="ko-KR" altLang="en-US" sz="180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손원주</a:t>
            </a:r>
            <a:endParaRPr lang="en-US" altLang="ko-KR" sz="1800">
              <a:solidFill>
                <a:schemeClr val="bg1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endParaRPr lang="ko-KR" altLang="en-US" sz="1800">
              <a:solidFill>
                <a:schemeClr val="bg1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51D3A4-A28A-E0F2-CE3C-2B84E4BD6550}"/>
              </a:ext>
            </a:extLst>
          </p:cNvPr>
          <p:cNvSpPr txBox="1"/>
          <p:nvPr/>
        </p:nvSpPr>
        <p:spPr>
          <a:xfrm>
            <a:off x="2943831" y="2059723"/>
            <a:ext cx="3427915" cy="401777"/>
          </a:xfrm>
          <a:prstGeom prst="rect">
            <a:avLst/>
          </a:prstGeom>
          <a:solidFill>
            <a:srgbClr val="042759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2011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2DE52-63F1-09C0-5A61-C9CACF7D0FB0}"/>
              </a:ext>
            </a:extLst>
          </p:cNvPr>
          <p:cNvSpPr txBox="1"/>
          <p:nvPr/>
        </p:nvSpPr>
        <p:spPr>
          <a:xfrm>
            <a:off x="2177072" y="1689084"/>
            <a:ext cx="4961432" cy="1077218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err="1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Airplanet</a:t>
            </a:r>
            <a:r>
              <a:rPr lang="en-US" altLang="ko-KR" sz="400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 </a:t>
            </a:r>
          </a:p>
          <a:p>
            <a:pPr algn="ctr"/>
            <a:r>
              <a:rPr lang="ko-KR" altLang="en-US" sz="2000">
                <a:solidFill>
                  <a:schemeClr val="bg1"/>
                </a:solidFill>
                <a:latin typeface="Arial Nova"/>
                <a:ea typeface="a블랙B" panose="02020600000000000000" pitchFamily="18" charset="-127"/>
              </a:rPr>
              <a:t>항공권 예약 시스템</a:t>
            </a:r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7" name="Google Shape;1569;p55">
            <a:extLst>
              <a:ext uri="{FF2B5EF4-FFF2-40B4-BE49-F238E27FC236}">
                <a16:creationId xmlns:a16="http://schemas.microsoft.com/office/drawing/2014/main" id="{B61C6B2A-FE16-2535-302F-DC0BE9840811}"/>
              </a:ext>
            </a:extLst>
          </p:cNvPr>
          <p:cNvSpPr/>
          <p:nvPr/>
        </p:nvSpPr>
        <p:spPr>
          <a:xfrm rot="5400000">
            <a:off x="6112486" y="1273709"/>
            <a:ext cx="339409" cy="39825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1784" tIns="41784" rIns="41784" bIns="41784" anchor="ctr" anchorCtr="0">
            <a:noAutofit/>
          </a:bodyPr>
          <a:lstStyle/>
          <a:p>
            <a:endParaRPr sz="823"/>
          </a:p>
        </p:txBody>
      </p:sp>
      <p:cxnSp>
        <p:nvCxnSpPr>
          <p:cNvPr id="13" name="Google Shape;1261;p36">
            <a:extLst>
              <a:ext uri="{FF2B5EF4-FFF2-40B4-BE49-F238E27FC236}">
                <a16:creationId xmlns:a16="http://schemas.microsoft.com/office/drawing/2014/main" id="{60336B9C-9621-65D8-3907-9CE985D4A211}"/>
              </a:ext>
            </a:extLst>
          </p:cNvPr>
          <p:cNvCxnSpPr>
            <a:cxnSpLocks/>
          </p:cNvCxnSpPr>
          <p:nvPr/>
        </p:nvCxnSpPr>
        <p:spPr>
          <a:xfrm>
            <a:off x="2042388" y="2859782"/>
            <a:ext cx="5059224" cy="2222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2555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F4C74B-2DAA-9AB3-F17C-83FD1335A806}"/>
              </a:ext>
            </a:extLst>
          </p:cNvPr>
          <p:cNvSpPr/>
          <p:nvPr/>
        </p:nvSpPr>
        <p:spPr>
          <a:xfrm>
            <a:off x="-13914" y="1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E15981-ACEA-2508-E251-5BE1790D9CD0}"/>
              </a:ext>
            </a:extLst>
          </p:cNvPr>
          <p:cNvSpPr/>
          <p:nvPr/>
        </p:nvSpPr>
        <p:spPr>
          <a:xfrm>
            <a:off x="3005064" y="786426"/>
            <a:ext cx="3582144" cy="3312368"/>
          </a:xfrm>
          <a:prstGeom prst="ellipse">
            <a:avLst/>
          </a:prstGeom>
          <a:solidFill>
            <a:srgbClr val="0E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10849A-C3D9-5BAF-5AEC-5A86CE1E62D3}"/>
              </a:ext>
            </a:extLst>
          </p:cNvPr>
          <p:cNvSpPr/>
          <p:nvPr/>
        </p:nvSpPr>
        <p:spPr>
          <a:xfrm>
            <a:off x="2481508" y="1032085"/>
            <a:ext cx="3440388" cy="3324991"/>
          </a:xfrm>
          <a:prstGeom prst="ellipse">
            <a:avLst/>
          </a:prstGeom>
          <a:solidFill>
            <a:srgbClr val="006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7852F2-31F0-700A-6707-A36B89016750}"/>
              </a:ext>
            </a:extLst>
          </p:cNvPr>
          <p:cNvSpPr/>
          <p:nvPr/>
        </p:nvSpPr>
        <p:spPr>
          <a:xfrm>
            <a:off x="2780928" y="1032084"/>
            <a:ext cx="3582144" cy="36278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7E538-240A-89D8-DCE7-7877CF203762}"/>
              </a:ext>
            </a:extLst>
          </p:cNvPr>
          <p:cNvSpPr/>
          <p:nvPr/>
        </p:nvSpPr>
        <p:spPr>
          <a:xfrm>
            <a:off x="5793" y="1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19" name="Google Shape;1258;p36">
            <a:extLst>
              <a:ext uri="{FF2B5EF4-FFF2-40B4-BE49-F238E27FC236}">
                <a16:creationId xmlns:a16="http://schemas.microsoft.com/office/drawing/2014/main" id="{629B03AC-1853-596E-2DC8-38DB913FBE29}"/>
              </a:ext>
            </a:extLst>
          </p:cNvPr>
          <p:cNvSpPr/>
          <p:nvPr/>
        </p:nvSpPr>
        <p:spPr>
          <a:xfrm>
            <a:off x="3319863" y="508496"/>
            <a:ext cx="2504275" cy="4126509"/>
          </a:xfrm>
          <a:prstGeom prst="roundRect">
            <a:avLst>
              <a:gd name="adj" fmla="val 4943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84" tIns="41784" rIns="41784" bIns="41784" anchor="ctr" anchorCtr="0">
            <a:noAutofit/>
          </a:bodyPr>
          <a:lstStyle/>
          <a:p>
            <a:endParaRPr sz="82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E225B-3BA5-61FF-B6E4-5AB429B4A466}"/>
              </a:ext>
            </a:extLst>
          </p:cNvPr>
          <p:cNvSpPr txBox="1"/>
          <p:nvPr/>
        </p:nvSpPr>
        <p:spPr>
          <a:xfrm>
            <a:off x="2091285" y="1463137"/>
            <a:ext cx="4961432" cy="1938992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r>
              <a:rPr lang="en-US" altLang="ko-KR" sz="400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02. </a:t>
            </a:r>
            <a:r>
              <a:rPr lang="ko-KR" altLang="en-US" sz="400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권한설정</a:t>
            </a:r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cxnSp>
        <p:nvCxnSpPr>
          <p:cNvPr id="21" name="Google Shape;1261;p36">
            <a:extLst>
              <a:ext uri="{FF2B5EF4-FFF2-40B4-BE49-F238E27FC236}">
                <a16:creationId xmlns:a16="http://schemas.microsoft.com/office/drawing/2014/main" id="{2F085635-7103-E72F-C87E-6C0A81CF3A33}"/>
              </a:ext>
            </a:extLst>
          </p:cNvPr>
          <p:cNvCxnSpPr>
            <a:cxnSpLocks/>
          </p:cNvCxnSpPr>
          <p:nvPr/>
        </p:nvCxnSpPr>
        <p:spPr>
          <a:xfrm>
            <a:off x="2042388" y="3003798"/>
            <a:ext cx="5059224" cy="2222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2798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/>
              </a:rPr>
              <a:t>권한설정</a:t>
            </a:r>
            <a:endParaRPr lang="en-US" altLang="ko-KR" sz="1800">
              <a:latin typeface="a시네마M" panose="02020600000000000000" pitchFamily="18" charset="-127"/>
              <a:ea typeface="a시네마M"/>
            </a:endParaRPr>
          </a:p>
          <a:p>
            <a:pPr algn="r"/>
            <a:endParaRPr lang="ko-KR" altLang="en-US" sz="1200" err="1">
              <a:latin typeface="a시네마M"/>
              <a:ea typeface="a시네마M" panose="02020600000000000000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4BBB4C3-35D5-7807-3566-29A31AA67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85940"/>
              </p:ext>
            </p:extLst>
          </p:nvPr>
        </p:nvGraphicFramePr>
        <p:xfrm>
          <a:off x="467544" y="843559"/>
          <a:ext cx="8136906" cy="23377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09079947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7811982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2646044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127921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9114754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095530449"/>
                    </a:ext>
                  </a:extLst>
                </a:gridCol>
                <a:gridCol w="3456386">
                  <a:extLst>
                    <a:ext uri="{9D8B030D-6E8A-4147-A177-3AD203B41FA5}">
                      <a16:colId xmlns:a16="http://schemas.microsoft.com/office/drawing/2014/main" val="687116810"/>
                    </a:ext>
                  </a:extLst>
                </a:gridCol>
              </a:tblGrid>
              <a:tr h="295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서비스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485946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회원정보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O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O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03243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관리자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O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 err="1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055126"/>
                  </a:ext>
                </a:extLst>
              </a:tr>
              <a:tr h="2489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예약정보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957204"/>
                  </a:ext>
                </a:extLst>
              </a:tr>
              <a:tr h="248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해당없음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110009"/>
                  </a:ext>
                </a:extLst>
              </a:tr>
              <a:tr h="2489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결제정보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전송 전까진 자유롭게 수정할 수 있으나 전송 후엔 관리자 승인 필요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161312"/>
                  </a:ext>
                </a:extLst>
              </a:tr>
              <a:tr h="248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274052"/>
                  </a:ext>
                </a:extLst>
              </a:tr>
              <a:tr h="2489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발권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70691"/>
                  </a:ext>
                </a:extLst>
              </a:tr>
              <a:tr h="248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25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818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F4C74B-2DAA-9AB3-F17C-83FD1335A806}"/>
              </a:ext>
            </a:extLst>
          </p:cNvPr>
          <p:cNvSpPr/>
          <p:nvPr/>
        </p:nvSpPr>
        <p:spPr>
          <a:xfrm>
            <a:off x="-13914" y="1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E15981-ACEA-2508-E251-5BE1790D9CD0}"/>
              </a:ext>
            </a:extLst>
          </p:cNvPr>
          <p:cNvSpPr/>
          <p:nvPr/>
        </p:nvSpPr>
        <p:spPr>
          <a:xfrm>
            <a:off x="3005064" y="786426"/>
            <a:ext cx="3582144" cy="3312368"/>
          </a:xfrm>
          <a:prstGeom prst="ellipse">
            <a:avLst/>
          </a:prstGeom>
          <a:solidFill>
            <a:srgbClr val="0E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10849A-C3D9-5BAF-5AEC-5A86CE1E62D3}"/>
              </a:ext>
            </a:extLst>
          </p:cNvPr>
          <p:cNvSpPr/>
          <p:nvPr/>
        </p:nvSpPr>
        <p:spPr>
          <a:xfrm>
            <a:off x="2481508" y="1032085"/>
            <a:ext cx="3440388" cy="3324991"/>
          </a:xfrm>
          <a:prstGeom prst="ellipse">
            <a:avLst/>
          </a:prstGeom>
          <a:solidFill>
            <a:srgbClr val="006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7852F2-31F0-700A-6707-A36B89016750}"/>
              </a:ext>
            </a:extLst>
          </p:cNvPr>
          <p:cNvSpPr/>
          <p:nvPr/>
        </p:nvSpPr>
        <p:spPr>
          <a:xfrm>
            <a:off x="2780928" y="1032084"/>
            <a:ext cx="3582144" cy="36278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7E538-240A-89D8-DCE7-7877CF203762}"/>
              </a:ext>
            </a:extLst>
          </p:cNvPr>
          <p:cNvSpPr/>
          <p:nvPr/>
        </p:nvSpPr>
        <p:spPr>
          <a:xfrm>
            <a:off x="5793" y="1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19" name="Google Shape;1258;p36">
            <a:extLst>
              <a:ext uri="{FF2B5EF4-FFF2-40B4-BE49-F238E27FC236}">
                <a16:creationId xmlns:a16="http://schemas.microsoft.com/office/drawing/2014/main" id="{629B03AC-1853-596E-2DC8-38DB913FBE29}"/>
              </a:ext>
            </a:extLst>
          </p:cNvPr>
          <p:cNvSpPr/>
          <p:nvPr/>
        </p:nvSpPr>
        <p:spPr>
          <a:xfrm>
            <a:off x="3319863" y="508496"/>
            <a:ext cx="2504275" cy="4126509"/>
          </a:xfrm>
          <a:prstGeom prst="roundRect">
            <a:avLst>
              <a:gd name="adj" fmla="val 4943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84" tIns="41784" rIns="41784" bIns="41784" anchor="ctr" anchorCtr="0">
            <a:noAutofit/>
          </a:bodyPr>
          <a:lstStyle/>
          <a:p>
            <a:endParaRPr sz="82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E225B-3BA5-61FF-B6E4-5AB429B4A466}"/>
              </a:ext>
            </a:extLst>
          </p:cNvPr>
          <p:cNvSpPr txBox="1"/>
          <p:nvPr/>
        </p:nvSpPr>
        <p:spPr>
          <a:xfrm>
            <a:off x="2091285" y="1463137"/>
            <a:ext cx="4961432" cy="1938992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r>
              <a:rPr lang="en-US" altLang="ko-KR" sz="400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02. </a:t>
            </a:r>
            <a:r>
              <a:rPr lang="ko-KR" altLang="en-US" sz="400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유효성확인</a:t>
            </a:r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cxnSp>
        <p:nvCxnSpPr>
          <p:cNvPr id="21" name="Google Shape;1261;p36">
            <a:extLst>
              <a:ext uri="{FF2B5EF4-FFF2-40B4-BE49-F238E27FC236}">
                <a16:creationId xmlns:a16="http://schemas.microsoft.com/office/drawing/2014/main" id="{2F085635-7103-E72F-C87E-6C0A81CF3A33}"/>
              </a:ext>
            </a:extLst>
          </p:cNvPr>
          <p:cNvCxnSpPr>
            <a:cxnSpLocks/>
          </p:cNvCxnSpPr>
          <p:nvPr/>
        </p:nvCxnSpPr>
        <p:spPr>
          <a:xfrm>
            <a:off x="2042388" y="3003798"/>
            <a:ext cx="5059224" cy="2222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9998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/>
              </a:rPr>
              <a:t>유효성 확인</a:t>
            </a:r>
            <a:endParaRPr lang="en-US" altLang="ko-KR" sz="1800">
              <a:latin typeface="a시네마M" panose="02020600000000000000" pitchFamily="18" charset="-127"/>
              <a:ea typeface="a시네마M"/>
            </a:endParaRPr>
          </a:p>
          <a:p>
            <a:pPr algn="r"/>
            <a:r>
              <a:rPr lang="ko-KR" altLang="en-US" sz="1200">
                <a:latin typeface="a시네마M" panose="02020600000000000000" pitchFamily="18" charset="-127"/>
                <a:ea typeface="a시네마M"/>
              </a:rPr>
              <a:t>작성자 </a:t>
            </a:r>
            <a:r>
              <a:rPr lang="en-US" altLang="ko-KR" sz="1200">
                <a:latin typeface="a시네마M" panose="02020600000000000000" pitchFamily="18" charset="-127"/>
                <a:ea typeface="a시네마M"/>
              </a:rPr>
              <a:t>: </a:t>
            </a:r>
            <a:r>
              <a:rPr lang="en-US" altLang="ko-KR" sz="1200" err="1">
                <a:latin typeface="a시네마M" panose="02020600000000000000" pitchFamily="18" charset="-127"/>
                <a:ea typeface="a시네마M"/>
              </a:rPr>
              <a:t>김은빈</a:t>
            </a:r>
            <a:endParaRPr lang="ko-KR" altLang="en-US" sz="1200" err="1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D85FDB-02BB-9E4A-9215-0BEFC87F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13571"/>
              </p:ext>
            </p:extLst>
          </p:nvPr>
        </p:nvGraphicFramePr>
        <p:xfrm>
          <a:off x="467544" y="1274025"/>
          <a:ext cx="8280920" cy="30351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42646044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49114754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687116810"/>
                    </a:ext>
                  </a:extLst>
                </a:gridCol>
              </a:tblGrid>
              <a:tr h="291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문구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처리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4859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로그인 - 아이디와 비밀번호 불일치 시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>
                        <a:buNone/>
                      </a:pP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아이디와</a:t>
                      </a: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비밀번호가 일치하지 않습니다</a:t>
                      </a:r>
                      <a:endParaRPr lang="ko-KR" altLang="en-US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아이디</a:t>
                      </a:r>
                      <a:r>
                        <a:rPr 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/</a:t>
                      </a:r>
                      <a:r>
                        <a:rPr lang="en-US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비밀번호를</a:t>
                      </a:r>
                      <a:r>
                        <a:rPr 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리셋시키고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</a:t>
                      </a:r>
                      <a:r>
                        <a:rPr lang="en-US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아이디</a:t>
                      </a:r>
                      <a:r>
                        <a:rPr 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필드로</a:t>
                      </a:r>
                      <a:r>
                        <a:rPr 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커서</a:t>
                      </a:r>
                      <a:r>
                        <a:rPr 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이동</a:t>
                      </a:r>
                      <a:endParaRPr 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032431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회원가입 - 중복된 아이디 입력 시 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중복된 아이디가 있습니다. 새로운 아이디를 입력하세요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아이디 필드로 커서 이동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911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중복된 전화번호 입력 </a:t>
                      </a: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시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이미 존재하는 전화번호입니다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전화번호 필드로 커서 이동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957204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이름/전화번호/</a:t>
                      </a:r>
                      <a:r>
                        <a:rPr lang="ko-KR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이메일주소</a:t>
                      </a: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ko-KR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미입력</a:t>
                      </a: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시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필수입력항목을</a:t>
                      </a:r>
                      <a:r>
                        <a:rPr 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입력하세요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재입력할 수 있게 전환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161312"/>
                  </a:ext>
                </a:extLst>
              </a:tr>
              <a:tr h="4979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b="0" i="0" u="none" strike="noStrike" noProof="0">
                        <a:solidFill>
                          <a:schemeClr val="tx1"/>
                        </a:solidFill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000" b="0" i="0" u="none" strike="noStrike" noProof="0">
                          <a:solidFill>
                            <a:schemeClr val="tx1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마이페이지 - 항공권 변경/취소 날짜 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000" b="0" i="0" u="none" strike="noStrike" noProof="0">
                          <a:solidFill>
                            <a:schemeClr val="tx1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미선택시</a:t>
                      </a:r>
                    </a:p>
                    <a:p>
                      <a:pPr lvl="0">
                        <a:buNone/>
                      </a:pPr>
                      <a:endParaRPr lang="ko-KR" altLang="en-US" sz="1000" b="0" i="0" u="none" strike="noStrike" noProof="0">
                        <a:solidFill>
                          <a:srgbClr val="FF0000"/>
                        </a:solidFill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변경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/</a:t>
                      </a:r>
                      <a:r>
                        <a:rPr lang="en-US" altLang="ko-KR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취소할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altLang="ko-KR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날짜를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altLang="ko-KR" sz="10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입력하세요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solidFill>
                            <a:schemeClr val="tx1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날짜 필드로 커서 이동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2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56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/>
              </a:rPr>
              <a:t>유효성 확인</a:t>
            </a:r>
            <a:endParaRPr lang="en-US" altLang="ko-KR" sz="1800">
              <a:latin typeface="a시네마M" panose="02020600000000000000" pitchFamily="18" charset="-127"/>
              <a:ea typeface="a시네마M"/>
            </a:endParaRPr>
          </a:p>
          <a:p>
            <a:pPr algn="r"/>
            <a:r>
              <a:rPr lang="ko-KR" altLang="en-US" sz="1200">
                <a:latin typeface="a시네마M" panose="02020600000000000000" pitchFamily="18" charset="-127"/>
                <a:ea typeface="a시네마M"/>
              </a:rPr>
              <a:t>작성자 </a:t>
            </a:r>
            <a:r>
              <a:rPr lang="en-US" altLang="ko-KR" sz="1200">
                <a:latin typeface="a시네마M" panose="02020600000000000000" pitchFamily="18" charset="-127"/>
                <a:ea typeface="a시네마M"/>
              </a:rPr>
              <a:t>: </a:t>
            </a:r>
            <a:r>
              <a:rPr lang="en-US" altLang="ko-KR" sz="1200" err="1">
                <a:latin typeface="a시네마M" panose="02020600000000000000" pitchFamily="18" charset="-127"/>
                <a:ea typeface="a시네마M"/>
              </a:rPr>
              <a:t>김중휘</a:t>
            </a:r>
            <a:endParaRPr lang="ko-KR" altLang="en-US" sz="1200" err="1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D85FDB-02BB-9E4A-9215-0BEFC87F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81641"/>
              </p:ext>
            </p:extLst>
          </p:nvPr>
        </p:nvGraphicFramePr>
        <p:xfrm>
          <a:off x="467544" y="1274025"/>
          <a:ext cx="8280920" cy="183615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42646044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49114754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687116810"/>
                    </a:ext>
                  </a:extLst>
                </a:gridCol>
              </a:tblGrid>
              <a:tr h="291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/>
                        </a:rPr>
                        <a:t>문구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/>
                        </a:rPr>
                        <a:t>처리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4859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왕복이나 편도가 체크되어 있지 않을 때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왕복 혹은 편도를 선택해주세요</a:t>
                      </a:r>
                      <a:r>
                        <a:rPr lang="en-US" alt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.</a:t>
                      </a:r>
                      <a:endParaRPr lang="ko-KR" altLang="en-US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체크박스에 말풍선으로 문구 출력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설정 후 다음 단계 이동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032431"/>
                  </a:ext>
                </a:extLst>
              </a:tr>
              <a:tr h="49794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날짜가 선택되어 있지 않을 때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날짜(출발/도착)을 선택해주세요.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날짜 설정 칸으로 강제이동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설정 후 다음 단계 이동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911"/>
                  </a:ext>
                </a:extLst>
              </a:tr>
              <a:tr h="49794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좌석등급을 설정하지 않았을 때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좌석등급을 선택해주세요.</a:t>
                      </a:r>
                      <a:endParaRPr lang="ko-KR" sz="10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등급 설정 칸으로 강제이동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설정 후 다음 단계 이동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50000"/>
                        </a:schemeClr>
                      </a:solidFill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95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715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유효성 확인</a:t>
            </a:r>
            <a:endParaRPr lang="en-US" altLang="ko-KR" sz="1800">
              <a:latin typeface="a시네마M" panose="02020600000000000000" pitchFamily="18" charset="-127"/>
              <a:ea typeface="a시네마M" panose="02020600000000000000" pitchFamily="18" charset="-127"/>
            </a:endParaRPr>
          </a:p>
          <a:p>
            <a:pPr algn="r"/>
            <a:r>
              <a:rPr lang="ko-KR" altLang="en-US" sz="1200">
                <a:latin typeface="a시네마M" panose="02020600000000000000" pitchFamily="18" charset="-127"/>
                <a:ea typeface="a시네마M" panose="02020600000000000000" pitchFamily="18" charset="-127"/>
              </a:rPr>
              <a:t>작성자 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: </a:t>
            </a:r>
            <a:r>
              <a:rPr lang="ko-KR" altLang="en-US" sz="1200">
                <a:latin typeface="a시네마M" panose="02020600000000000000" pitchFamily="18" charset="-127"/>
                <a:ea typeface="a시네마M" panose="02020600000000000000" pitchFamily="18" charset="-127"/>
              </a:rPr>
              <a:t>손원주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D85FDB-02BB-9E4A-9215-0BEFC87F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19336"/>
              </p:ext>
            </p:extLst>
          </p:nvPr>
        </p:nvGraphicFramePr>
        <p:xfrm>
          <a:off x="467544" y="847209"/>
          <a:ext cx="8280920" cy="28320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42646044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49114754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687116810"/>
                    </a:ext>
                  </a:extLst>
                </a:gridCol>
              </a:tblGrid>
              <a:tr h="291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 panose="02020600000000000000" pitchFamily="18" charset="-127"/>
                          <a:ea typeface="a블랙M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 panose="02020600000000000000" pitchFamily="18" charset="-127"/>
                          <a:ea typeface="a블랙M"/>
                        </a:rPr>
                        <a:t>문구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 panose="02020600000000000000" pitchFamily="18" charset="-127"/>
                          <a:ea typeface="a블랙M"/>
                        </a:rPr>
                        <a:t>처리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4859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탑승 객수 변경 시 디폴트 성인 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1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명에서</a:t>
                      </a:r>
                      <a:endParaRPr lang="en-US" altLang="ko-KR" sz="1000">
                        <a:latin typeface="a시네마M" panose="02020600000000000000" pitchFamily="18" charset="-127"/>
                        <a:ea typeface="a시네마M"/>
                      </a:endParaRPr>
                    </a:p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 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– 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버튼을 누른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접근불가 이모티콘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(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마우스 커서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)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클릭되지 않도록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032431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오는 날보다 가는 날이 늦은 날짜를 </a:t>
                      </a:r>
                      <a:endParaRPr lang="en-US" altLang="ko-KR" sz="1000">
                        <a:latin typeface="a시네마M" panose="02020600000000000000" pitchFamily="18" charset="-127"/>
                        <a:ea typeface="a시네마M"/>
                      </a:endParaRPr>
                    </a:p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클릭한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없음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오는 날은 자동으로 가는 날과 동일한 날짜로 변경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911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출발지를 선택하지 않고 조회버튼을 </a:t>
                      </a:r>
                      <a:endParaRPr lang="en-US" altLang="ko-KR" sz="1000">
                        <a:latin typeface="a시네마M" panose="02020600000000000000" pitchFamily="18" charset="-127"/>
                        <a:ea typeface="a시네마M"/>
                      </a:endParaRPr>
                    </a:p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클릭한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없음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현재 있는 국가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(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서울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)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로 자동 변경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957204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도착지를 선택하지 않고 조회버튼을 </a:t>
                      </a:r>
                      <a:endParaRPr lang="en-US" altLang="ko-KR" sz="1000">
                        <a:latin typeface="a시네마M" panose="02020600000000000000" pitchFamily="18" charset="-127"/>
                        <a:ea typeface="a시네마M"/>
                      </a:endParaRPr>
                    </a:p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클릭한 경우</a:t>
                      </a:r>
                      <a:endParaRPr lang="en-US" altLang="ko-KR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어디로 떠날지 고민이십니까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?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검색 조건 날짜에 맞는 모든 도착 공항 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161312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검색된 항공사 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or 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공항 체크를 모두 </a:t>
                      </a:r>
                      <a:endParaRPr lang="en-US" altLang="ko-KR" sz="1000">
                        <a:latin typeface="a시네마M" panose="02020600000000000000" pitchFamily="18" charset="-127"/>
                        <a:ea typeface="a시네마M"/>
                      </a:endParaRPr>
                    </a:p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해제할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죄송합니다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. 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조건에 일치하는 항공권이 없습니다</a:t>
                      </a:r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/>
                        </a:rPr>
                        <a:t>N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개의 모든 결과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N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개의 모든 결과 보기 클릭 시 전체 선택된 결과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7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485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/>
              </a:rPr>
              <a:t>유효성 확인</a:t>
            </a:r>
            <a:endParaRPr lang="en-US" altLang="ko-KR" sz="1800">
              <a:latin typeface="a시네마M" panose="02020600000000000000" pitchFamily="18" charset="-127"/>
              <a:ea typeface="a시네마M"/>
            </a:endParaRPr>
          </a:p>
          <a:p>
            <a:pPr algn="r"/>
            <a:r>
              <a:rPr lang="ko-KR" altLang="en-US" sz="1200">
                <a:latin typeface="a시네마M" panose="02020600000000000000" pitchFamily="18" charset="-127"/>
                <a:ea typeface="a시네마M"/>
              </a:rPr>
              <a:t>작성자 </a:t>
            </a:r>
            <a:r>
              <a:rPr lang="en-US" altLang="ko-KR" sz="1200">
                <a:latin typeface="a시네마M" panose="02020600000000000000" pitchFamily="18" charset="-127"/>
                <a:ea typeface="a시네마M"/>
              </a:rPr>
              <a:t>: </a:t>
            </a:r>
            <a:r>
              <a:rPr lang="en-US" altLang="ko-KR" sz="1200" err="1">
                <a:latin typeface="a시네마M" panose="02020600000000000000" pitchFamily="18" charset="-127"/>
                <a:ea typeface="a시네마M"/>
              </a:rPr>
              <a:t>김세영</a:t>
            </a:r>
            <a:endParaRPr lang="ko-KR" altLang="en-US" sz="1200" err="1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D85FDB-02BB-9E4A-9215-0BEFC87F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32268"/>
              </p:ext>
            </p:extLst>
          </p:nvPr>
        </p:nvGraphicFramePr>
        <p:xfrm>
          <a:off x="467544" y="847210"/>
          <a:ext cx="8280919" cy="18361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426460442"/>
                    </a:ext>
                  </a:extLst>
                </a:gridCol>
                <a:gridCol w="2940998">
                  <a:extLst>
                    <a:ext uri="{9D8B030D-6E8A-4147-A177-3AD203B41FA5}">
                      <a16:colId xmlns:a16="http://schemas.microsoft.com/office/drawing/2014/main" val="491147547"/>
                    </a:ext>
                  </a:extLst>
                </a:gridCol>
                <a:gridCol w="2819641">
                  <a:extLst>
                    <a:ext uri="{9D8B030D-6E8A-4147-A177-3AD203B41FA5}">
                      <a16:colId xmlns:a16="http://schemas.microsoft.com/office/drawing/2014/main" val="687116810"/>
                    </a:ext>
                  </a:extLst>
                </a:gridCol>
              </a:tblGrid>
              <a:tr h="291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문구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a블랙M"/>
                          <a:ea typeface="a블랙M" panose="02020600000000000000" pitchFamily="18" charset="-127"/>
                        </a:rPr>
                        <a:t>처리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4859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/>
                          <a:ea typeface="a시네마M"/>
                        </a:rPr>
                        <a:t>예약자, 탑승자 정보 누락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정보를 바르게 입력해주세요 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입력되지 않은 INPUT 회색 테두리로 강조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032431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여권번호, 생년월일 </a:t>
                      </a:r>
                      <a:r>
                        <a:rPr lang="ko-KR" altLang="en-US" sz="1000" err="1">
                          <a:latin typeface="a시네마M" panose="02020600000000000000" pitchFamily="18" charset="-127"/>
                          <a:ea typeface="a시네마M"/>
                        </a:rPr>
                        <a:t>자리수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 오류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정보를 바르게 입력해주세요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잘못 입력한 INPUT 빨간색 테두리로 강조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911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완료하기 </a:t>
                      </a:r>
                      <a:r>
                        <a:rPr lang="ko-KR" altLang="en-US" sz="1000" err="1">
                          <a:latin typeface="a시네마M" panose="02020600000000000000" pitchFamily="18" charset="-127"/>
                          <a:ea typeface="a시네마M"/>
                        </a:rPr>
                        <a:t>클릭시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 규정 및 약관 동의에 </a:t>
                      </a:r>
                      <a:r>
                        <a:rPr lang="ko-KR" altLang="en-US" sz="1000" err="1">
                          <a:latin typeface="a시네마M" panose="02020600000000000000" pitchFamily="18" charset="-127"/>
                          <a:ea typeface="a시네마M"/>
                        </a:rPr>
                        <a:t>체크되어있지</a:t>
                      </a:r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항공권 규정 및 약관에 동의해주세요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a시네마M" panose="02020600000000000000" pitchFamily="18" charset="-127"/>
                          <a:ea typeface="a시네마M"/>
                        </a:rPr>
                        <a:t>FORM 제출하지 않음</a:t>
                      </a:r>
                      <a:endParaRPr lang="ko-KR" altLang="en-US" sz="10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95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586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F4C74B-2DAA-9AB3-F17C-83FD1335A806}"/>
              </a:ext>
            </a:extLst>
          </p:cNvPr>
          <p:cNvSpPr/>
          <p:nvPr/>
        </p:nvSpPr>
        <p:spPr>
          <a:xfrm>
            <a:off x="-13914" y="1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E15981-ACEA-2508-E251-5BE1790D9CD0}"/>
              </a:ext>
            </a:extLst>
          </p:cNvPr>
          <p:cNvSpPr/>
          <p:nvPr/>
        </p:nvSpPr>
        <p:spPr>
          <a:xfrm>
            <a:off x="3005064" y="786426"/>
            <a:ext cx="3582144" cy="3312368"/>
          </a:xfrm>
          <a:prstGeom prst="ellipse">
            <a:avLst/>
          </a:prstGeom>
          <a:solidFill>
            <a:srgbClr val="0E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10849A-C3D9-5BAF-5AEC-5A86CE1E62D3}"/>
              </a:ext>
            </a:extLst>
          </p:cNvPr>
          <p:cNvSpPr/>
          <p:nvPr/>
        </p:nvSpPr>
        <p:spPr>
          <a:xfrm>
            <a:off x="2481508" y="1032085"/>
            <a:ext cx="3440388" cy="3324991"/>
          </a:xfrm>
          <a:prstGeom prst="ellipse">
            <a:avLst/>
          </a:prstGeom>
          <a:solidFill>
            <a:srgbClr val="006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7852F2-31F0-700A-6707-A36B89016750}"/>
              </a:ext>
            </a:extLst>
          </p:cNvPr>
          <p:cNvSpPr/>
          <p:nvPr/>
        </p:nvSpPr>
        <p:spPr>
          <a:xfrm>
            <a:off x="2780928" y="1032084"/>
            <a:ext cx="3582144" cy="36278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7E538-240A-89D8-DCE7-7877CF203762}"/>
              </a:ext>
            </a:extLst>
          </p:cNvPr>
          <p:cNvSpPr/>
          <p:nvPr/>
        </p:nvSpPr>
        <p:spPr>
          <a:xfrm>
            <a:off x="5793" y="1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19" name="Google Shape;1258;p36">
            <a:extLst>
              <a:ext uri="{FF2B5EF4-FFF2-40B4-BE49-F238E27FC236}">
                <a16:creationId xmlns:a16="http://schemas.microsoft.com/office/drawing/2014/main" id="{629B03AC-1853-596E-2DC8-38DB913FBE29}"/>
              </a:ext>
            </a:extLst>
          </p:cNvPr>
          <p:cNvSpPr/>
          <p:nvPr/>
        </p:nvSpPr>
        <p:spPr>
          <a:xfrm>
            <a:off x="3319863" y="508496"/>
            <a:ext cx="2504275" cy="4126509"/>
          </a:xfrm>
          <a:prstGeom prst="roundRect">
            <a:avLst>
              <a:gd name="adj" fmla="val 4943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84" tIns="41784" rIns="41784" bIns="41784" anchor="ctr" anchorCtr="0">
            <a:noAutofit/>
          </a:bodyPr>
          <a:lstStyle/>
          <a:p>
            <a:endParaRPr sz="82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E225B-3BA5-61FF-B6E4-5AB429B4A466}"/>
              </a:ext>
            </a:extLst>
          </p:cNvPr>
          <p:cNvSpPr txBox="1"/>
          <p:nvPr/>
        </p:nvSpPr>
        <p:spPr>
          <a:xfrm>
            <a:off x="2091285" y="1463137"/>
            <a:ext cx="4961432" cy="1938992"/>
          </a:xfrm>
          <a:prstGeom prst="rect">
            <a:avLst/>
          </a:prstGeom>
          <a:solidFill>
            <a:srgbClr val="17375E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r>
              <a:rPr lang="en-US" altLang="ko-KR" sz="4000">
                <a:solidFill>
                  <a:schemeClr val="bg1"/>
                </a:solidFill>
                <a:latin typeface="a블랙B" panose="02020600000000000000" pitchFamily="18" charset="-127"/>
                <a:ea typeface="a블랙B"/>
              </a:rPr>
              <a:t>03. </a:t>
            </a:r>
            <a:r>
              <a:rPr lang="en-US" altLang="ko-KR" sz="4000" err="1">
                <a:solidFill>
                  <a:schemeClr val="bg1"/>
                </a:solidFill>
                <a:latin typeface="a블랙B" panose="02020600000000000000" pitchFamily="18" charset="-127"/>
                <a:ea typeface="a블랙B"/>
              </a:rPr>
              <a:t>유스케이스</a:t>
            </a:r>
            <a:endParaRPr lang="ko-KR" altLang="en-US" sz="4000" err="1">
              <a:solidFill>
                <a:schemeClr val="bg1"/>
              </a:solidFill>
              <a:latin typeface="a블랙B" panose="02020600000000000000" pitchFamily="18" charset="-127"/>
              <a:ea typeface="a블랙B"/>
            </a:endParaRPr>
          </a:p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cxnSp>
        <p:nvCxnSpPr>
          <p:cNvPr id="21" name="Google Shape;1261;p36">
            <a:extLst>
              <a:ext uri="{FF2B5EF4-FFF2-40B4-BE49-F238E27FC236}">
                <a16:creationId xmlns:a16="http://schemas.microsoft.com/office/drawing/2014/main" id="{2F085635-7103-E72F-C87E-6C0A81CF3A33}"/>
              </a:ext>
            </a:extLst>
          </p:cNvPr>
          <p:cNvCxnSpPr>
            <a:cxnSpLocks/>
          </p:cNvCxnSpPr>
          <p:nvPr/>
        </p:nvCxnSpPr>
        <p:spPr>
          <a:xfrm>
            <a:off x="2042388" y="3003798"/>
            <a:ext cx="5059224" cy="2222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392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>
                <a:latin typeface="a시네마M" panose="02020600000000000000" pitchFamily="18" charset="-127"/>
                <a:ea typeface="a시네마M" panose="02020600000000000000" pitchFamily="18" charset="-127"/>
              </a:rPr>
              <a:t>Use Case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72718BEA-DE3A-7CD8-DC76-882A0553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74" y="652897"/>
            <a:ext cx="6469200" cy="410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79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F4C74B-2DAA-9AB3-F17C-83FD1335A806}"/>
              </a:ext>
            </a:extLst>
          </p:cNvPr>
          <p:cNvSpPr/>
          <p:nvPr/>
        </p:nvSpPr>
        <p:spPr>
          <a:xfrm>
            <a:off x="-13914" y="1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E15981-ACEA-2508-E251-5BE1790D9CD0}"/>
              </a:ext>
            </a:extLst>
          </p:cNvPr>
          <p:cNvSpPr/>
          <p:nvPr/>
        </p:nvSpPr>
        <p:spPr>
          <a:xfrm>
            <a:off x="3005064" y="786426"/>
            <a:ext cx="3582144" cy="3312368"/>
          </a:xfrm>
          <a:prstGeom prst="ellipse">
            <a:avLst/>
          </a:prstGeom>
          <a:solidFill>
            <a:srgbClr val="0E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10849A-C3D9-5BAF-5AEC-5A86CE1E62D3}"/>
              </a:ext>
            </a:extLst>
          </p:cNvPr>
          <p:cNvSpPr/>
          <p:nvPr/>
        </p:nvSpPr>
        <p:spPr>
          <a:xfrm>
            <a:off x="2481508" y="1032085"/>
            <a:ext cx="3440388" cy="3324991"/>
          </a:xfrm>
          <a:prstGeom prst="ellipse">
            <a:avLst/>
          </a:prstGeom>
          <a:solidFill>
            <a:srgbClr val="006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7852F2-31F0-700A-6707-A36B89016750}"/>
              </a:ext>
            </a:extLst>
          </p:cNvPr>
          <p:cNvSpPr/>
          <p:nvPr/>
        </p:nvSpPr>
        <p:spPr>
          <a:xfrm>
            <a:off x="2780928" y="1032084"/>
            <a:ext cx="3582144" cy="36278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7E538-240A-89D8-DCE7-7877CF203762}"/>
              </a:ext>
            </a:extLst>
          </p:cNvPr>
          <p:cNvSpPr/>
          <p:nvPr/>
        </p:nvSpPr>
        <p:spPr>
          <a:xfrm>
            <a:off x="5793" y="1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19" name="Google Shape;1258;p36">
            <a:extLst>
              <a:ext uri="{FF2B5EF4-FFF2-40B4-BE49-F238E27FC236}">
                <a16:creationId xmlns:a16="http://schemas.microsoft.com/office/drawing/2014/main" id="{629B03AC-1853-596E-2DC8-38DB913FBE29}"/>
              </a:ext>
            </a:extLst>
          </p:cNvPr>
          <p:cNvSpPr/>
          <p:nvPr/>
        </p:nvSpPr>
        <p:spPr>
          <a:xfrm>
            <a:off x="3319863" y="508496"/>
            <a:ext cx="2504275" cy="4126509"/>
          </a:xfrm>
          <a:prstGeom prst="roundRect">
            <a:avLst>
              <a:gd name="adj" fmla="val 4943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84" tIns="41784" rIns="41784" bIns="41784" anchor="ctr" anchorCtr="0">
            <a:noAutofit/>
          </a:bodyPr>
          <a:lstStyle/>
          <a:p>
            <a:endParaRPr sz="82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E225B-3BA5-61FF-B6E4-5AB429B4A466}"/>
              </a:ext>
            </a:extLst>
          </p:cNvPr>
          <p:cNvSpPr txBox="1"/>
          <p:nvPr/>
        </p:nvSpPr>
        <p:spPr>
          <a:xfrm>
            <a:off x="2091285" y="1463137"/>
            <a:ext cx="4961432" cy="1938992"/>
          </a:xfrm>
          <a:prstGeom prst="rect">
            <a:avLst/>
          </a:prstGeom>
          <a:solidFill>
            <a:srgbClr val="17375E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r>
              <a:rPr lang="en-US" altLang="ko-KR" sz="4000">
                <a:solidFill>
                  <a:schemeClr val="bg1"/>
                </a:solidFill>
                <a:latin typeface="a블랙B" panose="02020600000000000000" pitchFamily="18" charset="-127"/>
                <a:ea typeface="a블랙B"/>
              </a:rPr>
              <a:t>03. </a:t>
            </a:r>
            <a:r>
              <a:rPr lang="en-US" altLang="ko-KR" sz="4000" err="1">
                <a:solidFill>
                  <a:schemeClr val="bg1"/>
                </a:solidFill>
                <a:latin typeface="a블랙B" panose="02020600000000000000" pitchFamily="18" charset="-127"/>
                <a:ea typeface="a블랙B"/>
              </a:rPr>
              <a:t>플로우차트</a:t>
            </a:r>
          </a:p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cxnSp>
        <p:nvCxnSpPr>
          <p:cNvPr id="21" name="Google Shape;1261;p36">
            <a:extLst>
              <a:ext uri="{FF2B5EF4-FFF2-40B4-BE49-F238E27FC236}">
                <a16:creationId xmlns:a16="http://schemas.microsoft.com/office/drawing/2014/main" id="{2F085635-7103-E72F-C87E-6C0A81CF3A33}"/>
              </a:ext>
            </a:extLst>
          </p:cNvPr>
          <p:cNvCxnSpPr>
            <a:cxnSpLocks/>
          </p:cNvCxnSpPr>
          <p:nvPr/>
        </p:nvCxnSpPr>
        <p:spPr>
          <a:xfrm>
            <a:off x="2042388" y="3003798"/>
            <a:ext cx="5059224" cy="2222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0909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026967" y="2483991"/>
            <a:ext cx="833718" cy="16071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000" b="1">
              <a:latin typeface="Malgun Gothic"/>
              <a:ea typeface="Malgun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3092" y="816558"/>
            <a:ext cx="254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CONTENTS</a:t>
            </a:r>
            <a:endParaRPr lang="ko-KR" altLang="en-US" sz="2400" b="1">
              <a:solidFill>
                <a:schemeClr val="bg1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7300" y="1596293"/>
            <a:ext cx="543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01    02    03    04    05</a:t>
            </a:r>
            <a:endParaRPr lang="ko-KR" altLang="en-US" sz="2800">
              <a:solidFill>
                <a:schemeClr val="bg1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08248" y="2132951"/>
            <a:ext cx="702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123965" y="2132951"/>
            <a:ext cx="702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177082" y="2132951"/>
            <a:ext cx="702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230199" y="2132951"/>
            <a:ext cx="702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283316" y="2132951"/>
            <a:ext cx="702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25491" y="2215051"/>
            <a:ext cx="833718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050" b="1" spc="-92">
                <a:solidFill>
                  <a:schemeClr val="bg1"/>
                </a:solidFill>
                <a:latin typeface="Malgun Gothic"/>
                <a:ea typeface="Malgun Gothic"/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6967" y="2571751"/>
            <a:ext cx="83371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900" b="1" spc="-92">
                <a:latin typeface="Malgun Gothic"/>
                <a:ea typeface="a시네마M"/>
              </a:rPr>
              <a:t>-  </a:t>
            </a:r>
            <a:r>
              <a:rPr lang="ko-KR" altLang="en-US" sz="900" b="1" spc="-92">
                <a:latin typeface="Malgun Gothic"/>
                <a:ea typeface="Malgun Gothic"/>
              </a:rPr>
              <a:t>발전 사항 및 </a:t>
            </a:r>
            <a:r>
              <a:rPr lang="en-US" altLang="ko-KR" sz="900" b="1" spc="-92">
                <a:latin typeface="Malgun Gothic"/>
                <a:ea typeface="a시네마M"/>
              </a:rPr>
              <a:t> </a:t>
            </a:r>
            <a:r>
              <a:rPr lang="ko-KR" altLang="en-US" sz="900" b="1" spc="-92">
                <a:latin typeface="Malgun Gothic"/>
                <a:ea typeface="Malgun Gothic"/>
              </a:rPr>
              <a:t>목표설정</a:t>
            </a:r>
          </a:p>
          <a:p>
            <a:endParaRPr lang="en-US" altLang="ko-KR" sz="900" b="1" spc="-92">
              <a:latin typeface="Malgun Gothic"/>
              <a:ea typeface="a시네마M" panose="02020600000000000000" pitchFamily="18" charset="-127"/>
            </a:endParaRPr>
          </a:p>
          <a:p>
            <a:r>
              <a:rPr lang="en-US" altLang="ko-KR" sz="900" b="1" spc="-92">
                <a:latin typeface="Malgun Gothic"/>
                <a:ea typeface="a시네마M"/>
              </a:rPr>
              <a:t>- </a:t>
            </a:r>
            <a:r>
              <a:rPr lang="ko-KR" altLang="en-US" sz="900" b="1" spc="-92">
                <a:latin typeface="Malgun Gothic"/>
                <a:ea typeface="Malgun Gothic"/>
              </a:rPr>
              <a:t> 주제 선정</a:t>
            </a:r>
            <a:endParaRPr lang="en-US" altLang="ko-KR" sz="900" b="1" spc="-92">
              <a:latin typeface="Malgun Gothic"/>
              <a:ea typeface="Malgun Gothic"/>
            </a:endParaRPr>
          </a:p>
          <a:p>
            <a:endParaRPr lang="en-US" altLang="ko-KR" sz="900" b="1" spc="-92">
              <a:latin typeface="Malgun Gothic"/>
              <a:ea typeface="a시네마M" panose="02020600000000000000" pitchFamily="18" charset="-127"/>
            </a:endParaRPr>
          </a:p>
          <a:p>
            <a:r>
              <a:rPr lang="en-US" altLang="ko-KR" sz="900" b="1" spc="-92">
                <a:latin typeface="Malgun Gothic"/>
                <a:ea typeface="a시네마M"/>
              </a:rPr>
              <a:t>- </a:t>
            </a:r>
            <a:r>
              <a:rPr lang="ko-KR" altLang="en-US" sz="900" b="1" spc="-92">
                <a:latin typeface="Malgun Gothic"/>
                <a:ea typeface="Malgun Gothic"/>
              </a:rPr>
              <a:t>역할 분담</a:t>
            </a:r>
            <a:endParaRPr lang="en-US" altLang="ko-KR" sz="900" b="1" spc="-92">
              <a:latin typeface="Malgun Gothic"/>
              <a:ea typeface="Malgun Gothic"/>
            </a:endParaRPr>
          </a:p>
          <a:p>
            <a:pPr>
              <a:buFontTx/>
              <a:buChar char="-"/>
            </a:pPr>
            <a:endParaRPr lang="en-US" altLang="ko-KR" sz="900" b="1" spc="-92">
              <a:latin typeface="Malgun Gothic"/>
              <a:ea typeface="a시네마M" panose="02020600000000000000" pitchFamily="18" charset="-127"/>
            </a:endParaRPr>
          </a:p>
          <a:p>
            <a:r>
              <a:rPr lang="en-US" altLang="ko-KR" sz="900" b="1" spc="-92">
                <a:latin typeface="Malgun Gothic"/>
                <a:ea typeface="a시네마M"/>
              </a:rPr>
              <a:t>- </a:t>
            </a:r>
            <a:r>
              <a:rPr lang="ko-KR" altLang="en-US" sz="900" b="1" spc="-92">
                <a:latin typeface="Malgun Gothic"/>
                <a:ea typeface="Malgun Gothic"/>
              </a:rPr>
              <a:t>일정 계획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080084" y="2483991"/>
            <a:ext cx="833718" cy="16071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000" b="1">
              <a:latin typeface="Malgun Gothic"/>
              <a:ea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33201" y="2483991"/>
            <a:ext cx="833718" cy="16071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000" b="1">
              <a:latin typeface="Malgun Gothic"/>
              <a:ea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86318" y="2483991"/>
            <a:ext cx="833718" cy="16071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000" b="1">
              <a:latin typeface="Malgun Gothic"/>
              <a:ea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39435" y="2483991"/>
            <a:ext cx="833718" cy="16071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000" b="1">
              <a:latin typeface="Malgun Gothic"/>
              <a:ea typeface="Malgun Gothic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80084" y="2571751"/>
            <a:ext cx="83371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900" b="1" spc="-92">
                <a:latin typeface="Malgun Gothic"/>
                <a:ea typeface="a시네마M"/>
              </a:rPr>
              <a:t>-</a:t>
            </a:r>
            <a:r>
              <a:rPr lang="ko-KR" altLang="en-US" sz="900" b="1" spc="-92">
                <a:latin typeface="Malgun Gothic"/>
                <a:ea typeface="Malgun Gothic"/>
              </a:rPr>
              <a:t> 요구 사항</a:t>
            </a:r>
            <a:endParaRPr lang="en-US" altLang="ko-KR" sz="900" b="1" spc="-92">
              <a:latin typeface="Malgun Gothic"/>
              <a:ea typeface="Malgun Gothic"/>
            </a:endParaRPr>
          </a:p>
          <a:p>
            <a:r>
              <a:rPr lang="ko-KR" altLang="en-US" sz="900" b="1" spc="-92">
                <a:latin typeface="Malgun Gothic"/>
                <a:ea typeface="Malgun Gothic"/>
              </a:rPr>
              <a:t>   정의서</a:t>
            </a:r>
            <a:endParaRPr lang="en-US" altLang="ko-KR" sz="900" b="1" spc="-92">
              <a:latin typeface="Malgun Gothic"/>
              <a:ea typeface="Malgun Gothic"/>
            </a:endParaRPr>
          </a:p>
          <a:p>
            <a:endParaRPr lang="en-US" altLang="ko-KR" sz="900" b="1" spc="-92">
              <a:latin typeface="Malgun Gothic"/>
              <a:ea typeface="a시네마M" panose="02020600000000000000" pitchFamily="18" charset="-127"/>
            </a:endParaRPr>
          </a:p>
          <a:p>
            <a:r>
              <a:rPr lang="en-US" altLang="ko-KR" sz="900" b="1" spc="-92">
                <a:latin typeface="Malgun Gothic"/>
                <a:ea typeface="a시네마M"/>
              </a:rPr>
              <a:t>-  </a:t>
            </a:r>
            <a:r>
              <a:rPr lang="ko-KR" altLang="en-US" sz="900" b="1" spc="-92">
                <a:latin typeface="Malgun Gothic"/>
                <a:ea typeface="Malgun Gothic"/>
              </a:rPr>
              <a:t>권한 설정</a:t>
            </a:r>
            <a:endParaRPr lang="en-US" altLang="ko-KR" sz="900" b="1" spc="-92">
              <a:latin typeface="Malgun Gothic"/>
              <a:ea typeface="Malgun Gothic"/>
            </a:endParaRPr>
          </a:p>
          <a:p>
            <a:endParaRPr lang="en-US" altLang="ko-KR" sz="900" b="1" spc="-92">
              <a:latin typeface="Malgun Gothic"/>
              <a:ea typeface="a시네마M" panose="02020600000000000000" pitchFamily="18" charset="-127"/>
            </a:endParaRPr>
          </a:p>
          <a:p>
            <a:r>
              <a:rPr lang="en-US" altLang="ko-KR" sz="900" b="1" spc="-92">
                <a:latin typeface="Malgun Gothic"/>
                <a:ea typeface="a시네마M"/>
              </a:rPr>
              <a:t>-  </a:t>
            </a:r>
            <a:r>
              <a:rPr lang="ko-KR" altLang="en-US" sz="900" b="1" spc="-92">
                <a:latin typeface="Malgun Gothic"/>
                <a:ea typeface="Malgun Gothic"/>
              </a:rPr>
              <a:t>유효성       </a:t>
            </a:r>
            <a:endParaRPr lang="en-US" altLang="ko-KR" sz="900" b="1" spc="-92">
              <a:latin typeface="Malgun Gothic"/>
              <a:ea typeface="Malgun Gothic"/>
            </a:endParaRPr>
          </a:p>
          <a:p>
            <a:r>
              <a:rPr lang="en-US" altLang="ko-KR" sz="900" b="1" spc="-92">
                <a:latin typeface="Malgun Gothic"/>
                <a:ea typeface="a시네마M"/>
              </a:rPr>
              <a:t>   </a:t>
            </a:r>
            <a:r>
              <a:rPr lang="ko-KR" altLang="en-US" sz="900" b="1" spc="-92">
                <a:latin typeface="Malgun Gothic"/>
                <a:ea typeface="Malgun Gothic"/>
              </a:rPr>
              <a:t>확인</a:t>
            </a:r>
            <a:endParaRPr lang="en-US" altLang="ko-KR" sz="900" b="1" spc="-92">
              <a:latin typeface="Malgun Gothic"/>
              <a:ea typeface="Malgun Gothic"/>
            </a:endParaRPr>
          </a:p>
          <a:p>
            <a:endParaRPr lang="ko-KR" altLang="en-US" sz="900" b="1" spc="-92">
              <a:latin typeface="Malgun Gothic"/>
              <a:ea typeface="Malgun Gothic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33201" y="2571751"/>
            <a:ext cx="833718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900" b="1" spc="-92">
                <a:latin typeface="Malgun Gothic"/>
                <a:ea typeface="a시네마M"/>
              </a:rPr>
              <a:t>- Use Case</a:t>
            </a:r>
          </a:p>
          <a:p>
            <a:pPr marL="171450" indent="-171450">
              <a:buFontTx/>
              <a:buChar char="-"/>
            </a:pPr>
            <a:endParaRPr lang="en-US" altLang="ko-KR" sz="900" b="1" spc="-92">
              <a:latin typeface="Malgun Gothic"/>
              <a:ea typeface="a시네마M" panose="02020600000000000000" pitchFamily="18" charset="-127"/>
            </a:endParaRPr>
          </a:p>
          <a:p>
            <a:r>
              <a:rPr lang="en-US" altLang="ko-KR" sz="900" b="1" spc="-92">
                <a:latin typeface="Malgun Gothic"/>
                <a:ea typeface="a시네마M"/>
              </a:rPr>
              <a:t>- Flow Chart</a:t>
            </a:r>
          </a:p>
          <a:p>
            <a:pPr marL="171450" indent="-171450">
              <a:buFontTx/>
              <a:buChar char="-"/>
            </a:pPr>
            <a:endParaRPr lang="en-US" altLang="ko-KR" sz="900" b="1" spc="-92">
              <a:latin typeface="Malgun Gothic"/>
              <a:ea typeface="a시네마M" panose="02020600000000000000" pitchFamily="18" charset="-127"/>
            </a:endParaRPr>
          </a:p>
          <a:p>
            <a:r>
              <a:rPr lang="en-US" altLang="ko-KR" sz="900" b="1" spc="-92">
                <a:latin typeface="Malgun Gothic"/>
                <a:ea typeface="a시네마M"/>
              </a:rPr>
              <a:t>- ERD</a:t>
            </a:r>
            <a:br>
              <a:rPr lang="en-US" altLang="ko-KR" sz="900" b="1" spc="-92">
                <a:latin typeface="Malgun Gothic"/>
                <a:ea typeface="a시네마M" panose="02020600000000000000" pitchFamily="18" charset="-127"/>
              </a:rPr>
            </a:br>
            <a:endParaRPr lang="en-US" altLang="ko-KR" sz="900" b="1" spc="-92">
              <a:latin typeface="Malgun Gothic"/>
              <a:ea typeface="a시네마M" panose="02020600000000000000" pitchFamily="18" charset="-127"/>
            </a:endParaRPr>
          </a:p>
          <a:p>
            <a:r>
              <a:rPr lang="en-US" altLang="ko-KR" sz="900" b="1" spc="-92">
                <a:latin typeface="Malgun Gothic"/>
                <a:ea typeface="a시네마M"/>
              </a:rPr>
              <a:t>- </a:t>
            </a:r>
            <a:r>
              <a:rPr lang="ko-KR" altLang="en-US" sz="900" b="1" spc="-92">
                <a:latin typeface="Malgun Gothic"/>
                <a:ea typeface="Malgun Gothic"/>
              </a:rPr>
              <a:t>화면 설계서</a:t>
            </a:r>
            <a:endParaRPr lang="en-US" altLang="ko-KR" sz="900" b="1" spc="-92">
              <a:latin typeface="Malgun Gothic"/>
              <a:ea typeface="Malgun Gothic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86318" y="2571756"/>
            <a:ext cx="833718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900" b="1" spc="-92">
                <a:latin typeface="Malgun Gothic"/>
                <a:ea typeface="a시네마M"/>
              </a:rPr>
              <a:t>- JAVA</a:t>
            </a:r>
          </a:p>
          <a:p>
            <a:pPr marL="171450" indent="-171450">
              <a:buFontTx/>
              <a:buChar char="-"/>
            </a:pPr>
            <a:endParaRPr lang="en-US" altLang="ko-KR" sz="900" b="1" spc="-92">
              <a:latin typeface="Malgun Gothic"/>
              <a:ea typeface="a시네마M" panose="02020600000000000000" pitchFamily="18" charset="-127"/>
            </a:endParaRPr>
          </a:p>
          <a:p>
            <a:r>
              <a:rPr lang="en-US" altLang="ko-KR" sz="900" b="1" spc="-92">
                <a:latin typeface="Malgun Gothic"/>
                <a:ea typeface="a시네마M"/>
              </a:rPr>
              <a:t>- Data Base</a:t>
            </a:r>
          </a:p>
          <a:p>
            <a:pPr marL="171450" indent="-171450">
              <a:buFontTx/>
              <a:buChar char="-"/>
            </a:pPr>
            <a:endParaRPr lang="en-US" altLang="ko-KR" sz="900" b="1" spc="-92">
              <a:latin typeface="Malgun Gothic"/>
              <a:ea typeface="a시네마M" panose="02020600000000000000" pitchFamily="18" charset="-127"/>
            </a:endParaRPr>
          </a:p>
          <a:p>
            <a:r>
              <a:rPr lang="en-US" altLang="ko-KR" sz="900" b="1" spc="-92">
                <a:latin typeface="Malgun Gothic"/>
                <a:ea typeface="a시네마M"/>
              </a:rPr>
              <a:t>-  JSP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39435" y="2571751"/>
            <a:ext cx="833718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900" b="1" spc="-92">
                <a:latin typeface="Malgun Gothic"/>
                <a:ea typeface="a시네마M"/>
              </a:rPr>
              <a:t>- HMML</a:t>
            </a:r>
          </a:p>
          <a:p>
            <a:endParaRPr lang="en-US" altLang="ko-KR" sz="900" b="1" spc="-92">
              <a:latin typeface="Malgun Gothic"/>
              <a:ea typeface="a시네마M" panose="02020600000000000000" pitchFamily="18" charset="-127"/>
            </a:endParaRPr>
          </a:p>
          <a:p>
            <a:r>
              <a:rPr lang="en-US" altLang="ko-KR" sz="900" b="1" spc="-92">
                <a:latin typeface="Malgun Gothic"/>
                <a:ea typeface="a시네마M"/>
              </a:rPr>
              <a:t>- CSS</a:t>
            </a:r>
          </a:p>
          <a:p>
            <a:endParaRPr lang="en-US" altLang="ko-KR" sz="900" b="1" spc="-92">
              <a:latin typeface="Malgun Gothic"/>
              <a:ea typeface="a시네마M" panose="02020600000000000000" pitchFamily="18" charset="-127"/>
            </a:endParaRPr>
          </a:p>
          <a:p>
            <a:r>
              <a:rPr lang="en-US" altLang="ko-KR" sz="900" b="1" spc="-92">
                <a:latin typeface="Malgun Gothic"/>
                <a:ea typeface="a시네마M"/>
              </a:rPr>
              <a:t>- Java Script</a:t>
            </a:r>
            <a:endParaRPr lang="ko-KR" altLang="en-US" sz="900" b="1" spc="-92">
              <a:latin typeface="Malgun Gothic"/>
              <a:ea typeface="Malgun Gothic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5816" y="2215051"/>
            <a:ext cx="1140876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050" b="1" spc="-92">
                <a:solidFill>
                  <a:schemeClr val="bg1"/>
                </a:solidFill>
                <a:latin typeface="Malgun Gothic"/>
                <a:ea typeface="Malgun Gothic"/>
              </a:rPr>
              <a:t>요구사항정의서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45441" y="2215051"/>
            <a:ext cx="1009238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050" b="1" spc="-92">
                <a:solidFill>
                  <a:schemeClr val="bg1"/>
                </a:solidFill>
                <a:latin typeface="Malgun Gothic"/>
                <a:ea typeface="Malgun Gothic"/>
              </a:rPr>
              <a:t>설계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0802" y="2220713"/>
            <a:ext cx="1140877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050" b="1" spc="-92" err="1">
                <a:solidFill>
                  <a:schemeClr val="bg1"/>
                </a:solidFill>
                <a:latin typeface="Malgun Gothic"/>
                <a:ea typeface="Malgun Gothic"/>
              </a:rPr>
              <a:t>백엔드단</a:t>
            </a:r>
            <a:r>
              <a:rPr lang="ko-KR" altLang="en-US" sz="1050" b="1" spc="-92">
                <a:solidFill>
                  <a:schemeClr val="bg1"/>
                </a:solidFill>
                <a:latin typeface="Malgun Gothic"/>
                <a:ea typeface="Malgun Gothic"/>
              </a:rPr>
              <a:t> 구현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54526" y="2215051"/>
            <a:ext cx="1338027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ko-KR" sz="1050" b="1" spc="-92">
                <a:solidFill>
                  <a:schemeClr val="bg1"/>
                </a:solidFill>
                <a:latin typeface="Malgun Gothic"/>
                <a:ea typeface="a블랙M"/>
                <a:cs typeface="굴림" pitchFamily="50" charset="-127"/>
              </a:rPr>
              <a:t> </a:t>
            </a:r>
            <a:r>
              <a:rPr kumimoji="1" lang="ko-KR" altLang="en-US" sz="1050" b="1" spc="-92" err="1">
                <a:solidFill>
                  <a:schemeClr val="bg1"/>
                </a:solidFill>
                <a:latin typeface="Malgun Gothic"/>
                <a:ea typeface="Malgun Gothic"/>
                <a:cs typeface="굴림" pitchFamily="50" charset="-127"/>
              </a:rPr>
              <a:t>프론트단</a:t>
            </a:r>
            <a:r>
              <a:rPr kumimoji="1" lang="ko-KR" altLang="en-US" sz="1050" b="1" spc="-92">
                <a:solidFill>
                  <a:schemeClr val="bg1"/>
                </a:solidFill>
                <a:latin typeface="Malgun Gothic"/>
                <a:ea typeface="Malgun Gothic"/>
                <a:cs typeface="굴림" pitchFamily="50" charset="-127"/>
              </a:rPr>
              <a:t> 구현</a:t>
            </a:r>
            <a:endParaRPr lang="ko-KR" altLang="en-US" sz="1050" b="1" spc="-92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24812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>
                <a:latin typeface="a시네마M" panose="02020600000000000000" pitchFamily="18" charset="-127"/>
                <a:ea typeface="a시네마M" panose="02020600000000000000" pitchFamily="18" charset="-127"/>
              </a:rPr>
              <a:t>Flow Chart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DEDA3F-B3BC-AABD-CC41-CAC335699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4" y="908569"/>
            <a:ext cx="8640960" cy="346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95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5995686" y="282695"/>
            <a:ext cx="2896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>
                <a:latin typeface="a시네마M" panose="02020600000000000000" pitchFamily="18" charset="-127"/>
                <a:ea typeface="a시네마M" panose="02020600000000000000" pitchFamily="18" charset="-127"/>
              </a:rPr>
              <a:t>Flow Chart</a:t>
            </a:r>
          </a:p>
          <a:p>
            <a:pPr algn="r"/>
            <a:r>
              <a:rPr lang="ko-KR" altLang="en-US" sz="1400">
                <a:latin typeface="a시네마M" panose="02020600000000000000" pitchFamily="18" charset="-127"/>
                <a:ea typeface="a시네마M" panose="02020600000000000000" pitchFamily="18" charset="-127"/>
              </a:rPr>
              <a:t>로그인</a:t>
            </a:r>
            <a:r>
              <a:rPr lang="en-US" altLang="ko-KR" sz="1400">
                <a:latin typeface="a시네마M" panose="02020600000000000000" pitchFamily="18" charset="-127"/>
                <a:ea typeface="a시네마M" panose="02020600000000000000" pitchFamily="18" charset="-127"/>
              </a:rPr>
              <a:t>/</a:t>
            </a:r>
            <a:r>
              <a:rPr lang="ko-KR" altLang="en-US" sz="1400">
                <a:latin typeface="a시네마M" panose="02020600000000000000" pitchFamily="18" charset="-127"/>
                <a:ea typeface="a시네마M" panose="02020600000000000000" pitchFamily="18" charset="-127"/>
              </a:rPr>
              <a:t>회원가입</a:t>
            </a:r>
            <a:r>
              <a:rPr lang="en-US" altLang="ko-KR" sz="1400">
                <a:latin typeface="a시네마M" panose="02020600000000000000" pitchFamily="18" charset="-127"/>
                <a:ea typeface="a시네마M" panose="02020600000000000000" pitchFamily="18" charset="-127"/>
              </a:rPr>
              <a:t>/</a:t>
            </a:r>
            <a:r>
              <a:rPr lang="ko-KR" altLang="en-US" sz="1400">
                <a:latin typeface="a시네마M" panose="02020600000000000000" pitchFamily="18" charset="-127"/>
                <a:ea typeface="a시네마M" panose="02020600000000000000" pitchFamily="18" charset="-127"/>
              </a:rPr>
              <a:t>마이페이지</a:t>
            </a:r>
            <a:endParaRPr lang="ko-KR" altLang="en-US" sz="105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BE5309-32EF-9096-2DA7-64556A6B1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24"/>
          <a:stretch/>
        </p:blipFill>
        <p:spPr>
          <a:xfrm>
            <a:off x="1297900" y="965778"/>
            <a:ext cx="6548197" cy="34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7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5995686" y="282695"/>
            <a:ext cx="2896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>
                <a:latin typeface="a시네마M" panose="02020600000000000000" pitchFamily="18" charset="-127"/>
                <a:ea typeface="a시네마M" panose="02020600000000000000" pitchFamily="18" charset="-127"/>
              </a:rPr>
              <a:t>Flow Chart</a:t>
            </a:r>
          </a:p>
          <a:p>
            <a:pPr algn="r"/>
            <a:r>
              <a:rPr lang="ko-KR" altLang="en-US" sz="1400">
                <a:latin typeface="a시네마M" panose="02020600000000000000" pitchFamily="18" charset="-127"/>
                <a:ea typeface="a시네마M" panose="02020600000000000000" pitchFamily="18" charset="-127"/>
              </a:rPr>
              <a:t>항공권 검색</a:t>
            </a:r>
            <a:r>
              <a:rPr lang="en-US" altLang="ko-KR" sz="1400">
                <a:latin typeface="a시네마M" panose="02020600000000000000" pitchFamily="18" charset="-127"/>
                <a:ea typeface="a시네마M" panose="02020600000000000000" pitchFamily="18" charset="-127"/>
              </a:rPr>
              <a:t>/</a:t>
            </a:r>
            <a:r>
              <a:rPr lang="ko-KR" altLang="en-US" sz="1400">
                <a:latin typeface="a시네마M" panose="02020600000000000000" pitchFamily="18" charset="-127"/>
                <a:ea typeface="a시네마M" panose="02020600000000000000" pitchFamily="18" charset="-127"/>
              </a:rPr>
              <a:t>검색결과 정렬</a:t>
            </a:r>
            <a:endParaRPr lang="ko-KR" altLang="en-US" sz="105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C9A882-1315-0DC5-EB6A-F44B055B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780191"/>
            <a:ext cx="4769927" cy="40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58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5995686" y="282695"/>
            <a:ext cx="2896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>
                <a:latin typeface="a시네마M" panose="02020600000000000000" pitchFamily="18" charset="-127"/>
                <a:ea typeface="a시네마M" panose="02020600000000000000" pitchFamily="18" charset="-127"/>
              </a:rPr>
              <a:t>Flow Chart</a:t>
            </a:r>
          </a:p>
          <a:p>
            <a:pPr algn="r"/>
            <a:r>
              <a:rPr lang="ko-KR" altLang="en-US" sz="1400">
                <a:latin typeface="a시네마M" panose="02020600000000000000" pitchFamily="18" charset="-127"/>
                <a:ea typeface="a시네마M" panose="02020600000000000000" pitchFamily="18" charset="-127"/>
              </a:rPr>
              <a:t>항공권 예약</a:t>
            </a:r>
            <a:r>
              <a:rPr lang="en-US" altLang="ko-KR" sz="14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r>
              <a:rPr lang="ko-KR" altLang="en-US" sz="1400">
                <a:latin typeface="a시네마M" panose="02020600000000000000" pitchFamily="18" charset="-127"/>
                <a:ea typeface="a시네마M" panose="02020600000000000000" pitchFamily="18" charset="-127"/>
              </a:rPr>
              <a:t>및 결제</a:t>
            </a:r>
            <a:endParaRPr lang="ko-KR" altLang="en-US" sz="105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795A0E-5D0E-CFE7-005D-BA65B1050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4" y="1380131"/>
            <a:ext cx="8039015" cy="297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17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F4C74B-2DAA-9AB3-F17C-83FD1335A806}"/>
              </a:ext>
            </a:extLst>
          </p:cNvPr>
          <p:cNvSpPr/>
          <p:nvPr/>
        </p:nvSpPr>
        <p:spPr>
          <a:xfrm>
            <a:off x="-13914" y="1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E15981-ACEA-2508-E251-5BE1790D9CD0}"/>
              </a:ext>
            </a:extLst>
          </p:cNvPr>
          <p:cNvSpPr/>
          <p:nvPr/>
        </p:nvSpPr>
        <p:spPr>
          <a:xfrm>
            <a:off x="3005064" y="786426"/>
            <a:ext cx="3582144" cy="3312368"/>
          </a:xfrm>
          <a:prstGeom prst="ellipse">
            <a:avLst/>
          </a:prstGeom>
          <a:solidFill>
            <a:srgbClr val="0E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10849A-C3D9-5BAF-5AEC-5A86CE1E62D3}"/>
              </a:ext>
            </a:extLst>
          </p:cNvPr>
          <p:cNvSpPr/>
          <p:nvPr/>
        </p:nvSpPr>
        <p:spPr>
          <a:xfrm>
            <a:off x="2481508" y="1032085"/>
            <a:ext cx="3440388" cy="3324991"/>
          </a:xfrm>
          <a:prstGeom prst="ellipse">
            <a:avLst/>
          </a:prstGeom>
          <a:solidFill>
            <a:srgbClr val="006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7852F2-31F0-700A-6707-A36B89016750}"/>
              </a:ext>
            </a:extLst>
          </p:cNvPr>
          <p:cNvSpPr/>
          <p:nvPr/>
        </p:nvSpPr>
        <p:spPr>
          <a:xfrm>
            <a:off x="2780928" y="1032084"/>
            <a:ext cx="3582144" cy="36278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7E538-240A-89D8-DCE7-7877CF203762}"/>
              </a:ext>
            </a:extLst>
          </p:cNvPr>
          <p:cNvSpPr/>
          <p:nvPr/>
        </p:nvSpPr>
        <p:spPr>
          <a:xfrm>
            <a:off x="5793" y="1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19" name="Google Shape;1258;p36">
            <a:extLst>
              <a:ext uri="{FF2B5EF4-FFF2-40B4-BE49-F238E27FC236}">
                <a16:creationId xmlns:a16="http://schemas.microsoft.com/office/drawing/2014/main" id="{629B03AC-1853-596E-2DC8-38DB913FBE29}"/>
              </a:ext>
            </a:extLst>
          </p:cNvPr>
          <p:cNvSpPr/>
          <p:nvPr/>
        </p:nvSpPr>
        <p:spPr>
          <a:xfrm>
            <a:off x="3319863" y="508496"/>
            <a:ext cx="2504275" cy="4126509"/>
          </a:xfrm>
          <a:prstGeom prst="roundRect">
            <a:avLst>
              <a:gd name="adj" fmla="val 4943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84" tIns="41784" rIns="41784" bIns="41784" anchor="ctr" anchorCtr="0">
            <a:noAutofit/>
          </a:bodyPr>
          <a:lstStyle/>
          <a:p>
            <a:endParaRPr sz="82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E225B-3BA5-61FF-B6E4-5AB429B4A466}"/>
              </a:ext>
            </a:extLst>
          </p:cNvPr>
          <p:cNvSpPr txBox="1"/>
          <p:nvPr/>
        </p:nvSpPr>
        <p:spPr>
          <a:xfrm>
            <a:off x="2091285" y="1463137"/>
            <a:ext cx="4961432" cy="1938992"/>
          </a:xfrm>
          <a:prstGeom prst="rect">
            <a:avLst/>
          </a:prstGeom>
          <a:solidFill>
            <a:srgbClr val="17375E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r>
              <a:rPr lang="en-US" altLang="ko-KR" sz="4000">
                <a:solidFill>
                  <a:schemeClr val="bg1"/>
                </a:solidFill>
                <a:latin typeface="a블랙B" panose="02020600000000000000" pitchFamily="18" charset="-127"/>
                <a:ea typeface="a블랙B"/>
              </a:rPr>
              <a:t>03. ERD</a:t>
            </a:r>
          </a:p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cxnSp>
        <p:nvCxnSpPr>
          <p:cNvPr id="21" name="Google Shape;1261;p36">
            <a:extLst>
              <a:ext uri="{FF2B5EF4-FFF2-40B4-BE49-F238E27FC236}">
                <a16:creationId xmlns:a16="http://schemas.microsoft.com/office/drawing/2014/main" id="{2F085635-7103-E72F-C87E-6C0A81CF3A33}"/>
              </a:ext>
            </a:extLst>
          </p:cNvPr>
          <p:cNvCxnSpPr>
            <a:cxnSpLocks/>
          </p:cNvCxnSpPr>
          <p:nvPr/>
        </p:nvCxnSpPr>
        <p:spPr>
          <a:xfrm>
            <a:off x="2042388" y="3003798"/>
            <a:ext cx="5059224" cy="2222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7620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800">
                <a:latin typeface="a시네마M" panose="02020600000000000000" pitchFamily="18" charset="-127"/>
                <a:ea typeface="a시네마M"/>
              </a:rPr>
              <a:t>ERD</a:t>
            </a:r>
            <a:endParaRPr lang="en-US" altLang="ko-KR" sz="1200" err="1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pic>
        <p:nvPicPr>
          <p:cNvPr id="4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3B14334-262D-07B0-A4BC-81CC18EF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02" y="616955"/>
            <a:ext cx="6014016" cy="41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92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F4C74B-2DAA-9AB3-F17C-83FD1335A806}"/>
              </a:ext>
            </a:extLst>
          </p:cNvPr>
          <p:cNvSpPr/>
          <p:nvPr/>
        </p:nvSpPr>
        <p:spPr>
          <a:xfrm>
            <a:off x="-13914" y="1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E15981-ACEA-2508-E251-5BE1790D9CD0}"/>
              </a:ext>
            </a:extLst>
          </p:cNvPr>
          <p:cNvSpPr/>
          <p:nvPr/>
        </p:nvSpPr>
        <p:spPr>
          <a:xfrm>
            <a:off x="3005064" y="786426"/>
            <a:ext cx="3582144" cy="3312368"/>
          </a:xfrm>
          <a:prstGeom prst="ellipse">
            <a:avLst/>
          </a:prstGeom>
          <a:solidFill>
            <a:srgbClr val="0E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10849A-C3D9-5BAF-5AEC-5A86CE1E62D3}"/>
              </a:ext>
            </a:extLst>
          </p:cNvPr>
          <p:cNvSpPr/>
          <p:nvPr/>
        </p:nvSpPr>
        <p:spPr>
          <a:xfrm>
            <a:off x="2481508" y="1032085"/>
            <a:ext cx="3440388" cy="3324991"/>
          </a:xfrm>
          <a:prstGeom prst="ellipse">
            <a:avLst/>
          </a:prstGeom>
          <a:solidFill>
            <a:srgbClr val="006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7852F2-31F0-700A-6707-A36B89016750}"/>
              </a:ext>
            </a:extLst>
          </p:cNvPr>
          <p:cNvSpPr/>
          <p:nvPr/>
        </p:nvSpPr>
        <p:spPr>
          <a:xfrm>
            <a:off x="2780928" y="1032084"/>
            <a:ext cx="3582144" cy="36278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7E538-240A-89D8-DCE7-7877CF203762}"/>
              </a:ext>
            </a:extLst>
          </p:cNvPr>
          <p:cNvSpPr/>
          <p:nvPr/>
        </p:nvSpPr>
        <p:spPr>
          <a:xfrm>
            <a:off x="5793" y="1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19" name="Google Shape;1258;p36">
            <a:extLst>
              <a:ext uri="{FF2B5EF4-FFF2-40B4-BE49-F238E27FC236}">
                <a16:creationId xmlns:a16="http://schemas.microsoft.com/office/drawing/2014/main" id="{629B03AC-1853-596E-2DC8-38DB913FBE29}"/>
              </a:ext>
            </a:extLst>
          </p:cNvPr>
          <p:cNvSpPr/>
          <p:nvPr/>
        </p:nvSpPr>
        <p:spPr>
          <a:xfrm>
            <a:off x="3319863" y="508496"/>
            <a:ext cx="2504275" cy="4126509"/>
          </a:xfrm>
          <a:prstGeom prst="roundRect">
            <a:avLst>
              <a:gd name="adj" fmla="val 4943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84" tIns="41784" rIns="41784" bIns="41784" anchor="ctr" anchorCtr="0">
            <a:noAutofit/>
          </a:bodyPr>
          <a:lstStyle/>
          <a:p>
            <a:endParaRPr sz="82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E225B-3BA5-61FF-B6E4-5AB429B4A466}"/>
              </a:ext>
            </a:extLst>
          </p:cNvPr>
          <p:cNvSpPr txBox="1"/>
          <p:nvPr/>
        </p:nvSpPr>
        <p:spPr>
          <a:xfrm>
            <a:off x="2091285" y="1463137"/>
            <a:ext cx="4961432" cy="1938992"/>
          </a:xfrm>
          <a:prstGeom prst="rect">
            <a:avLst/>
          </a:prstGeom>
          <a:solidFill>
            <a:srgbClr val="17375E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r>
              <a:rPr lang="en-US" altLang="ko-KR" sz="4000">
                <a:solidFill>
                  <a:schemeClr val="bg1"/>
                </a:solidFill>
                <a:latin typeface="a블랙B" panose="02020600000000000000" pitchFamily="18" charset="-127"/>
                <a:ea typeface="a블랙B"/>
              </a:rPr>
              <a:t>03. 화면설계서</a:t>
            </a:r>
          </a:p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cxnSp>
        <p:nvCxnSpPr>
          <p:cNvPr id="21" name="Google Shape;1261;p36">
            <a:extLst>
              <a:ext uri="{FF2B5EF4-FFF2-40B4-BE49-F238E27FC236}">
                <a16:creationId xmlns:a16="http://schemas.microsoft.com/office/drawing/2014/main" id="{2F085635-7103-E72F-C87E-6C0A81CF3A33}"/>
              </a:ext>
            </a:extLst>
          </p:cNvPr>
          <p:cNvCxnSpPr>
            <a:cxnSpLocks/>
          </p:cNvCxnSpPr>
          <p:nvPr/>
        </p:nvCxnSpPr>
        <p:spPr>
          <a:xfrm>
            <a:off x="2042388" y="3003798"/>
            <a:ext cx="5059224" cy="2222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24120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35034"/>
              </p:ext>
            </p:extLst>
          </p:nvPr>
        </p:nvGraphicFramePr>
        <p:xfrm>
          <a:off x="251514" y="652026"/>
          <a:ext cx="8640951" cy="4794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839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744559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3611209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38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41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41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/>
                          <a:ea typeface="a시네마M"/>
                        </a:rPr>
                        <a:t>회원가입</a:t>
                      </a:r>
                      <a:endParaRPr lang="ko-KR" altLang="en-US">
                        <a:latin typeface="a시네마M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/>
                          <a:ea typeface="a시네마M"/>
                        </a:rPr>
                        <a:t>PG-1000</a:t>
                      </a:r>
                      <a:endParaRPr lang="ko-KR" altLang="en-US">
                        <a:latin typeface="a시네마M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/>
                          <a:ea typeface="a시네마M"/>
                        </a:rPr>
                        <a:t>메인 - 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err="1">
                          <a:ea typeface="a시네마M"/>
                        </a:rPr>
                        <a:t>김중휘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2022-12-15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41310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50597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(</a:t>
                      </a:r>
                      <a:r>
                        <a:rPr lang="ko-KR" altLang="en-US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입력창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공통) 회원가입 시 필요한 정보 입력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필수 항목 </a:t>
                      </a:r>
                      <a:r>
                        <a:rPr lang="ko-KR" altLang="en-US" sz="90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미입력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시, 해당 </a:t>
                      </a:r>
                      <a:r>
                        <a:rPr lang="ko-KR" altLang="en-US" sz="90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입력창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아래 필수 항목 입력 문구 표시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9699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이메일 주소 중복 검사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중복 시</a:t>
                      </a: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 </a:t>
                      </a:r>
                      <a:r>
                        <a:rPr lang="ko-KR" sz="900" b="0" i="0" u="none" strike="noStrike" noProof="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입력창</a:t>
                      </a: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아래 중복된 아이디 문구 표시</a:t>
                      </a:r>
                      <a:endParaRPr lang="ko-KR" sz="9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5293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비밀번호 재입력 및 확인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처음 입력한 비밀번호와 불일치 시, 비밀번호 확인 </a:t>
                      </a:r>
                      <a:r>
                        <a:rPr lang="ko-KR" altLang="en-US" sz="90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입력창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아래 비밀번호 불일치 문구 표시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2413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버튼 클릭 시 인증번호 생성 및 인증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9699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개인정보 수집 및 이용 동의에 대한 상세 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정보 확인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50597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개인정보 수집 및 이용 </a:t>
                      </a:r>
                      <a:r>
                        <a:rPr lang="ko-KR" altLang="en-US" sz="11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동의 확인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체크 비활성화 시, 개인정보 수집 및 이용에 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동의해주세요 문구 표시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2413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모든 정보가 입력되었을 때 가입 완료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2413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2413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800277" y="1566117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800278" y="205217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7358C7-B23F-33AC-47FA-7C3FE94351C3}"/>
              </a:ext>
            </a:extLst>
          </p:cNvPr>
          <p:cNvSpPr/>
          <p:nvPr/>
        </p:nvSpPr>
        <p:spPr>
          <a:xfrm>
            <a:off x="5798924" y="252442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8CEAAB-68A0-2FF2-F3CD-2E90F455DF85}"/>
              </a:ext>
            </a:extLst>
          </p:cNvPr>
          <p:cNvSpPr/>
          <p:nvPr/>
        </p:nvSpPr>
        <p:spPr>
          <a:xfrm>
            <a:off x="5800278" y="2924837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1" name="그림 12">
            <a:extLst>
              <a:ext uri="{FF2B5EF4-FFF2-40B4-BE49-F238E27FC236}">
                <a16:creationId xmlns:a16="http://schemas.microsoft.com/office/drawing/2014/main" id="{4A73CF3E-BF20-6837-F263-2FEBB84D5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31" y="1214787"/>
            <a:ext cx="5209673" cy="364136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F1B13C9D-8D6A-3993-D73A-8DE91E41764F}"/>
              </a:ext>
            </a:extLst>
          </p:cNvPr>
          <p:cNvSpPr/>
          <p:nvPr/>
        </p:nvSpPr>
        <p:spPr>
          <a:xfrm>
            <a:off x="1595815" y="1798339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F0C19F0-592B-F542-6ADA-D4BB49EE9B8F}"/>
              </a:ext>
            </a:extLst>
          </p:cNvPr>
          <p:cNvSpPr/>
          <p:nvPr/>
        </p:nvSpPr>
        <p:spPr>
          <a:xfrm>
            <a:off x="3134997" y="183147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6700C0-3111-2CA4-C842-B418FF940968}"/>
              </a:ext>
            </a:extLst>
          </p:cNvPr>
          <p:cNvSpPr/>
          <p:nvPr/>
        </p:nvSpPr>
        <p:spPr>
          <a:xfrm>
            <a:off x="2739016" y="2567069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C12428-441D-DFB9-AF3C-759CB25EB6C7}"/>
              </a:ext>
            </a:extLst>
          </p:cNvPr>
          <p:cNvSpPr/>
          <p:nvPr/>
        </p:nvSpPr>
        <p:spPr>
          <a:xfrm>
            <a:off x="3135496" y="3326184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CF8D1DB-A8C5-9DC2-9E6A-955D9729996F}"/>
              </a:ext>
            </a:extLst>
          </p:cNvPr>
          <p:cNvSpPr/>
          <p:nvPr/>
        </p:nvSpPr>
        <p:spPr>
          <a:xfrm>
            <a:off x="1814629" y="400015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/>
              </a:rPr>
              <a:t>6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1C983B6-67B0-42AE-6FD8-250A938FCB65}"/>
              </a:ext>
            </a:extLst>
          </p:cNvPr>
          <p:cNvSpPr/>
          <p:nvPr/>
        </p:nvSpPr>
        <p:spPr>
          <a:xfrm>
            <a:off x="3383747" y="422073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/>
              </a:rPr>
              <a:t>7</a:t>
            </a:r>
            <a:endParaRPr lang="en-US" altLang="ko-KR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70B8B4-B527-58EE-FB7F-7C06AAB0843B}"/>
              </a:ext>
            </a:extLst>
          </p:cNvPr>
          <p:cNvSpPr/>
          <p:nvPr/>
        </p:nvSpPr>
        <p:spPr>
          <a:xfrm>
            <a:off x="5799217" y="328663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5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28DC068-357B-8C4B-CC95-7C9D6822E2CF}"/>
              </a:ext>
            </a:extLst>
          </p:cNvPr>
          <p:cNvSpPr/>
          <p:nvPr/>
        </p:nvSpPr>
        <p:spPr>
          <a:xfrm>
            <a:off x="5806066" y="373705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6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DD5042-62AE-4689-E0C6-ED181217F7DC}"/>
              </a:ext>
            </a:extLst>
          </p:cNvPr>
          <p:cNvSpPr/>
          <p:nvPr/>
        </p:nvSpPr>
        <p:spPr>
          <a:xfrm>
            <a:off x="4088597" y="3662065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5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602EFFE-7A94-8B9C-D607-170457D7CE3A}"/>
              </a:ext>
            </a:extLst>
          </p:cNvPr>
          <p:cNvSpPr/>
          <p:nvPr/>
        </p:nvSpPr>
        <p:spPr>
          <a:xfrm>
            <a:off x="5795807" y="4130766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/>
              </a:rPr>
              <a:t>7</a:t>
            </a:r>
            <a:endParaRPr lang="en-US" altLang="ko-KR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48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12703"/>
              </p:ext>
            </p:extLst>
          </p:nvPr>
        </p:nvGraphicFramePr>
        <p:xfrm>
          <a:off x="251514" y="652026"/>
          <a:ext cx="8640951" cy="4282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839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744559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3611209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38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로그인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PG-1001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메인 - 로그인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err="1">
                          <a:ea typeface="a시네마M"/>
                        </a:rPr>
                        <a:t>김중휘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2022-12-15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아이디 입력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비밀번호 입력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아이디/비밀번호 일치하면 로그인 진행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아이디/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비밀번호 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불일치시 </a:t>
                      </a:r>
                      <a:r>
                        <a:rPr lang="ko-KR" altLang="en-US" sz="90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안내창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팝업</a:t>
                      </a:r>
                      <a:endParaRPr lang="ko-KR" sz="900">
                        <a:solidFill>
                          <a:srgbClr val="FF0000"/>
                        </a:solidFill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소셜 미디어 로그인(구글/카카오)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1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회원가입</a:t>
                      </a:r>
                      <a:r>
                        <a:rPr lang="en-US" altLang="ko-KR" sz="11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altLang="ko-KR" sz="11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페이지로</a:t>
                      </a:r>
                      <a:r>
                        <a:rPr lang="en-US" altLang="ko-KR" sz="11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en-US" altLang="ko-KR" sz="11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계정 찾기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비밀번호 찾기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55589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6136" y="187442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7358C7-B23F-33AC-47FA-7C3FE94351C3}"/>
              </a:ext>
            </a:extLst>
          </p:cNvPr>
          <p:cNvSpPr/>
          <p:nvPr/>
        </p:nvSpPr>
        <p:spPr>
          <a:xfrm>
            <a:off x="5796136" y="2216707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8CEAAB-68A0-2FF2-F3CD-2E90F455DF85}"/>
              </a:ext>
            </a:extLst>
          </p:cNvPr>
          <p:cNvSpPr/>
          <p:nvPr/>
        </p:nvSpPr>
        <p:spPr>
          <a:xfrm>
            <a:off x="5796136" y="264827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1" name="그림 12">
            <a:extLst>
              <a:ext uri="{FF2B5EF4-FFF2-40B4-BE49-F238E27FC236}">
                <a16:creationId xmlns:a16="http://schemas.microsoft.com/office/drawing/2014/main" id="{DBEC2F9F-C599-C602-6270-00D5481FD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1224140"/>
            <a:ext cx="5394960" cy="3533419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F1B13C9D-8D6A-3993-D73A-8DE91E41764F}"/>
              </a:ext>
            </a:extLst>
          </p:cNvPr>
          <p:cNvSpPr/>
          <p:nvPr/>
        </p:nvSpPr>
        <p:spPr>
          <a:xfrm>
            <a:off x="3764708" y="2734596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F0C19F0-592B-F542-6ADA-D4BB49EE9B8F}"/>
              </a:ext>
            </a:extLst>
          </p:cNvPr>
          <p:cNvSpPr/>
          <p:nvPr/>
        </p:nvSpPr>
        <p:spPr>
          <a:xfrm>
            <a:off x="3766855" y="302901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6700C0-3111-2CA4-C842-B418FF940968}"/>
              </a:ext>
            </a:extLst>
          </p:cNvPr>
          <p:cNvSpPr/>
          <p:nvPr/>
        </p:nvSpPr>
        <p:spPr>
          <a:xfrm>
            <a:off x="3231308" y="330320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C12428-441D-DFB9-AF3C-759CB25EB6C7}"/>
              </a:ext>
            </a:extLst>
          </p:cNvPr>
          <p:cNvSpPr/>
          <p:nvPr/>
        </p:nvSpPr>
        <p:spPr>
          <a:xfrm>
            <a:off x="3699777" y="374749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DC94E4-FD68-7818-1447-1C54EA9BE361}"/>
              </a:ext>
            </a:extLst>
          </p:cNvPr>
          <p:cNvSpPr/>
          <p:nvPr/>
        </p:nvSpPr>
        <p:spPr>
          <a:xfrm>
            <a:off x="3384349" y="414493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/>
              </a:rPr>
              <a:t>6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ECE2933-51BE-1BA9-965A-6912A45E796C}"/>
              </a:ext>
            </a:extLst>
          </p:cNvPr>
          <p:cNvSpPr/>
          <p:nvPr/>
        </p:nvSpPr>
        <p:spPr>
          <a:xfrm>
            <a:off x="3806657" y="414453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/>
              </a:rPr>
              <a:t>7</a:t>
            </a:r>
            <a:endParaRPr lang="en-US" altLang="ko-KR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E185B55-B5C1-D477-BA7E-5140C76A631A}"/>
              </a:ext>
            </a:extLst>
          </p:cNvPr>
          <p:cNvSpPr/>
          <p:nvPr/>
        </p:nvSpPr>
        <p:spPr>
          <a:xfrm>
            <a:off x="5798886" y="2979874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5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FB2859B-5C02-4FA6-FF64-3D39FBE1CC1A}"/>
              </a:ext>
            </a:extLst>
          </p:cNvPr>
          <p:cNvSpPr/>
          <p:nvPr/>
        </p:nvSpPr>
        <p:spPr>
          <a:xfrm>
            <a:off x="5798886" y="332959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6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FC9309A-F6F2-0A11-8205-E58432B87EB9}"/>
              </a:ext>
            </a:extLst>
          </p:cNvPr>
          <p:cNvSpPr/>
          <p:nvPr/>
        </p:nvSpPr>
        <p:spPr>
          <a:xfrm>
            <a:off x="2496017" y="4145935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5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85E832-0102-4AB2-EE14-400C8D1D4646}"/>
              </a:ext>
            </a:extLst>
          </p:cNvPr>
          <p:cNvSpPr/>
          <p:nvPr/>
        </p:nvSpPr>
        <p:spPr>
          <a:xfrm>
            <a:off x="5799286" y="366447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/>
              </a:rPr>
              <a:t>7</a:t>
            </a:r>
            <a:endParaRPr lang="en-US" altLang="ko-KR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174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60932"/>
              </p:ext>
            </p:extLst>
          </p:nvPr>
        </p:nvGraphicFramePr>
        <p:xfrm>
          <a:off x="251514" y="652026"/>
          <a:ext cx="8640943" cy="51353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837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744557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3611208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37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3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1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검색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PG-2000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메인 - 검색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err="1">
                          <a:ea typeface="a시네마M"/>
                        </a:rPr>
                        <a:t>김중휘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2022-12-15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왕복/편도 선택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sz="900" b="0" i="0" u="none" strike="noStrike" noProof="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미선택</a:t>
                      </a: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시,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왕복 혹은 편도를 선택해주세요 문구 </a:t>
                      </a:r>
                      <a:endParaRPr lang="ko-KR" altLang="en-US" sz="900" b="0" i="0" u="none" strike="noStrike" noProof="0">
                        <a:solidFill>
                          <a:srgbClr val="FF0000"/>
                        </a:solidFill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>
                        <a:buNone/>
                      </a:pP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표시</a:t>
                      </a:r>
                      <a:endParaRPr lang="ko-KR" altLang="en-US" sz="900" b="0" i="0" u="none" strike="noStrike" noProof="0">
                        <a:solidFill>
                          <a:srgbClr val="FF0000"/>
                        </a:solidFill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출발지/도착지 선택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sz="900" b="0" i="0" u="none" strike="noStrike" noProof="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미선택</a:t>
                      </a: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시, 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출발지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/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도착지를</a:t>
                      </a: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선택해주세요 문구 </a:t>
                      </a:r>
                    </a:p>
                    <a:p>
                      <a:pPr lvl="0">
                        <a:buNone/>
                      </a:pP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표시</a:t>
                      </a:r>
                      <a:endParaRPr lang="ko-KR" sz="9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출발지 도착지 자리 바꿈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날짜 선택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sz="900" b="0" i="0" u="none" strike="noStrike" noProof="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미선택</a:t>
                      </a: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시, 날짜를 선택해주세요 문구 표시</a:t>
                      </a:r>
                      <a:endParaRPr lang="ko-KR" sz="9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등급 및 인원 선택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sz="900" b="0" i="0" u="none" strike="noStrike" noProof="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미선택</a:t>
                      </a: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시, 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등급 및 인원을</a:t>
                      </a: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선택해주세요 문구 표시</a:t>
                      </a:r>
                      <a:endParaRPr lang="ko-KR" sz="9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직항만 조회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입력된 정보로 항공권 조회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배경화면 설정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800636" y="1636589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1636" y="216590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7358C7-B23F-33AC-47FA-7C3FE94351C3}"/>
              </a:ext>
            </a:extLst>
          </p:cNvPr>
          <p:cNvSpPr/>
          <p:nvPr/>
        </p:nvSpPr>
        <p:spPr>
          <a:xfrm>
            <a:off x="5796136" y="2607517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8CEAAB-68A0-2FF2-F3CD-2E90F455DF85}"/>
              </a:ext>
            </a:extLst>
          </p:cNvPr>
          <p:cNvSpPr/>
          <p:nvPr/>
        </p:nvSpPr>
        <p:spPr>
          <a:xfrm>
            <a:off x="5796136" y="297845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5" name="그림 10">
            <a:extLst>
              <a:ext uri="{FF2B5EF4-FFF2-40B4-BE49-F238E27FC236}">
                <a16:creationId xmlns:a16="http://schemas.microsoft.com/office/drawing/2014/main" id="{7ABE6E0E-B695-CE6E-81DB-39F505833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35" y="1376146"/>
            <a:ext cx="5410199" cy="3321603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62C12428-441D-DFB9-AF3C-759CB25EB6C7}"/>
              </a:ext>
            </a:extLst>
          </p:cNvPr>
          <p:cNvSpPr/>
          <p:nvPr/>
        </p:nvSpPr>
        <p:spPr>
          <a:xfrm>
            <a:off x="3385151" y="3074724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1B13C9D-8D6A-3993-D73A-8DE91E41764F}"/>
              </a:ext>
            </a:extLst>
          </p:cNvPr>
          <p:cNvSpPr/>
          <p:nvPr/>
        </p:nvSpPr>
        <p:spPr>
          <a:xfrm>
            <a:off x="1678432" y="251522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F0C19F0-592B-F542-6ADA-D4BB49EE9B8F}"/>
              </a:ext>
            </a:extLst>
          </p:cNvPr>
          <p:cNvSpPr/>
          <p:nvPr/>
        </p:nvSpPr>
        <p:spPr>
          <a:xfrm>
            <a:off x="728079" y="2885837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6700C0-3111-2CA4-C842-B418FF940968}"/>
              </a:ext>
            </a:extLst>
          </p:cNvPr>
          <p:cNvSpPr/>
          <p:nvPr/>
        </p:nvSpPr>
        <p:spPr>
          <a:xfrm>
            <a:off x="1785112" y="3076205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EBD03C3-6819-9EB9-6E93-E975623BA473}"/>
              </a:ext>
            </a:extLst>
          </p:cNvPr>
          <p:cNvSpPr/>
          <p:nvPr/>
        </p:nvSpPr>
        <p:spPr>
          <a:xfrm>
            <a:off x="968809" y="332197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/>
              </a:rPr>
              <a:t>6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9CDCFBF-F1C6-476A-905F-372BECD98DB9}"/>
              </a:ext>
            </a:extLst>
          </p:cNvPr>
          <p:cNvSpPr/>
          <p:nvPr/>
        </p:nvSpPr>
        <p:spPr>
          <a:xfrm>
            <a:off x="4835357" y="353874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/>
              </a:rPr>
              <a:t>7</a:t>
            </a:r>
            <a:endParaRPr lang="en-US" altLang="ko-KR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E3A13D-2283-BEB9-05E0-B88F0013E998}"/>
              </a:ext>
            </a:extLst>
          </p:cNvPr>
          <p:cNvSpPr/>
          <p:nvPr/>
        </p:nvSpPr>
        <p:spPr>
          <a:xfrm>
            <a:off x="5795076" y="3379624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5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30D2A9-8BBF-620D-913B-5C3CDA28871B}"/>
              </a:ext>
            </a:extLst>
          </p:cNvPr>
          <p:cNvSpPr/>
          <p:nvPr/>
        </p:nvSpPr>
        <p:spPr>
          <a:xfrm>
            <a:off x="5798886" y="374458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6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A3D0230-D256-49A4-9F3E-DD8CCEDCA4C3}"/>
              </a:ext>
            </a:extLst>
          </p:cNvPr>
          <p:cNvSpPr/>
          <p:nvPr/>
        </p:nvSpPr>
        <p:spPr>
          <a:xfrm>
            <a:off x="4835357" y="3029605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5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BA97F8-9D4A-586E-6A0D-FA711CF4A59D}"/>
              </a:ext>
            </a:extLst>
          </p:cNvPr>
          <p:cNvSpPr/>
          <p:nvPr/>
        </p:nvSpPr>
        <p:spPr>
          <a:xfrm>
            <a:off x="5799286" y="406803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/>
              </a:rPr>
              <a:t>7</a:t>
            </a:r>
            <a:endParaRPr lang="en-US" altLang="ko-KR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888D8F1-FBCE-B390-798A-27DBE89B7ED1}"/>
              </a:ext>
            </a:extLst>
          </p:cNvPr>
          <p:cNvSpPr/>
          <p:nvPr/>
        </p:nvSpPr>
        <p:spPr>
          <a:xfrm>
            <a:off x="3604726" y="421311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8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C5FDEE-BBA2-9AE1-4DEA-B6E26CEA3192}"/>
              </a:ext>
            </a:extLst>
          </p:cNvPr>
          <p:cNvSpPr/>
          <p:nvPr/>
        </p:nvSpPr>
        <p:spPr>
          <a:xfrm>
            <a:off x="5791666" y="441093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4460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F4C74B-2DAA-9AB3-F17C-83FD1335A806}"/>
              </a:ext>
            </a:extLst>
          </p:cNvPr>
          <p:cNvSpPr/>
          <p:nvPr/>
        </p:nvSpPr>
        <p:spPr>
          <a:xfrm>
            <a:off x="-13914" y="0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E15981-ACEA-2508-E251-5BE1790D9CD0}"/>
              </a:ext>
            </a:extLst>
          </p:cNvPr>
          <p:cNvSpPr/>
          <p:nvPr/>
        </p:nvSpPr>
        <p:spPr>
          <a:xfrm>
            <a:off x="3005064" y="786425"/>
            <a:ext cx="3582144" cy="3312368"/>
          </a:xfrm>
          <a:prstGeom prst="ellipse">
            <a:avLst/>
          </a:prstGeom>
          <a:solidFill>
            <a:srgbClr val="0E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10849A-C3D9-5BAF-5AEC-5A86CE1E62D3}"/>
              </a:ext>
            </a:extLst>
          </p:cNvPr>
          <p:cNvSpPr/>
          <p:nvPr/>
        </p:nvSpPr>
        <p:spPr>
          <a:xfrm>
            <a:off x="2481508" y="1032084"/>
            <a:ext cx="3440388" cy="3324991"/>
          </a:xfrm>
          <a:prstGeom prst="ellipse">
            <a:avLst/>
          </a:prstGeom>
          <a:solidFill>
            <a:srgbClr val="006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7852F2-31F0-700A-6707-A36B89016750}"/>
              </a:ext>
            </a:extLst>
          </p:cNvPr>
          <p:cNvSpPr/>
          <p:nvPr/>
        </p:nvSpPr>
        <p:spPr>
          <a:xfrm>
            <a:off x="2780928" y="1032084"/>
            <a:ext cx="3582144" cy="36278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7E538-240A-89D8-DCE7-7877CF203762}"/>
              </a:ext>
            </a:extLst>
          </p:cNvPr>
          <p:cNvSpPr/>
          <p:nvPr/>
        </p:nvSpPr>
        <p:spPr>
          <a:xfrm>
            <a:off x="5793" y="0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19" name="Google Shape;1258;p36">
            <a:extLst>
              <a:ext uri="{FF2B5EF4-FFF2-40B4-BE49-F238E27FC236}">
                <a16:creationId xmlns:a16="http://schemas.microsoft.com/office/drawing/2014/main" id="{629B03AC-1853-596E-2DC8-38DB913FBE29}"/>
              </a:ext>
            </a:extLst>
          </p:cNvPr>
          <p:cNvSpPr/>
          <p:nvPr/>
        </p:nvSpPr>
        <p:spPr>
          <a:xfrm>
            <a:off x="3319862" y="508496"/>
            <a:ext cx="2504275" cy="4126509"/>
          </a:xfrm>
          <a:prstGeom prst="roundRect">
            <a:avLst>
              <a:gd name="adj" fmla="val 4943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84" tIns="41784" rIns="41784" bIns="41784" anchor="ctr" anchorCtr="0">
            <a:noAutofit/>
          </a:bodyPr>
          <a:lstStyle/>
          <a:p>
            <a:endParaRPr sz="82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E225B-3BA5-61FF-B6E4-5AB429B4A466}"/>
              </a:ext>
            </a:extLst>
          </p:cNvPr>
          <p:cNvSpPr txBox="1"/>
          <p:nvPr/>
        </p:nvSpPr>
        <p:spPr>
          <a:xfrm>
            <a:off x="2091284" y="1463137"/>
            <a:ext cx="4961432" cy="2554545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r>
              <a:rPr lang="en-US" altLang="ko-KR" sz="400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01. </a:t>
            </a:r>
            <a:r>
              <a:rPr lang="ko-KR" altLang="en-US" sz="400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개요</a:t>
            </a:r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cxnSp>
        <p:nvCxnSpPr>
          <p:cNvPr id="21" name="Google Shape;1261;p36">
            <a:extLst>
              <a:ext uri="{FF2B5EF4-FFF2-40B4-BE49-F238E27FC236}">
                <a16:creationId xmlns:a16="http://schemas.microsoft.com/office/drawing/2014/main" id="{2F085635-7103-E72F-C87E-6C0A81CF3A33}"/>
              </a:ext>
            </a:extLst>
          </p:cNvPr>
          <p:cNvCxnSpPr>
            <a:cxnSpLocks/>
          </p:cNvCxnSpPr>
          <p:nvPr/>
        </p:nvCxnSpPr>
        <p:spPr>
          <a:xfrm>
            <a:off x="2042388" y="3003798"/>
            <a:ext cx="5059224" cy="2222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01039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19353"/>
              </p:ext>
            </p:extLst>
          </p:nvPr>
        </p:nvGraphicFramePr>
        <p:xfrm>
          <a:off x="251514" y="652026"/>
          <a:ext cx="8640945" cy="43856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839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744559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3755997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215244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항공권 검색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PG-2001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메인 - 검색결과(메인 페이지에서 출발지의 국가만 선택, 도착지는 </a:t>
                      </a:r>
                      <a:r>
                        <a:rPr lang="ko-KR" altLang="en-US" err="1">
                          <a:latin typeface="a시네마M" panose="02020600000000000000" pitchFamily="18" charset="-127"/>
                          <a:ea typeface="a시네마M"/>
                        </a:rPr>
                        <a:t>Everywhere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 옵션으로 선택)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>
                          <a:ea typeface="a시네마M"/>
                        </a:rPr>
                        <a:t>김은빈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2022-12-15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해당 국가의 도시(공항) 정보를 보여줌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출발 도시 선택 페이지로 이동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868580" y="167632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868580" y="203369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4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680155B-EBDF-0BF7-92CF-44EBB2EC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03" y="1424403"/>
            <a:ext cx="5471910" cy="353428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0E4532A-7DC8-EC8D-3F31-3EB6AC0B6700}"/>
              </a:ext>
            </a:extLst>
          </p:cNvPr>
          <p:cNvSpPr/>
          <p:nvPr/>
        </p:nvSpPr>
        <p:spPr>
          <a:xfrm>
            <a:off x="5458066" y="265029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A34A42-8E4A-3AC4-DE5E-4E67D1E5AC4D}"/>
              </a:ext>
            </a:extLst>
          </p:cNvPr>
          <p:cNvSpPr/>
          <p:nvPr/>
        </p:nvSpPr>
        <p:spPr>
          <a:xfrm>
            <a:off x="5144143" y="375624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147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75035"/>
              </p:ext>
            </p:extLst>
          </p:nvPr>
        </p:nvGraphicFramePr>
        <p:xfrm>
          <a:off x="251514" y="652026"/>
          <a:ext cx="8640951" cy="422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839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744559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3611209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38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항공권 검색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PG-2002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메인 - 검색결과(출발지 도시(공항) 선택)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>
                          <a:ea typeface="a시네마M"/>
                        </a:rPr>
                        <a:t>김은빈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2022-12-15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상세 검색 결과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3949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4" name="그림 14">
            <a:extLst>
              <a:ext uri="{FF2B5EF4-FFF2-40B4-BE49-F238E27FC236}">
                <a16:creationId xmlns:a16="http://schemas.microsoft.com/office/drawing/2014/main" id="{7C55C57B-2304-80AA-F17B-78E6F0418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58" y="1247321"/>
            <a:ext cx="5463860" cy="3558429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A1A8530-CD7C-CFD7-72E8-0194EFEB68A5}"/>
              </a:ext>
            </a:extLst>
          </p:cNvPr>
          <p:cNvSpPr/>
          <p:nvPr/>
        </p:nvSpPr>
        <p:spPr>
          <a:xfrm>
            <a:off x="5345375" y="256980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319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29578"/>
              </p:ext>
            </p:extLst>
          </p:nvPr>
        </p:nvGraphicFramePr>
        <p:xfrm>
          <a:off x="251514" y="652026"/>
          <a:ext cx="8640951" cy="4473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839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744559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3611209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38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38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389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항공권 검색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PG-2003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메인 - 검색결과(상세 검색 결과 정렬)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>
                          <a:ea typeface="a시네마M"/>
                        </a:rPr>
                        <a:t>김은빈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2022-12-15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38985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5576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정렬기준(</a:t>
                      </a:r>
                      <a:r>
                        <a:rPr lang="ko-KR" altLang="en-US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추천순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 최저가, 최단여행시간)  선택 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default로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추천순이 자동 선택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7966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경유 옵션(직항 </a:t>
                      </a:r>
                      <a:r>
                        <a:rPr lang="ko-KR" altLang="en-US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or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1회 경유) 선택 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sz="900" b="0" i="0" u="none" strike="noStrike" noProof="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default</a:t>
                      </a:r>
                      <a:r>
                        <a:rPr lang="ko-KR" altLang="en-US" sz="900" b="0" i="0" u="none" strike="noStrike" noProof="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로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직항, 1회 경유 다중 선택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하나라도 선택을 하지 않으면 선택하라는 경고창과 함께 모두 선택됨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717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출발시간 입력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sz="900" b="0" i="0" u="none" strike="noStrike" noProof="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default</a:t>
                      </a:r>
                      <a:r>
                        <a:rPr lang="ko-KR" altLang="en-US" sz="900" b="0" i="0" u="none" strike="noStrike" noProof="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로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모든 시간대를 적용</a:t>
                      </a:r>
                      <a:endParaRPr 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717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총 소요시간 입력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]default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으로 모든 소요시간 적용</a:t>
                      </a:r>
                      <a:endParaRPr lang="ko-KR" sz="90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23898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예매 및 결제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23898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23898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23898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23898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23898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43585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6135" y="2276539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7358C7-B23F-33AC-47FA-7C3FE94351C3}"/>
              </a:ext>
            </a:extLst>
          </p:cNvPr>
          <p:cNvSpPr/>
          <p:nvPr/>
        </p:nvSpPr>
        <p:spPr>
          <a:xfrm>
            <a:off x="5796136" y="2880476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8CEAAB-68A0-2FF2-F3CD-2E90F455DF85}"/>
              </a:ext>
            </a:extLst>
          </p:cNvPr>
          <p:cNvSpPr/>
          <p:nvPr/>
        </p:nvSpPr>
        <p:spPr>
          <a:xfrm>
            <a:off x="5796136" y="328191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A87CED-126E-7140-918C-E4E095CF6FC1}"/>
              </a:ext>
            </a:extLst>
          </p:cNvPr>
          <p:cNvSpPr/>
          <p:nvPr/>
        </p:nvSpPr>
        <p:spPr>
          <a:xfrm>
            <a:off x="5796136" y="3606129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5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5" name="그림 10">
            <a:extLst>
              <a:ext uri="{FF2B5EF4-FFF2-40B4-BE49-F238E27FC236}">
                <a16:creationId xmlns:a16="http://schemas.microsoft.com/office/drawing/2014/main" id="{A21C35AE-AC4F-DA89-9201-9555116BB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59" y="1237809"/>
            <a:ext cx="5463860" cy="356940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7F7EAFD-F169-F350-55E3-5196A7A0879F}"/>
              </a:ext>
            </a:extLst>
          </p:cNvPr>
          <p:cNvSpPr/>
          <p:nvPr/>
        </p:nvSpPr>
        <p:spPr>
          <a:xfrm>
            <a:off x="4178227" y="199025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FE22740-F0FB-6AEE-2225-3A455BD5B663}"/>
              </a:ext>
            </a:extLst>
          </p:cNvPr>
          <p:cNvSpPr/>
          <p:nvPr/>
        </p:nvSpPr>
        <p:spPr>
          <a:xfrm>
            <a:off x="676784" y="205783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3787B19-2C73-420F-3840-F16A04CAA4A7}"/>
              </a:ext>
            </a:extLst>
          </p:cNvPr>
          <p:cNvSpPr/>
          <p:nvPr/>
        </p:nvSpPr>
        <p:spPr>
          <a:xfrm>
            <a:off x="1175840" y="3078356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D9DF34A-AB53-AAD8-F61D-95BAF68A73C7}"/>
              </a:ext>
            </a:extLst>
          </p:cNvPr>
          <p:cNvSpPr/>
          <p:nvPr/>
        </p:nvSpPr>
        <p:spPr>
          <a:xfrm>
            <a:off x="1175840" y="422722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BCFA23-3510-71E6-1234-81B27E44E647}"/>
              </a:ext>
            </a:extLst>
          </p:cNvPr>
          <p:cNvSpPr/>
          <p:nvPr/>
        </p:nvSpPr>
        <p:spPr>
          <a:xfrm>
            <a:off x="5377572" y="350061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5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2611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12554"/>
              </p:ext>
            </p:extLst>
          </p:nvPr>
        </p:nvGraphicFramePr>
        <p:xfrm>
          <a:off x="251514" y="652026"/>
          <a:ext cx="8640951" cy="431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839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744559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3611209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38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항공권 검색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PG-2004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메인 - 검색결과(날짜 선택)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>
                          <a:ea typeface="a시네마M"/>
                        </a:rPr>
                        <a:t>김은빈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2022-12-15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날짜를 달력형태로 보여줌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 err="1">
                          <a:solidFill>
                            <a:srgbClr val="FF0000"/>
                          </a:solidFill>
                          <a:latin typeface="a시네마M"/>
                          <a:ea typeface="a시네마M"/>
                        </a:rPr>
                        <a:t>default로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/>
                          <a:ea typeface="a시네마M"/>
                        </a:rPr>
                        <a:t> 현재 날짜 자동 선택</a:t>
                      </a:r>
                      <a:endParaRPr lang="ko-KR" altLang="en-US" sz="900">
                        <a:solidFill>
                          <a:srgbClr val="FF0000"/>
                        </a:solidFill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화살표를 통해 이전달, 다음달 달력으로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29073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/>
                          <a:ea typeface="a시네마M"/>
                        </a:rPr>
                        <a:t>년도와 월을 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선택한 날짜 표시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/>
                          <a:ea typeface="a시네마M"/>
                        </a:rPr>
                        <a:t>날짜 선택 칸 닫기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55589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6136" y="1971355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7358C7-B23F-33AC-47FA-7C3FE94351C3}"/>
              </a:ext>
            </a:extLst>
          </p:cNvPr>
          <p:cNvSpPr/>
          <p:nvPr/>
        </p:nvSpPr>
        <p:spPr>
          <a:xfrm>
            <a:off x="5796136" y="2341286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8CEAAB-68A0-2FF2-F3CD-2E90F455DF85}"/>
              </a:ext>
            </a:extLst>
          </p:cNvPr>
          <p:cNvSpPr/>
          <p:nvPr/>
        </p:nvSpPr>
        <p:spPr>
          <a:xfrm>
            <a:off x="5796136" y="2658645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9" name="그림 19">
            <a:extLst>
              <a:ext uri="{FF2B5EF4-FFF2-40B4-BE49-F238E27FC236}">
                <a16:creationId xmlns:a16="http://schemas.microsoft.com/office/drawing/2014/main" id="{6FF34D87-EB03-21DC-2B1C-AEAA94E3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58" y="1255370"/>
            <a:ext cx="5456036" cy="3606725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F1B13C9D-8D6A-3993-D73A-8DE91E41764F}"/>
              </a:ext>
            </a:extLst>
          </p:cNvPr>
          <p:cNvSpPr/>
          <p:nvPr/>
        </p:nvSpPr>
        <p:spPr>
          <a:xfrm>
            <a:off x="3139868" y="1587786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F0C19F0-592B-F542-6ADA-D4BB49EE9B8F}"/>
              </a:ext>
            </a:extLst>
          </p:cNvPr>
          <p:cNvSpPr/>
          <p:nvPr/>
        </p:nvSpPr>
        <p:spPr>
          <a:xfrm>
            <a:off x="2608615" y="212223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6700C0-3111-2CA4-C842-B418FF940968}"/>
              </a:ext>
            </a:extLst>
          </p:cNvPr>
          <p:cNvSpPr/>
          <p:nvPr/>
        </p:nvSpPr>
        <p:spPr>
          <a:xfrm>
            <a:off x="3139868" y="200780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C12428-441D-DFB9-AF3C-759CB25EB6C7}"/>
              </a:ext>
            </a:extLst>
          </p:cNvPr>
          <p:cNvSpPr/>
          <p:nvPr/>
        </p:nvSpPr>
        <p:spPr>
          <a:xfrm>
            <a:off x="2922537" y="351889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CDAD056-B301-E08C-5927-12A6478CB9CD}"/>
              </a:ext>
            </a:extLst>
          </p:cNvPr>
          <p:cNvSpPr/>
          <p:nvPr/>
        </p:nvSpPr>
        <p:spPr>
          <a:xfrm>
            <a:off x="4905659" y="418043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5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08FF3E3-0612-8932-5FD8-5EBD8EC3FB2B}"/>
              </a:ext>
            </a:extLst>
          </p:cNvPr>
          <p:cNvSpPr/>
          <p:nvPr/>
        </p:nvSpPr>
        <p:spPr>
          <a:xfrm>
            <a:off x="5796135" y="300420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78067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13272"/>
              </p:ext>
            </p:extLst>
          </p:nvPr>
        </p:nvGraphicFramePr>
        <p:xfrm>
          <a:off x="251514" y="652026"/>
          <a:ext cx="8640960" cy="422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8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 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Page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PG-3001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 Page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err="1">
                          <a:latin typeface="a시네마M" panose="02020600000000000000" pitchFamily="18" charset="-127"/>
                          <a:ea typeface="a시네마M"/>
                        </a:rPr>
                        <a:t>손원주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2022-12-14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여행객 정보 입력 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내 예약 관리 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가격 변동 알림 설정 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로그아웃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도움말 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6363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6136" y="192100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7358C7-B23F-33AC-47FA-7C3FE94351C3}"/>
              </a:ext>
            </a:extLst>
          </p:cNvPr>
          <p:cNvSpPr/>
          <p:nvPr/>
        </p:nvSpPr>
        <p:spPr>
          <a:xfrm>
            <a:off x="5796136" y="220903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8CEAAB-68A0-2FF2-F3CD-2E90F455DF85}"/>
              </a:ext>
            </a:extLst>
          </p:cNvPr>
          <p:cNvSpPr/>
          <p:nvPr/>
        </p:nvSpPr>
        <p:spPr>
          <a:xfrm>
            <a:off x="5796136" y="256907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A87CED-126E-7140-918C-E4E095CF6FC1}"/>
              </a:ext>
            </a:extLst>
          </p:cNvPr>
          <p:cNvSpPr/>
          <p:nvPr/>
        </p:nvSpPr>
        <p:spPr>
          <a:xfrm>
            <a:off x="5796136" y="292911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5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3BF8FC-A5D4-C3F8-1165-85B05AF55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96" y="1209265"/>
            <a:ext cx="5472626" cy="3660463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34481D3-5221-518D-2F0A-DE28863C9F81}"/>
              </a:ext>
            </a:extLst>
          </p:cNvPr>
          <p:cNvSpPr/>
          <p:nvPr/>
        </p:nvSpPr>
        <p:spPr>
          <a:xfrm>
            <a:off x="539552" y="2661474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716A882-DB44-3454-1362-0426208B914F}"/>
              </a:ext>
            </a:extLst>
          </p:cNvPr>
          <p:cNvSpPr/>
          <p:nvPr/>
        </p:nvSpPr>
        <p:spPr>
          <a:xfrm>
            <a:off x="539552" y="2889335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66550E-CB0A-F799-6FC9-D86AECE98D3F}"/>
              </a:ext>
            </a:extLst>
          </p:cNvPr>
          <p:cNvSpPr/>
          <p:nvPr/>
        </p:nvSpPr>
        <p:spPr>
          <a:xfrm>
            <a:off x="539552" y="3126434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E67EC8A-1949-F471-49E1-1EB6F71C4505}"/>
              </a:ext>
            </a:extLst>
          </p:cNvPr>
          <p:cNvSpPr/>
          <p:nvPr/>
        </p:nvSpPr>
        <p:spPr>
          <a:xfrm>
            <a:off x="971600" y="357986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A6350C-46C8-5780-7FA9-386E025A62C6}"/>
              </a:ext>
            </a:extLst>
          </p:cNvPr>
          <p:cNvSpPr/>
          <p:nvPr/>
        </p:nvSpPr>
        <p:spPr>
          <a:xfrm>
            <a:off x="3419872" y="1275606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5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190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80596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1372"/>
              </p:ext>
            </p:extLst>
          </p:nvPr>
        </p:nvGraphicFramePr>
        <p:xfrm>
          <a:off x="251514" y="652025"/>
          <a:ext cx="8640960" cy="4360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8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74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 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Page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PG-3002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 page-&gt;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여행객 정보 입력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err="1">
                          <a:latin typeface="a시네마M" panose="02020600000000000000" pitchFamily="18" charset="-127"/>
                          <a:ea typeface="a시네마M"/>
                        </a:rPr>
                        <a:t>손원주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2022-12-14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8829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92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직함 입력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5471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이름 입력 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(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필수 입력 창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) </a:t>
                      </a:r>
                      <a:endParaRPr lang="ko-KR" altLang="en-US"/>
                    </a:p>
                    <a:p>
                      <a:pPr latinLnBrk="1"/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/>
                        </a:rPr>
                        <a:t>입력 안됐을 시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/>
                        </a:rPr>
                        <a:t>테두리 색 변경 및 승객 저장 버튼 비활성화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7188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성 입력 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(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필수 입력 창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)</a:t>
                      </a:r>
                    </a:p>
                    <a:p>
                      <a:pPr marL="0" marR="0" lvl="0" indent="0" algn="l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/>
                        </a:rPr>
                        <a:t>입력 안됐을 시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/>
                        </a:rPr>
                        <a:t>테두리 색 변경 및 승객 저장 버튼 비활성화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92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성별 드롭다운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92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국가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/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지역 드롭다운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92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생년월일 입력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92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92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6363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6134" y="200233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7358C7-B23F-33AC-47FA-7C3FE94351C3}"/>
              </a:ext>
            </a:extLst>
          </p:cNvPr>
          <p:cNvSpPr/>
          <p:nvPr/>
        </p:nvSpPr>
        <p:spPr>
          <a:xfrm>
            <a:off x="5796134" y="265303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8CEAAB-68A0-2FF2-F3CD-2E90F455DF85}"/>
              </a:ext>
            </a:extLst>
          </p:cNvPr>
          <p:cNvSpPr/>
          <p:nvPr/>
        </p:nvSpPr>
        <p:spPr>
          <a:xfrm>
            <a:off x="5796136" y="3164644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A87CED-126E-7140-918C-E4E095CF6FC1}"/>
              </a:ext>
            </a:extLst>
          </p:cNvPr>
          <p:cNvSpPr/>
          <p:nvPr/>
        </p:nvSpPr>
        <p:spPr>
          <a:xfrm>
            <a:off x="5796133" y="354094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5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CC81E5-0FA6-3A55-1DD1-832AE61D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02" y="1246295"/>
            <a:ext cx="5468831" cy="3540347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AA76A1EA-CFC6-8B29-88A1-E13AD0983480}"/>
              </a:ext>
            </a:extLst>
          </p:cNvPr>
          <p:cNvSpPr/>
          <p:nvPr/>
        </p:nvSpPr>
        <p:spPr>
          <a:xfrm>
            <a:off x="5004048" y="199033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F3736A6-9D00-03A5-9DFB-E8E39D5C5D75}"/>
              </a:ext>
            </a:extLst>
          </p:cNvPr>
          <p:cNvSpPr/>
          <p:nvPr/>
        </p:nvSpPr>
        <p:spPr>
          <a:xfrm>
            <a:off x="5004048" y="234481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C424D3-B4CB-0AE8-0724-E884FA9AE546}"/>
              </a:ext>
            </a:extLst>
          </p:cNvPr>
          <p:cNvSpPr/>
          <p:nvPr/>
        </p:nvSpPr>
        <p:spPr>
          <a:xfrm>
            <a:off x="5004047" y="271041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2C0A58B-6DE5-4486-E284-8AF9C00C33F0}"/>
              </a:ext>
            </a:extLst>
          </p:cNvPr>
          <p:cNvSpPr/>
          <p:nvPr/>
        </p:nvSpPr>
        <p:spPr>
          <a:xfrm>
            <a:off x="5004047" y="3125560"/>
            <a:ext cx="218701" cy="19108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D2EF7E-B4DE-3B0E-087D-0858704B7648}"/>
              </a:ext>
            </a:extLst>
          </p:cNvPr>
          <p:cNvSpPr/>
          <p:nvPr/>
        </p:nvSpPr>
        <p:spPr>
          <a:xfrm>
            <a:off x="5018503" y="3678504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5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CEC48AA-262F-9B87-21A2-0AF10A70FD27}"/>
              </a:ext>
            </a:extLst>
          </p:cNvPr>
          <p:cNvSpPr/>
          <p:nvPr/>
        </p:nvSpPr>
        <p:spPr>
          <a:xfrm>
            <a:off x="5801861" y="3897025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6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0F0A193-1427-2460-6DEC-E1B69E847528}"/>
              </a:ext>
            </a:extLst>
          </p:cNvPr>
          <p:cNvSpPr/>
          <p:nvPr/>
        </p:nvSpPr>
        <p:spPr>
          <a:xfrm>
            <a:off x="5004046" y="425906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6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560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01144"/>
              </p:ext>
            </p:extLst>
          </p:nvPr>
        </p:nvGraphicFramePr>
        <p:xfrm>
          <a:off x="251514" y="652026"/>
          <a:ext cx="8640960" cy="422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8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 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Page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PG-3003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 page -&gt; 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가격 변동 알림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err="1">
                          <a:latin typeface="a시네마M" panose="02020600000000000000" pitchFamily="18" charset="-127"/>
                          <a:ea typeface="a시네마M"/>
                        </a:rPr>
                        <a:t>손원주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2022-12-14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가격 변동 알림 설정 팝업 화면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6363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6D6A3F-5C29-CA69-E37F-4217FF85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90" y="1203599"/>
            <a:ext cx="5442538" cy="366046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CC1D80F-03E5-13D9-7847-12BB36BA0E06}"/>
              </a:ext>
            </a:extLst>
          </p:cNvPr>
          <p:cNvSpPr/>
          <p:nvPr/>
        </p:nvSpPr>
        <p:spPr>
          <a:xfrm>
            <a:off x="4569687" y="401191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141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23781"/>
              </p:ext>
            </p:extLst>
          </p:nvPr>
        </p:nvGraphicFramePr>
        <p:xfrm>
          <a:off x="251514" y="652026"/>
          <a:ext cx="8640960" cy="4475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8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 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Page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PG-3004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 page -&gt;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내 예약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err="1">
                          <a:latin typeface="a시네마M" panose="02020600000000000000" pitchFamily="18" charset="-127"/>
                          <a:ea typeface="a시네마M"/>
                        </a:rPr>
                        <a:t>손원주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2022-12-14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시네마M" panose="02020600000000000000" pitchFamily="18" charset="-127"/>
                          <a:ea typeface="a시네마M"/>
                        </a:rPr>
                        <a:t>예약번호 입력 창</a:t>
                      </a:r>
                      <a:endParaRPr lang="en-US" altLang="ko-KR" sz="1100">
                        <a:solidFill>
                          <a:schemeClr val="tx1"/>
                        </a:solidFill>
                        <a:latin typeface="a시네마M" panose="02020600000000000000" pitchFamily="18" charset="-127"/>
                        <a:ea typeface="a시네마M"/>
                      </a:endParaRPr>
                    </a:p>
                    <a:p>
                      <a:pPr latinLnBrk="1"/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/>
                        </a:rPr>
                        <a:t>예약번호 불일치 시 예약 내역 출력화면 출력 안되고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/>
                        </a:rPr>
                        <a:t>등록되지 않은 예약 번호입니다 출력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검색 버튼 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예약 내역 출력 화면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다른 예약 화면으로 이동</a:t>
                      </a:r>
                      <a:endParaRPr lang="en-US" alt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atinLnBrk="1"/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/>
                        </a:rPr>
                        <a:t>다음 예약 내용 없을 시 버튼 비활성화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6363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6136" y="2054275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7358C7-B23F-33AC-47FA-7C3FE94351C3}"/>
              </a:ext>
            </a:extLst>
          </p:cNvPr>
          <p:cNvSpPr/>
          <p:nvPr/>
        </p:nvSpPr>
        <p:spPr>
          <a:xfrm>
            <a:off x="5796136" y="241082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8CEAAB-68A0-2FF2-F3CD-2E90F455DF85}"/>
              </a:ext>
            </a:extLst>
          </p:cNvPr>
          <p:cNvSpPr/>
          <p:nvPr/>
        </p:nvSpPr>
        <p:spPr>
          <a:xfrm>
            <a:off x="5796136" y="275278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E290A7-AA45-155A-D250-C0A175E8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02" y="1203598"/>
            <a:ext cx="5472626" cy="3660463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3B72E72-A3AB-7E02-7FBC-F905544106FC}"/>
              </a:ext>
            </a:extLst>
          </p:cNvPr>
          <p:cNvSpPr/>
          <p:nvPr/>
        </p:nvSpPr>
        <p:spPr>
          <a:xfrm>
            <a:off x="4791748" y="2180456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E33FFE-AD20-5FBB-EEA9-582B4FDF19D3}"/>
              </a:ext>
            </a:extLst>
          </p:cNvPr>
          <p:cNvSpPr/>
          <p:nvPr/>
        </p:nvSpPr>
        <p:spPr>
          <a:xfrm>
            <a:off x="5432081" y="2192137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0BDF8BD-C852-9592-D663-420939F8A1D5}"/>
              </a:ext>
            </a:extLst>
          </p:cNvPr>
          <p:cNvSpPr/>
          <p:nvPr/>
        </p:nvSpPr>
        <p:spPr>
          <a:xfrm>
            <a:off x="5054419" y="271753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0D57619-0C1D-A009-8C86-5F945AEC24A4}"/>
              </a:ext>
            </a:extLst>
          </p:cNvPr>
          <p:cNvSpPr/>
          <p:nvPr/>
        </p:nvSpPr>
        <p:spPr>
          <a:xfrm>
            <a:off x="5014784" y="453411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902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87248"/>
              </p:ext>
            </p:extLst>
          </p:nvPr>
        </p:nvGraphicFramePr>
        <p:xfrm>
          <a:off x="251514" y="652026"/>
          <a:ext cx="8640960" cy="43856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8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 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Page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PG-3005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 Page-&gt;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내 예약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-&gt;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변경요청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err="1">
                          <a:latin typeface="a시네마M" panose="02020600000000000000" pitchFamily="18" charset="-127"/>
                          <a:ea typeface="a시네마M"/>
                        </a:rPr>
                        <a:t>손원주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2022-12-14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마이페이지 계정 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해당 항공권 변경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해당 항공권 변경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6363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6136" y="192100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7358C7-B23F-33AC-47FA-7C3FE94351C3}"/>
              </a:ext>
            </a:extLst>
          </p:cNvPr>
          <p:cNvSpPr/>
          <p:nvPr/>
        </p:nvSpPr>
        <p:spPr>
          <a:xfrm>
            <a:off x="5796136" y="220903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49CABA-3308-3EBC-B205-97B6AAE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02" y="1281538"/>
            <a:ext cx="5472626" cy="368278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F787EE7-E18E-9FD3-1096-E75FCE62B86A}"/>
              </a:ext>
            </a:extLst>
          </p:cNvPr>
          <p:cNvSpPr/>
          <p:nvPr/>
        </p:nvSpPr>
        <p:spPr>
          <a:xfrm>
            <a:off x="5148064" y="1344937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C6517D-6CC6-C5EA-E8BA-903EBEDFD45C}"/>
              </a:ext>
            </a:extLst>
          </p:cNvPr>
          <p:cNvSpPr/>
          <p:nvPr/>
        </p:nvSpPr>
        <p:spPr>
          <a:xfrm>
            <a:off x="4656874" y="2913317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D5E490-CCCD-A455-260F-F185B4A4B3A9}"/>
              </a:ext>
            </a:extLst>
          </p:cNvPr>
          <p:cNvSpPr/>
          <p:nvPr/>
        </p:nvSpPr>
        <p:spPr>
          <a:xfrm>
            <a:off x="4656874" y="4062487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862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63823"/>
              </p:ext>
            </p:extLst>
          </p:nvPr>
        </p:nvGraphicFramePr>
        <p:xfrm>
          <a:off x="251514" y="652026"/>
          <a:ext cx="8640960" cy="4496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8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 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Page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PG-3006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 Page-&gt;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내 예약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-&gt;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변경요청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err="1">
                          <a:latin typeface="a시네마M" panose="02020600000000000000" pitchFamily="18" charset="-127"/>
                          <a:ea typeface="a시네마M"/>
                        </a:rPr>
                        <a:t>손원주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2022-12-14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변경할 탑승객 선택 체크박스</a:t>
                      </a:r>
                      <a:endParaRPr lang="en-US" alt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atinLnBrk="1"/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/>
                        </a:rPr>
                        <a:t>디폴트로 가장 첫 탑승객만 체크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변경할 날짜 검색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a시네마M" panose="02020600000000000000" pitchFamily="18" charset="-127"/>
                          <a:ea typeface="a시네마M"/>
                        </a:rPr>
                        <a:t>날짜 선택 후 버튼 항공편 검색 활성화</a:t>
                      </a:r>
                      <a:endParaRPr lang="en-US" altLang="ko-KR">
                        <a:solidFill>
                          <a:schemeClr val="tx1"/>
                        </a:solidFill>
                        <a:latin typeface="a시네마M" panose="02020600000000000000" pitchFamily="18" charset="-127"/>
                        <a:ea typeface="a시네마M"/>
                      </a:endParaRPr>
                    </a:p>
                    <a:p>
                      <a:pPr latinLnBrk="1"/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/>
                        </a:rPr>
                        <a:t>날짜 선택 없을 시 비활성화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항공편 변경 시 수수료 확인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변경 수수료 결제하기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6363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6136" y="192100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7358C7-B23F-33AC-47FA-7C3FE94351C3}"/>
              </a:ext>
            </a:extLst>
          </p:cNvPr>
          <p:cNvSpPr/>
          <p:nvPr/>
        </p:nvSpPr>
        <p:spPr>
          <a:xfrm>
            <a:off x="5796136" y="220903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8CEAAB-68A0-2FF2-F3CD-2E90F455DF85}"/>
              </a:ext>
            </a:extLst>
          </p:cNvPr>
          <p:cNvSpPr/>
          <p:nvPr/>
        </p:nvSpPr>
        <p:spPr>
          <a:xfrm>
            <a:off x="5796136" y="256907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A87CED-126E-7140-918C-E4E095CF6FC1}"/>
              </a:ext>
            </a:extLst>
          </p:cNvPr>
          <p:cNvSpPr/>
          <p:nvPr/>
        </p:nvSpPr>
        <p:spPr>
          <a:xfrm>
            <a:off x="5796136" y="292911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5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278F0F-C0FB-274E-2430-DDECEC7F4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31" y="1213984"/>
            <a:ext cx="5473395" cy="3702011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2A3BF22-4962-EF72-49DD-7579EAFE627A}"/>
              </a:ext>
            </a:extLst>
          </p:cNvPr>
          <p:cNvSpPr/>
          <p:nvPr/>
        </p:nvSpPr>
        <p:spPr>
          <a:xfrm>
            <a:off x="539552" y="281976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5DDA99-F82B-61BB-E2FA-33BE68A5DE03}"/>
              </a:ext>
            </a:extLst>
          </p:cNvPr>
          <p:cNvSpPr/>
          <p:nvPr/>
        </p:nvSpPr>
        <p:spPr>
          <a:xfrm>
            <a:off x="1907704" y="3982336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90F4AB1-2B6E-24CA-37DD-485529A2E8FE}"/>
              </a:ext>
            </a:extLst>
          </p:cNvPr>
          <p:cNvSpPr/>
          <p:nvPr/>
        </p:nvSpPr>
        <p:spPr>
          <a:xfrm>
            <a:off x="2878079" y="397509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93995CA-2B58-4775-B30D-52FC5F7E6308}"/>
              </a:ext>
            </a:extLst>
          </p:cNvPr>
          <p:cNvSpPr/>
          <p:nvPr/>
        </p:nvSpPr>
        <p:spPr>
          <a:xfrm>
            <a:off x="5220072" y="209968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DE0DA8A-232D-72B9-5348-BBED087789DE}"/>
              </a:ext>
            </a:extLst>
          </p:cNvPr>
          <p:cNvSpPr/>
          <p:nvPr/>
        </p:nvSpPr>
        <p:spPr>
          <a:xfrm>
            <a:off x="5220072" y="265616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5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75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6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0" y="29651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898" y="166187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707221" y="266597"/>
            <a:ext cx="2185253" cy="564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a시네마M" panose="02020600000000000000" pitchFamily="18" charset="-127"/>
                <a:ea typeface="a시네마M" panose="02020600000000000000" pitchFamily="18" charset="-127"/>
              </a:rPr>
              <a:t>발전 사항 및 목표 설정</a:t>
            </a:r>
          </a:p>
        </p:txBody>
      </p:sp>
      <p:cxnSp>
        <p:nvCxnSpPr>
          <p:cNvPr id="18" name="Google Shape;1261;p36">
            <a:extLst>
              <a:ext uri="{FF2B5EF4-FFF2-40B4-BE49-F238E27FC236}">
                <a16:creationId xmlns:a16="http://schemas.microsoft.com/office/drawing/2014/main" id="{6AC94978-AE26-B9C6-28B7-8CBF8A3632A8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1115927"/>
            <a:ext cx="8049" cy="3515342"/>
          </a:xfrm>
          <a:prstGeom prst="straightConnector1">
            <a:avLst/>
          </a:prstGeom>
          <a:noFill/>
          <a:ln w="9525" cap="flat" cmpd="sng">
            <a:solidFill>
              <a:srgbClr val="1737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CC893B-44AD-6FB3-8978-3AADD7E39078}"/>
              </a:ext>
            </a:extLst>
          </p:cNvPr>
          <p:cNvSpPr txBox="1"/>
          <p:nvPr/>
        </p:nvSpPr>
        <p:spPr>
          <a:xfrm>
            <a:off x="1259632" y="890305"/>
            <a:ext cx="20162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800" b="1">
                <a:latin typeface="a블랙B" panose="02020600000000000000" pitchFamily="18" charset="-127"/>
                <a:ea typeface="a블랙B"/>
              </a:rPr>
              <a:t>발전 사항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E57BD9-3541-38B5-2527-E66A16AE3E1C}"/>
              </a:ext>
            </a:extLst>
          </p:cNvPr>
          <p:cNvSpPr txBox="1"/>
          <p:nvPr/>
        </p:nvSpPr>
        <p:spPr>
          <a:xfrm>
            <a:off x="5698238" y="890305"/>
            <a:ext cx="20162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800" b="1">
                <a:latin typeface="a블랙B" panose="02020600000000000000" pitchFamily="18" charset="-127"/>
                <a:ea typeface="a블랙B"/>
              </a:rPr>
              <a:t>목표 설정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A0B01-D071-D818-68B1-6957CE4496E8}"/>
              </a:ext>
            </a:extLst>
          </p:cNvPr>
          <p:cNvSpPr txBox="1"/>
          <p:nvPr/>
        </p:nvSpPr>
        <p:spPr>
          <a:xfrm>
            <a:off x="570903" y="1430979"/>
            <a:ext cx="3957356" cy="32012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>
                <a:latin typeface="a시네마M" panose="02020600000000000000" pitchFamily="18" charset="-127"/>
                <a:ea typeface="a시네마M"/>
              </a:rPr>
              <a:t>오류 최소화 하기</a:t>
            </a:r>
            <a:endParaRPr lang="en-US" altLang="ko-KR" sz="1500">
              <a:latin typeface="a시네마M" panose="02020600000000000000" pitchFamily="18" charset="-127"/>
              <a:ea typeface="a시네마M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500">
                <a:latin typeface="a시네마M" panose="02020600000000000000" pitchFamily="18" charset="-127"/>
                <a:ea typeface="a시네마M"/>
              </a:rPr>
              <a:t>기능에 대한 유효성 검사 검토</a:t>
            </a:r>
            <a:endParaRPr lang="en-US" altLang="ko-KR" sz="1500">
              <a:latin typeface="a시네마M" panose="02020600000000000000" pitchFamily="18" charset="-127"/>
              <a:ea typeface="a시네마M"/>
            </a:endParaRPr>
          </a:p>
          <a:p>
            <a:r>
              <a:rPr lang="en-US" altLang="ko-KR" sz="1100">
                <a:latin typeface="a시네마M" panose="02020600000000000000" pitchFamily="18" charset="-127"/>
                <a:ea typeface="a시네마M"/>
              </a:rPr>
              <a:t>-&gt; </a:t>
            </a:r>
            <a:r>
              <a:rPr lang="ko-KR" altLang="en-US" sz="1100">
                <a:latin typeface="a시네마M" panose="02020600000000000000" pitchFamily="18" charset="-127"/>
                <a:ea typeface="a시네마M"/>
              </a:rPr>
              <a:t>대면수업인 수요일 오후시간에 스터디 룸에서 각자 진행 사항 보고</a:t>
            </a:r>
            <a:r>
              <a:rPr lang="en-US" altLang="ko-KR" sz="1100">
                <a:latin typeface="a시네마M" panose="02020600000000000000" pitchFamily="18" charset="-127"/>
                <a:ea typeface="a시네마M"/>
              </a:rPr>
              <a:t>, </a:t>
            </a:r>
            <a:r>
              <a:rPr lang="ko-KR" altLang="en-US" sz="1100">
                <a:latin typeface="a시네마M" panose="02020600000000000000" pitchFamily="18" charset="-127"/>
                <a:ea typeface="a시네마M"/>
              </a:rPr>
              <a:t>코드 시연하여 오류가 없는지 확인 후</a:t>
            </a:r>
            <a:r>
              <a:rPr lang="en-US" altLang="ko-KR" sz="1100">
                <a:latin typeface="a시네마M" panose="02020600000000000000" pitchFamily="18" charset="-127"/>
                <a:ea typeface="a시네마M"/>
              </a:rPr>
              <a:t>, </a:t>
            </a:r>
            <a:r>
              <a:rPr lang="ko-KR" altLang="en-US" sz="1100">
                <a:latin typeface="a시네마M" panose="02020600000000000000" pitchFamily="18" charset="-127"/>
                <a:ea typeface="a시네마M"/>
              </a:rPr>
              <a:t>코드 공유하여 다른 조원 컴퓨터에서도 이상 없이 프로세스가 돌아가는지 확인</a:t>
            </a:r>
            <a:endParaRPr lang="ko-KR" altLang="en-US">
              <a:latin typeface="a시네마M" panose="02020600000000000000" pitchFamily="18" charset="-127"/>
              <a:ea typeface="a시네마M"/>
            </a:endParaRPr>
          </a:p>
          <a:p>
            <a:r>
              <a:rPr lang="en-US" altLang="ko-KR" sz="1500">
                <a:latin typeface="a시네마M" panose="02020600000000000000" pitchFamily="18" charset="-127"/>
                <a:ea typeface="a시네마M"/>
              </a:rPr>
              <a:t>3.  </a:t>
            </a:r>
            <a:r>
              <a:rPr lang="ko-KR" altLang="en-US" sz="1500">
                <a:latin typeface="a시네마M" panose="02020600000000000000" pitchFamily="18" charset="-127"/>
                <a:ea typeface="a시네마M"/>
              </a:rPr>
              <a:t>개발 도중 설계를 다시 정하지 않게 설계 부분 협의를 통해 세세하게 설정</a:t>
            </a:r>
          </a:p>
          <a:p>
            <a:r>
              <a:rPr lang="en-US" altLang="ko-KR" sz="1500">
                <a:latin typeface="a시네마M" panose="02020600000000000000" pitchFamily="18" charset="-127"/>
                <a:ea typeface="a시네마M"/>
              </a:rPr>
              <a:t>4.  </a:t>
            </a:r>
            <a:r>
              <a:rPr lang="ko-KR" altLang="en-US" sz="1500">
                <a:latin typeface="a시네마M" panose="02020600000000000000" pitchFamily="18" charset="-127"/>
                <a:ea typeface="a시네마M"/>
              </a:rPr>
              <a:t>우선 순위 확실히 정하기</a:t>
            </a:r>
          </a:p>
          <a:p>
            <a:r>
              <a:rPr lang="en-US" altLang="ko-KR" sz="1500">
                <a:latin typeface="a시네마M" panose="02020600000000000000" pitchFamily="18" charset="-127"/>
                <a:ea typeface="a시네마M"/>
              </a:rPr>
              <a:t>5.  </a:t>
            </a:r>
            <a:r>
              <a:rPr lang="ko-KR" altLang="en-US" sz="1500">
                <a:latin typeface="a시네마M" panose="02020600000000000000" pitchFamily="18" charset="-127"/>
                <a:ea typeface="a시네마M"/>
              </a:rPr>
              <a:t>의견 공유하는 시간을 확보하여 협업 능력 향상</a:t>
            </a:r>
            <a:endParaRPr lang="en-US" altLang="ko-KR" sz="1500">
              <a:latin typeface="a시네마M" panose="02020600000000000000" pitchFamily="18" charset="-127"/>
              <a:ea typeface="a시네마M"/>
            </a:endParaRPr>
          </a:p>
          <a:p>
            <a:r>
              <a:rPr lang="en-US" altLang="ko-KR" sz="1100">
                <a:latin typeface="a시네마M" panose="02020600000000000000" pitchFamily="18" charset="-127"/>
                <a:ea typeface="a시네마M"/>
              </a:rPr>
              <a:t>-&gt; </a:t>
            </a:r>
            <a:r>
              <a:rPr lang="ko-KR" altLang="en-US" sz="1100">
                <a:latin typeface="a시네마M" panose="02020600000000000000" pitchFamily="18" charset="-127"/>
                <a:ea typeface="a시네마M"/>
              </a:rPr>
              <a:t>매주 수요일 오후 수업 이후 회의 시간 확보하여 팀 회의</a:t>
            </a:r>
            <a:r>
              <a:rPr lang="en-US" altLang="ko-KR" sz="1100">
                <a:latin typeface="a시네마M" panose="02020600000000000000" pitchFamily="18" charset="-127"/>
                <a:ea typeface="a시네마M"/>
              </a:rPr>
              <a:t>/ </a:t>
            </a:r>
            <a:r>
              <a:rPr lang="ko-KR" altLang="en-US" sz="1100">
                <a:latin typeface="a시네마M" panose="02020600000000000000" pitchFamily="18" charset="-127"/>
                <a:ea typeface="a시네마M"/>
              </a:rPr>
              <a:t>토요일 오전 </a:t>
            </a:r>
            <a:r>
              <a:rPr lang="en-US" altLang="ko-KR" sz="1100">
                <a:latin typeface="a시네마M" panose="02020600000000000000" pitchFamily="18" charset="-127"/>
                <a:ea typeface="a시네마M"/>
              </a:rPr>
              <a:t>11</a:t>
            </a:r>
            <a:r>
              <a:rPr lang="ko-KR" altLang="en-US" sz="1100">
                <a:latin typeface="a시네마M" panose="02020600000000000000" pitchFamily="18" charset="-127"/>
                <a:ea typeface="a시네마M"/>
              </a:rPr>
              <a:t>시</a:t>
            </a:r>
            <a:r>
              <a:rPr lang="en-US" altLang="ko-KR" sz="1100">
                <a:latin typeface="a시네마M" panose="02020600000000000000" pitchFamily="18" charset="-127"/>
                <a:ea typeface="a시네마M"/>
              </a:rPr>
              <a:t>~12</a:t>
            </a:r>
            <a:r>
              <a:rPr lang="ko-KR" altLang="en-US" sz="1100">
                <a:latin typeface="a시네마M" panose="02020600000000000000" pitchFamily="18" charset="-127"/>
                <a:ea typeface="a시네마M"/>
              </a:rPr>
              <a:t>시 회의</a:t>
            </a:r>
          </a:p>
          <a:p>
            <a:pPr marL="342900" indent="-342900">
              <a:buAutoNum type="arabicPeriod" startAt="6"/>
            </a:pPr>
            <a:r>
              <a:rPr lang="ko-KR" altLang="en-US" sz="1500">
                <a:latin typeface="a시네마M" panose="02020600000000000000" pitchFamily="18" charset="-127"/>
                <a:ea typeface="a시네마M"/>
              </a:rPr>
              <a:t>페이지 모듈화 기능을 활용하여 효율성 향상</a:t>
            </a:r>
            <a:endParaRPr lang="en-US" altLang="ko-KR" sz="1500">
              <a:latin typeface="a시네마M" panose="02020600000000000000" pitchFamily="18" charset="-127"/>
              <a:ea typeface="a시네마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31AE27-31C7-EB28-7798-B3C51E1E2925}"/>
              </a:ext>
            </a:extLst>
          </p:cNvPr>
          <p:cNvSpPr txBox="1"/>
          <p:nvPr/>
        </p:nvSpPr>
        <p:spPr>
          <a:xfrm>
            <a:off x="4962246" y="1669552"/>
            <a:ext cx="3603188" cy="28728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>
                <a:latin typeface="a시네마M" panose="02020600000000000000" pitchFamily="18" charset="-127"/>
                <a:ea typeface="a시네마M"/>
              </a:rPr>
              <a:t>적극적인 의견 공유로 체계적인 </a:t>
            </a:r>
            <a:endParaRPr lang="en-US" altLang="ko-KR">
              <a:latin typeface="a시네마M" panose="02020600000000000000" pitchFamily="18" charset="-127"/>
              <a:ea typeface="a시네마M" panose="02020600000000000000" pitchFamily="18" charset="-127"/>
            </a:endParaRPr>
          </a:p>
          <a:p>
            <a:r>
              <a:rPr lang="en-US" altLang="ko-KR" sz="1500">
                <a:latin typeface="a시네마M" panose="02020600000000000000" pitchFamily="18" charset="-127"/>
                <a:ea typeface="a시네마M"/>
              </a:rPr>
              <a:t>     </a:t>
            </a:r>
            <a:r>
              <a:rPr lang="ko-KR" altLang="en-US" sz="1500">
                <a:latin typeface="a시네마M" panose="02020600000000000000" pitchFamily="18" charset="-127"/>
                <a:ea typeface="a시네마M"/>
              </a:rPr>
              <a:t>프로그램 설계</a:t>
            </a:r>
            <a:endParaRPr lang="en-US" altLang="ko-KR" sz="1500">
              <a:latin typeface="a시네마M" panose="02020600000000000000" pitchFamily="18" charset="-127"/>
              <a:ea typeface="a시네마M"/>
            </a:endParaRPr>
          </a:p>
          <a:p>
            <a:endParaRPr lang="ko-KR" altLang="en-US" sz="1500">
              <a:latin typeface="a시네마M" panose="02020600000000000000" pitchFamily="18" charset="-127"/>
              <a:ea typeface="a시네마M" panose="02020600000000000000" pitchFamily="18" charset="-127"/>
            </a:endParaRPr>
          </a:p>
          <a:p>
            <a:r>
              <a:rPr lang="en-US" altLang="ko-KR" sz="1500">
                <a:latin typeface="a시네마M" panose="02020600000000000000" pitchFamily="18" charset="-127"/>
                <a:ea typeface="a시네마M"/>
              </a:rPr>
              <a:t>2.  </a:t>
            </a:r>
            <a:r>
              <a:rPr lang="ko-KR" altLang="en-US" sz="1500">
                <a:latin typeface="a시네마M" panose="02020600000000000000" pitchFamily="18" charset="-127"/>
                <a:ea typeface="a시네마M"/>
              </a:rPr>
              <a:t>사용구분 권한을 명확히 분리</a:t>
            </a:r>
            <a:endParaRPr lang="en-US" altLang="ko-KR" sz="1500">
              <a:latin typeface="a시네마M" panose="02020600000000000000" pitchFamily="18" charset="-127"/>
              <a:ea typeface="a시네마M"/>
            </a:endParaRPr>
          </a:p>
          <a:p>
            <a:endParaRPr lang="ko-KR" altLang="en-US" sz="1500">
              <a:latin typeface="a시네마M" panose="02020600000000000000" pitchFamily="18" charset="-127"/>
              <a:ea typeface="a시네마M" panose="02020600000000000000" pitchFamily="18" charset="-127"/>
            </a:endParaRPr>
          </a:p>
          <a:p>
            <a:r>
              <a:rPr lang="en-US" altLang="ko-KR" sz="1500">
                <a:latin typeface="a시네마M" panose="02020600000000000000" pitchFamily="18" charset="-127"/>
                <a:ea typeface="a시네마M"/>
              </a:rPr>
              <a:t>3.  </a:t>
            </a:r>
            <a:r>
              <a:rPr lang="ko-KR" altLang="en-US" sz="1500">
                <a:latin typeface="a시네마M" panose="02020600000000000000" pitchFamily="18" charset="-127"/>
                <a:ea typeface="a시네마M"/>
              </a:rPr>
              <a:t>사용자가 시스템을 이용하는데 불편함이  없는 환경 구축</a:t>
            </a:r>
            <a:endParaRPr lang="en-US" altLang="ko-KR" sz="1500">
              <a:latin typeface="a시네마M" panose="02020600000000000000" pitchFamily="18" charset="-127"/>
              <a:ea typeface="a시네마M"/>
            </a:endParaRPr>
          </a:p>
          <a:p>
            <a:endParaRPr lang="ko-KR" altLang="en-US" sz="1500">
              <a:latin typeface="a시네마M" panose="02020600000000000000" pitchFamily="18" charset="-127"/>
              <a:ea typeface="a시네마M" panose="02020600000000000000" pitchFamily="18" charset="-127"/>
            </a:endParaRPr>
          </a:p>
          <a:p>
            <a:r>
              <a:rPr lang="en-US" altLang="ko-KR" sz="1500">
                <a:latin typeface="a시네마M" panose="02020600000000000000" pitchFamily="18" charset="-127"/>
                <a:ea typeface="a시네마M"/>
              </a:rPr>
              <a:t>4.  </a:t>
            </a:r>
            <a:r>
              <a:rPr lang="ko-KR" altLang="en-US" sz="1500">
                <a:latin typeface="a시네마M" panose="02020600000000000000" pitchFamily="18" charset="-127"/>
                <a:ea typeface="a시네마M"/>
              </a:rPr>
              <a:t>웹</a:t>
            </a:r>
            <a:r>
              <a:rPr lang="en-US" altLang="ko-KR" sz="1500">
                <a:latin typeface="a시네마M" panose="02020600000000000000" pitchFamily="18" charset="-127"/>
                <a:ea typeface="a시네마M"/>
              </a:rPr>
              <a:t>, </a:t>
            </a:r>
            <a:r>
              <a:rPr lang="ko-KR" altLang="en-US" sz="1500">
                <a:latin typeface="a시네마M" panose="02020600000000000000" pitchFamily="18" charset="-127"/>
                <a:ea typeface="a시네마M"/>
              </a:rPr>
              <a:t>자바</a:t>
            </a:r>
            <a:r>
              <a:rPr lang="en-US" altLang="ko-KR" sz="1500">
                <a:latin typeface="a시네마M" panose="02020600000000000000" pitchFamily="18" charset="-127"/>
                <a:ea typeface="a시네마M"/>
              </a:rPr>
              <a:t>, DB</a:t>
            </a:r>
            <a:r>
              <a:rPr lang="ko-KR" altLang="en-US" sz="1500">
                <a:latin typeface="a시네마M" panose="02020600000000000000" pitchFamily="18" charset="-127"/>
                <a:ea typeface="a시네마M"/>
              </a:rPr>
              <a:t>의 확실한 연동을 통한 웹 사이트 구현</a:t>
            </a:r>
            <a:endParaRPr lang="en-US" altLang="ko-KR" sz="1500">
              <a:latin typeface="a시네마M" panose="02020600000000000000" pitchFamily="18" charset="-127"/>
              <a:ea typeface="a시네마M"/>
            </a:endParaRPr>
          </a:p>
          <a:p>
            <a:endParaRPr lang="ko-KR" altLang="en-US" sz="1500">
              <a:latin typeface="a시네마M" panose="02020600000000000000" pitchFamily="18" charset="-127"/>
              <a:ea typeface="a시네마M" panose="02020600000000000000" pitchFamily="18" charset="-127"/>
            </a:endParaRPr>
          </a:p>
          <a:p>
            <a:endParaRPr lang="ko-KR" altLang="en-US" sz="1500">
              <a:latin typeface="a시네마M" panose="02020600000000000000" pitchFamily="18" charset="-127"/>
              <a:ea typeface="a시네마M"/>
            </a:endParaRPr>
          </a:p>
        </p:txBody>
      </p:sp>
    </p:spTree>
    <p:extLst>
      <p:ext uri="{BB962C8B-B14F-4D97-AF65-F5344CB8AC3E}">
        <p14:creationId xmlns:p14="http://schemas.microsoft.com/office/powerpoint/2010/main" val="2141829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00901"/>
              </p:ext>
            </p:extLst>
          </p:nvPr>
        </p:nvGraphicFramePr>
        <p:xfrm>
          <a:off x="251514" y="652026"/>
          <a:ext cx="8640960" cy="43856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8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 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Page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PG-3007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 Page-&gt;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내 예약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-&gt;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삭제요청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err="1">
                          <a:latin typeface="a시네마M" panose="02020600000000000000" pitchFamily="18" charset="-127"/>
                          <a:ea typeface="a시네마M"/>
                        </a:rPr>
                        <a:t>손원주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2022-12-14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마이페이지 계정 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해당 항공권 취소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해당 항공권 취소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6363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6136" y="192100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7358C7-B23F-33AC-47FA-7C3FE94351C3}"/>
              </a:ext>
            </a:extLst>
          </p:cNvPr>
          <p:cNvSpPr/>
          <p:nvPr/>
        </p:nvSpPr>
        <p:spPr>
          <a:xfrm>
            <a:off x="5796136" y="220903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0B4BDB4-FB39-A999-2A57-2053DF52E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5" y="1368074"/>
            <a:ext cx="5472644" cy="360997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F787EE7-E18E-9FD3-1096-E75FCE62B86A}"/>
              </a:ext>
            </a:extLst>
          </p:cNvPr>
          <p:cNvSpPr/>
          <p:nvPr/>
        </p:nvSpPr>
        <p:spPr>
          <a:xfrm>
            <a:off x="5396084" y="1333517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C6517D-6CC6-C5EA-E8BA-903EBEDFD45C}"/>
              </a:ext>
            </a:extLst>
          </p:cNvPr>
          <p:cNvSpPr/>
          <p:nvPr/>
        </p:nvSpPr>
        <p:spPr>
          <a:xfrm>
            <a:off x="4682398" y="2913315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D5E490-CCCD-A455-260F-F185B4A4B3A9}"/>
              </a:ext>
            </a:extLst>
          </p:cNvPr>
          <p:cNvSpPr/>
          <p:nvPr/>
        </p:nvSpPr>
        <p:spPr>
          <a:xfrm>
            <a:off x="4656873" y="3975846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19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925361"/>
              </p:ext>
            </p:extLst>
          </p:nvPr>
        </p:nvGraphicFramePr>
        <p:xfrm>
          <a:off x="251514" y="652026"/>
          <a:ext cx="8640960" cy="4496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8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 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Page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PG-3008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 Page-&gt;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내 예약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-&gt;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취소 요청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err="1">
                          <a:latin typeface="a시네마M" panose="02020600000000000000" pitchFamily="18" charset="-127"/>
                          <a:ea typeface="a시네마M"/>
                        </a:rPr>
                        <a:t>손원주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2022-12-14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취소할 탑승객 선택</a:t>
                      </a:r>
                      <a:endParaRPr lang="en-US" altLang="ko-KR">
                        <a:latin typeface="a시네마M" panose="02020600000000000000" pitchFamily="18" charset="-127"/>
                        <a:ea typeface="a시네마M"/>
                      </a:endParaRPr>
                    </a:p>
                    <a:p>
                      <a:pPr marL="0" marR="0" lvl="0" indent="0" algn="l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/>
                        </a:rPr>
                        <a:t>디폴트로 가장 첫 탑승객만 체크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취소할 부가서비스 내역 선택</a:t>
                      </a:r>
                      <a:endParaRPr lang="en-US" altLang="ko-KR">
                        <a:latin typeface="a시네마M" panose="02020600000000000000" pitchFamily="18" charset="-127"/>
                        <a:ea typeface="a시네마M"/>
                      </a:endParaRPr>
                    </a:p>
                    <a:p>
                      <a:pPr latinLnBrk="1"/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/>
                        </a:rPr>
                        <a:t>디폴트 아무것도 체크되지 않은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취소 및 변경 규정 사항으로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환불 요청하기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6363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6136" y="192100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7358C7-B23F-33AC-47FA-7C3FE94351C3}"/>
              </a:ext>
            </a:extLst>
          </p:cNvPr>
          <p:cNvSpPr/>
          <p:nvPr/>
        </p:nvSpPr>
        <p:spPr>
          <a:xfrm>
            <a:off x="5793460" y="2278364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8CEAAB-68A0-2FF2-F3CD-2E90F455DF85}"/>
              </a:ext>
            </a:extLst>
          </p:cNvPr>
          <p:cNvSpPr/>
          <p:nvPr/>
        </p:nvSpPr>
        <p:spPr>
          <a:xfrm>
            <a:off x="5793460" y="267245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459B379-0820-8195-7FAB-2B4CF311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03" y="1281986"/>
            <a:ext cx="5472626" cy="358207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97F009A-467C-D667-10B3-A62C49C1D637}"/>
              </a:ext>
            </a:extLst>
          </p:cNvPr>
          <p:cNvSpPr/>
          <p:nvPr/>
        </p:nvSpPr>
        <p:spPr>
          <a:xfrm>
            <a:off x="539552" y="303930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356782-D160-7D12-D6C8-6DE43A9F3985}"/>
              </a:ext>
            </a:extLst>
          </p:cNvPr>
          <p:cNvSpPr/>
          <p:nvPr/>
        </p:nvSpPr>
        <p:spPr>
          <a:xfrm>
            <a:off x="430201" y="397928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3B4C7E1-E416-BB1D-A7E1-96E97D7E4F4F}"/>
              </a:ext>
            </a:extLst>
          </p:cNvPr>
          <p:cNvSpPr/>
          <p:nvPr/>
        </p:nvSpPr>
        <p:spPr>
          <a:xfrm>
            <a:off x="3923928" y="180364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8BC6B6-7BF2-82BC-76A5-3D4E655DD1FF}"/>
              </a:ext>
            </a:extLst>
          </p:cNvPr>
          <p:cNvSpPr/>
          <p:nvPr/>
        </p:nvSpPr>
        <p:spPr>
          <a:xfrm>
            <a:off x="5148064" y="276998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367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96289"/>
              </p:ext>
            </p:extLst>
          </p:nvPr>
        </p:nvGraphicFramePr>
        <p:xfrm>
          <a:off x="251514" y="652026"/>
          <a:ext cx="8640960" cy="4282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8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My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 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Page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PG-3009</a:t>
                      </a: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My Page-&gt;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결제정보입력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err="1">
                          <a:latin typeface="a시네마M" panose="02020600000000000000" pitchFamily="18" charset="-127"/>
                          <a:ea typeface="a시네마M"/>
                        </a:rPr>
                        <a:t>손원주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2022-12-14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카드 결제 정보 입력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정보 저장하기</a:t>
                      </a:r>
                      <a:endParaRPr lang="en-US" altLang="ko-KR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atinLnBrk="1"/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하나라도 입력되지 않으면 비활성화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6363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6136" y="192100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A8A37A-24A9-4123-2121-21336BF6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03" y="1209519"/>
            <a:ext cx="5469360" cy="3628204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9795874-40E7-EF05-B44B-F90D99267557}"/>
              </a:ext>
            </a:extLst>
          </p:cNvPr>
          <p:cNvSpPr/>
          <p:nvPr/>
        </p:nvSpPr>
        <p:spPr>
          <a:xfrm>
            <a:off x="5143551" y="280492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619D91-5B95-264B-936D-B7FDCD115476}"/>
              </a:ext>
            </a:extLst>
          </p:cNvPr>
          <p:cNvSpPr/>
          <p:nvPr/>
        </p:nvSpPr>
        <p:spPr>
          <a:xfrm>
            <a:off x="4857221" y="438212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5540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86700"/>
              </p:ext>
            </p:extLst>
          </p:nvPr>
        </p:nvGraphicFramePr>
        <p:xfrm>
          <a:off x="251514" y="652026"/>
          <a:ext cx="8640960" cy="422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8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latin typeface="a시네마M"/>
                          <a:ea typeface="a시네마M"/>
                        </a:rPr>
                        <a:t>선택한</a:t>
                      </a:r>
                      <a:r>
                        <a:rPr lang="en-US" altLang="ko-KR">
                          <a:latin typeface="a시네마M"/>
                          <a:ea typeface="a시네마M"/>
                        </a:rPr>
                        <a:t> </a:t>
                      </a:r>
                      <a:r>
                        <a:rPr lang="en-US" altLang="ko-KR" err="1">
                          <a:latin typeface="a시네마M"/>
                          <a:ea typeface="a시네마M"/>
                        </a:rPr>
                        <a:t>스케줄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/>
                          <a:ea typeface="a시네마M"/>
                        </a:rPr>
                        <a:t>PG-4001</a:t>
                      </a:r>
                      <a:endParaRPr lang="en-US" altLang="ko-KR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latin typeface="a시네마M"/>
                          <a:ea typeface="a시네마M"/>
                        </a:rPr>
                        <a:t>메인-검색결과-선택</a:t>
                      </a:r>
                      <a:endParaRPr lang="en-US" altLang="ko-KR" err="1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/>
                          <a:ea typeface="a시네마M"/>
                        </a:rPr>
                        <a:t>김세영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/>
                          <a:ea typeface="a시네마M"/>
                        </a:rPr>
                        <a:t>2022/12/15</a:t>
                      </a:r>
                      <a:endParaRPr lang="en-US" altLang="ko-KR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선택한 항공편 정보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결제 예정 요금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(왕복 </a:t>
                      </a:r>
                      <a:r>
                        <a:rPr lang="ko-KR" altLang="en-US" err="1">
                          <a:latin typeface="a시네마M" panose="02020600000000000000" pitchFamily="18" charset="-127"/>
                          <a:ea typeface="a시네마M"/>
                        </a:rPr>
                        <a:t>선택시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)</a:t>
                      </a:r>
                      <a:r>
                        <a:rPr lang="ko-KR" altLang="en-US" err="1">
                          <a:latin typeface="a시네마M" panose="02020600000000000000" pitchFamily="18" charset="-127"/>
                          <a:ea typeface="a시네마M"/>
                        </a:rPr>
                        <a:t>가는편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err="1">
                          <a:latin typeface="a시네마M" panose="02020600000000000000" pitchFamily="18" charset="-127"/>
                          <a:ea typeface="a시네마M"/>
                        </a:rPr>
                        <a:t>오는편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 개별 정보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예약자 공통 안내사항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6363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6136" y="192100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3" name="그림 17">
            <a:extLst>
              <a:ext uri="{FF2B5EF4-FFF2-40B4-BE49-F238E27FC236}">
                <a16:creationId xmlns:a16="http://schemas.microsoft.com/office/drawing/2014/main" id="{9B2A52CA-0EB2-8732-77F0-173E98558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57" y="1294619"/>
            <a:ext cx="5397151" cy="29691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27358C7-B23F-33AC-47FA-7C3FE94351C3}"/>
              </a:ext>
            </a:extLst>
          </p:cNvPr>
          <p:cNvSpPr/>
          <p:nvPr/>
        </p:nvSpPr>
        <p:spPr>
          <a:xfrm>
            <a:off x="5796136" y="220903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8CEAAB-68A0-2FF2-F3CD-2E90F455DF85}"/>
              </a:ext>
            </a:extLst>
          </p:cNvPr>
          <p:cNvSpPr/>
          <p:nvPr/>
        </p:nvSpPr>
        <p:spPr>
          <a:xfrm>
            <a:off x="5796136" y="256907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3B72E72-A3AB-7E02-7FBC-F905544106FC}"/>
              </a:ext>
            </a:extLst>
          </p:cNvPr>
          <p:cNvSpPr/>
          <p:nvPr/>
        </p:nvSpPr>
        <p:spPr>
          <a:xfrm>
            <a:off x="1648498" y="186919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E33FFE-AD20-5FBB-EEA9-582B4FDF19D3}"/>
              </a:ext>
            </a:extLst>
          </p:cNvPr>
          <p:cNvSpPr/>
          <p:nvPr/>
        </p:nvSpPr>
        <p:spPr>
          <a:xfrm>
            <a:off x="3773710" y="254422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0BDF8BD-C852-9592-D663-420939F8A1D5}"/>
              </a:ext>
            </a:extLst>
          </p:cNvPr>
          <p:cNvSpPr/>
          <p:nvPr/>
        </p:nvSpPr>
        <p:spPr>
          <a:xfrm>
            <a:off x="5457531" y="2758359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0D57619-0C1D-A009-8C86-5F945AEC24A4}"/>
              </a:ext>
            </a:extLst>
          </p:cNvPr>
          <p:cNvSpPr/>
          <p:nvPr/>
        </p:nvSpPr>
        <p:spPr>
          <a:xfrm>
            <a:off x="784663" y="3646246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768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412948"/>
              </p:ext>
            </p:extLst>
          </p:nvPr>
        </p:nvGraphicFramePr>
        <p:xfrm>
          <a:off x="251514" y="652026"/>
          <a:ext cx="8640958" cy="3911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8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1644041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2100374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39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latin typeface="a시네마M"/>
                          <a:ea typeface="a시네마M"/>
                        </a:rPr>
                        <a:t>예약정보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/>
                          <a:ea typeface="a시네마M"/>
                        </a:rPr>
                        <a:t>PG-4004</a:t>
                      </a:r>
                      <a:endParaRPr lang="en-US" altLang="ko-KR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latin typeface="a시네마M"/>
                          <a:ea typeface="a시네마M"/>
                        </a:rPr>
                        <a:t>메인-검색결과-선택-예약하기</a:t>
                      </a:r>
                      <a:endParaRPr lang="en-US" altLang="ko-KR" err="1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/>
                          <a:ea typeface="a시네마M"/>
                        </a:rPr>
                        <a:t>김세영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/>
                          <a:ea typeface="a시네마M"/>
                        </a:rPr>
                        <a:t>2022/12/15</a:t>
                      </a:r>
                      <a:endParaRPr lang="en-US" altLang="ko-KR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예약을 진행하는 이용자의 정보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 err="1">
                          <a:solidFill>
                            <a:srgbClr val="FF0000"/>
                          </a:solidFill>
                          <a:ea typeface="a시네마M"/>
                        </a:rPr>
                        <a:t>로그인시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ea typeface="a시네마M"/>
                        </a:rPr>
                        <a:t> 로그인 정보 기본 출력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탑승자 정보, 예매인원에 맞춰서 생성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/>
                          <a:ea typeface="a시네마M"/>
                        </a:rPr>
                        <a:t>마이페이지에 저장된 탑승객 정보 자동으로 </a:t>
                      </a:r>
                      <a:r>
                        <a:rPr lang="ko-KR" altLang="en-US" err="1">
                          <a:latin typeface="a시네마M"/>
                          <a:ea typeface="a시네마M"/>
                        </a:rPr>
                        <a:t>채워짐</a:t>
                      </a:r>
                      <a:endParaRPr lang="ko-KR" altLang="en-US">
                        <a:latin typeface="a시네마M"/>
                        <a:ea typeface="a시네마M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 err="1">
                          <a:solidFill>
                            <a:srgbClr val="FF0000"/>
                          </a:solidFill>
                          <a:latin typeface="a시네마M"/>
                          <a:ea typeface="a시네마M"/>
                        </a:rPr>
                        <a:t>로그인시에만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/>
                          <a:ea typeface="a시네마M"/>
                        </a:rPr>
                        <a:t> 생성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공통 안내사항</a:t>
                      </a:r>
                    </a:p>
                    <a:p>
                      <a:pPr lvl="0">
                        <a:buNone/>
                      </a:pP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3302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6136" y="192610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7358C7-B23F-33AC-47FA-7C3FE94351C3}"/>
              </a:ext>
            </a:extLst>
          </p:cNvPr>
          <p:cNvSpPr/>
          <p:nvPr/>
        </p:nvSpPr>
        <p:spPr>
          <a:xfrm>
            <a:off x="5791033" y="285707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</a:p>
        </p:txBody>
      </p:sp>
      <p:pic>
        <p:nvPicPr>
          <p:cNvPr id="5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63919D7-F518-C91B-0D8F-E9C05459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2" y="1623510"/>
            <a:ext cx="5483338" cy="2636368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3B72E72-A3AB-7E02-7FBC-F905544106FC}"/>
              </a:ext>
            </a:extLst>
          </p:cNvPr>
          <p:cNvSpPr/>
          <p:nvPr/>
        </p:nvSpPr>
        <p:spPr>
          <a:xfrm>
            <a:off x="1245386" y="1624264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E33FFE-AD20-5FBB-EEA9-582B4FDF19D3}"/>
              </a:ext>
            </a:extLst>
          </p:cNvPr>
          <p:cNvSpPr/>
          <p:nvPr/>
        </p:nvSpPr>
        <p:spPr>
          <a:xfrm>
            <a:off x="951929" y="250340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0BDF8BD-C852-9592-D663-420939F8A1D5}"/>
              </a:ext>
            </a:extLst>
          </p:cNvPr>
          <p:cNvSpPr/>
          <p:nvPr/>
        </p:nvSpPr>
        <p:spPr>
          <a:xfrm>
            <a:off x="1819321" y="3493145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6B519A6-A6A3-201B-467A-8BE10AFB82A5}"/>
              </a:ext>
            </a:extLst>
          </p:cNvPr>
          <p:cNvSpPr/>
          <p:nvPr/>
        </p:nvSpPr>
        <p:spPr>
          <a:xfrm>
            <a:off x="4533946" y="2503225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06442B8-D9F4-DB03-8EF2-1CCDF6390218}"/>
              </a:ext>
            </a:extLst>
          </p:cNvPr>
          <p:cNvSpPr/>
          <p:nvPr/>
        </p:nvSpPr>
        <p:spPr>
          <a:xfrm>
            <a:off x="5794308" y="2258296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8573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95151"/>
              </p:ext>
            </p:extLst>
          </p:nvPr>
        </p:nvGraphicFramePr>
        <p:xfrm>
          <a:off x="251514" y="652026"/>
          <a:ext cx="8640958" cy="4373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8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1644041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2100374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39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latin typeface="a시네마M"/>
                          <a:ea typeface="a시네마M"/>
                        </a:rPr>
                        <a:t>할인선택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/>
                          <a:ea typeface="a시네마M"/>
                        </a:rPr>
                        <a:t>PG-4009</a:t>
                      </a:r>
                      <a:endParaRPr lang="en-US" altLang="ko-KR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latin typeface="a시네마M"/>
                          <a:ea typeface="a시네마M"/>
                        </a:rPr>
                        <a:t>메인-검색결과-선택-예약하기</a:t>
                      </a:r>
                      <a:endParaRPr lang="en-US" altLang="ko-KR" err="1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/>
                          <a:ea typeface="a시네마M"/>
                        </a:rPr>
                        <a:t>김세영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/>
                          <a:ea typeface="a시네마M"/>
                        </a:rPr>
                        <a:t>2022/12/15</a:t>
                      </a:r>
                      <a:endParaRPr lang="en-US" altLang="ko-KR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사용할 마일리지 입력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포커스가 </a:t>
                      </a:r>
                      <a:r>
                        <a:rPr lang="ko-KR" altLang="en-US" sz="90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입력칸에서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벗어나면 총 금액에 적용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10,000 미만이면 0으로 변경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카드사에 따른 금액 안내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디폴트는 카드사가 없는 기본 금액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altLang="en-US" sz="90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선택시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결제 조건에서 카드사를 변경할 수 없음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선택이 변경될 때마다 총 금액에 적용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100" b="0" i="0" u="none" strike="noStrike" noProof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latin typeface="a시네마M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altLang="ko-KR" sz="600" b="0" i="0" u="none" strike="noStrike" noProof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33022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6136" y="207918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1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5F5E377B-CDF5-FDFD-CDB5-3A2F7AA09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95" y="1754671"/>
            <a:ext cx="5411900" cy="2057681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3B72E72-A3AB-7E02-7FBC-F905544106FC}"/>
              </a:ext>
            </a:extLst>
          </p:cNvPr>
          <p:cNvSpPr/>
          <p:nvPr/>
        </p:nvSpPr>
        <p:spPr>
          <a:xfrm>
            <a:off x="2954783" y="203758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E33FFE-AD20-5FBB-EEA9-582B4FDF19D3}"/>
              </a:ext>
            </a:extLst>
          </p:cNvPr>
          <p:cNvSpPr/>
          <p:nvPr/>
        </p:nvSpPr>
        <p:spPr>
          <a:xfrm>
            <a:off x="1196857" y="252381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861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95314"/>
              </p:ext>
            </p:extLst>
          </p:nvPr>
        </p:nvGraphicFramePr>
        <p:xfrm>
          <a:off x="251514" y="652026"/>
          <a:ext cx="8640958" cy="4144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8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1174315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2570100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39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latin typeface="a시네마M"/>
                          <a:ea typeface="a시네마M"/>
                        </a:rPr>
                        <a:t>결제정보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/>
                          <a:ea typeface="a시네마M"/>
                        </a:rPr>
                        <a:t>PG-4005</a:t>
                      </a:r>
                      <a:endParaRPr lang="en-US" altLang="ko-KR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err="1"/>
                        <a:t>메인-검색결과-선택-예약하기</a:t>
                      </a:r>
                      <a:endParaRPr lang="ko-KR" altLang="en-US" err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/>
                          <a:ea typeface="a시네마M"/>
                        </a:rPr>
                        <a:t>김세영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/>
                          <a:ea typeface="a시네마M"/>
                        </a:rPr>
                        <a:t>2022/12/15</a:t>
                      </a:r>
                      <a:endParaRPr lang="en-US" altLang="ko-KR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91065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할인조건에 따라 변경된 결제 요금 확인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선택가능한 카드사 옵션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즉시결제를 선택하면 카드정보 </a:t>
                      </a:r>
                      <a:r>
                        <a:rPr lang="ko-KR" altLang="en-US" sz="105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입력칸</a:t>
                      </a:r>
                      <a:r>
                        <a:rPr lang="ko-KR" altLang="en-US" sz="105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생성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예약완료를 </a:t>
                      </a:r>
                      <a:r>
                        <a:rPr lang="ko-KR" sz="900" b="0" i="0" u="none" strike="noStrike" noProof="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선택시</a:t>
                      </a: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카드정보 입력 없음</a:t>
                      </a:r>
                      <a:endParaRPr lang="en-US" altLang="ko-KR" sz="900" b="0" i="0" u="none" strike="noStrike" noProof="0">
                        <a:solidFill>
                          <a:srgbClr val="FF0000"/>
                        </a:solidFill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>
                        <a:buNone/>
                      </a:pP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'예약 완료하기' 로 버튼 변경</a:t>
                      </a:r>
                      <a:endParaRPr lang="ko-KR" sz="900">
                        <a:solidFill>
                          <a:srgbClr val="FF0000"/>
                        </a:solidFill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맨 위의 체크박스를 선택하면 나머지 체크박스도 선택됨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05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텍스트 </a:t>
                      </a:r>
                      <a:r>
                        <a:rPr lang="ko-KR" altLang="en-US" sz="105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클릭시</a:t>
                      </a:r>
                      <a:r>
                        <a:rPr lang="ko-KR" altLang="en-US" sz="105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새 창에서 항공사별 규정으로 연결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70161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결제 정보 전송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[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유효성</a:t>
                      </a:r>
                      <a:r>
                        <a:rPr lang="en-US" alt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]</a:t>
                      </a:r>
                      <a:r>
                        <a:rPr lang="ko-KR" sz="900" b="0" i="0" u="none" strike="noStrike" noProof="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비어있는</a:t>
                      </a: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</a:t>
                      </a:r>
                      <a:r>
                        <a:rPr lang="ko-KR" sz="900" b="0" i="0" u="none" strike="noStrike" noProof="0" err="1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입력칸이</a:t>
                      </a: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있으면 넘어가지 않음</a:t>
                      </a:r>
                      <a:endParaRPr lang="en-US" altLang="ko-KR" sz="9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>
                        <a:buNone/>
                      </a:pPr>
                      <a:r>
                        <a:rPr lang="ko-KR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입력이 필요한 입력박스</a:t>
                      </a:r>
                      <a:r>
                        <a:rPr lang="ko-KR" altLang="en-US" sz="900" b="0" i="0" u="none" strike="noStrike" noProof="0">
                          <a:solidFill>
                            <a:srgbClr val="FF0000"/>
                          </a:solidFill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색상변경으로 강조</a:t>
                      </a:r>
                      <a:endParaRPr lang="en-US" altLang="ko-KR" sz="9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lvl="0">
                        <a:buNone/>
                      </a:pPr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4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  <a:tr h="340162">
                <a:tc gridSpan="3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65000"/>
                        </a:schemeClr>
                      </a:solidFill>
                    </a:lnL>
                    <a:lnR w="12700">
                      <a:solidFill>
                        <a:schemeClr val="bg1">
                          <a:lumMod val="65000"/>
                        </a:schemeClr>
                      </a:solidFill>
                    </a:lnR>
                    <a:lnT w="12700">
                      <a:solidFill>
                        <a:schemeClr val="bg1">
                          <a:lumMod val="65000"/>
                        </a:schemeClr>
                      </a:solidFill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860312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pic>
        <p:nvPicPr>
          <p:cNvPr id="13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70ACEE85-08DA-8C04-D91E-406134B7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9" y="1249627"/>
            <a:ext cx="5404980" cy="351323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6363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6136" y="192100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7358C7-B23F-33AC-47FA-7C3FE94351C3}"/>
              </a:ext>
            </a:extLst>
          </p:cNvPr>
          <p:cNvSpPr/>
          <p:nvPr/>
        </p:nvSpPr>
        <p:spPr>
          <a:xfrm>
            <a:off x="5796136" y="230088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8CEAAB-68A0-2FF2-F3CD-2E90F455DF85}"/>
              </a:ext>
            </a:extLst>
          </p:cNvPr>
          <p:cNvSpPr/>
          <p:nvPr/>
        </p:nvSpPr>
        <p:spPr>
          <a:xfrm>
            <a:off x="5796136" y="273746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3B72E72-A3AB-7E02-7FBC-F905544106FC}"/>
              </a:ext>
            </a:extLst>
          </p:cNvPr>
          <p:cNvSpPr/>
          <p:nvPr/>
        </p:nvSpPr>
        <p:spPr>
          <a:xfrm>
            <a:off x="995355" y="1700804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E33FFE-AD20-5FBB-EEA9-582B4FDF19D3}"/>
              </a:ext>
            </a:extLst>
          </p:cNvPr>
          <p:cNvSpPr/>
          <p:nvPr/>
        </p:nvSpPr>
        <p:spPr>
          <a:xfrm>
            <a:off x="2518452" y="2033954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0BDF8BD-C852-9592-D663-420939F8A1D5}"/>
              </a:ext>
            </a:extLst>
          </p:cNvPr>
          <p:cNvSpPr/>
          <p:nvPr/>
        </p:nvSpPr>
        <p:spPr>
          <a:xfrm>
            <a:off x="2778624" y="1247966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0D57619-0C1D-A009-8C86-5F945AEC24A4}"/>
              </a:ext>
            </a:extLst>
          </p:cNvPr>
          <p:cNvSpPr/>
          <p:nvPr/>
        </p:nvSpPr>
        <p:spPr>
          <a:xfrm>
            <a:off x="427476" y="3442139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4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9337057-AE1D-04D7-8E78-F58C02434F2F}"/>
              </a:ext>
            </a:extLst>
          </p:cNvPr>
          <p:cNvSpPr/>
          <p:nvPr/>
        </p:nvSpPr>
        <p:spPr>
          <a:xfrm>
            <a:off x="2474292" y="424785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/>
              </a:rPr>
              <a:t>5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82331D4-44C5-345E-2A7D-3DBFD39A4EBB}"/>
              </a:ext>
            </a:extLst>
          </p:cNvPr>
          <p:cNvSpPr/>
          <p:nvPr/>
        </p:nvSpPr>
        <p:spPr>
          <a:xfrm>
            <a:off x="5796135" y="3610017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/>
              </a:rPr>
              <a:t>5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1816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B70E9B-DAF8-9C77-DE91-0EE3845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20448"/>
              </p:ext>
            </p:extLst>
          </p:nvPr>
        </p:nvGraphicFramePr>
        <p:xfrm>
          <a:off x="251514" y="652026"/>
          <a:ext cx="8640958" cy="433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8">
                  <a:extLst>
                    <a:ext uri="{9D8B030D-6E8A-4147-A177-3AD203B41FA5}">
                      <a16:colId xmlns:a16="http://schemas.microsoft.com/office/drawing/2014/main" val="2851870694"/>
                    </a:ext>
                  </a:extLst>
                </a:gridCol>
                <a:gridCol w="1174315">
                  <a:extLst>
                    <a:ext uri="{9D8B030D-6E8A-4147-A177-3AD203B41FA5}">
                      <a16:colId xmlns:a16="http://schemas.microsoft.com/office/drawing/2014/main" val="1476689855"/>
                    </a:ext>
                  </a:extLst>
                </a:gridCol>
                <a:gridCol w="2570100">
                  <a:extLst>
                    <a:ext uri="{9D8B030D-6E8A-4147-A177-3AD203B41FA5}">
                      <a16:colId xmlns:a16="http://schemas.microsoft.com/office/drawing/2014/main" val="3721212275"/>
                    </a:ext>
                  </a:extLst>
                </a:gridCol>
                <a:gridCol w="360039">
                  <a:extLst>
                    <a:ext uri="{9D8B030D-6E8A-4147-A177-3AD203B41FA5}">
                      <a16:colId xmlns:a16="http://schemas.microsoft.com/office/drawing/2014/main" val="335740983"/>
                    </a:ext>
                  </a:extLst>
                </a:gridCol>
                <a:gridCol w="1080114">
                  <a:extLst>
                    <a:ext uri="{9D8B030D-6E8A-4147-A177-3AD203B41FA5}">
                      <a16:colId xmlns:a16="http://schemas.microsoft.com/office/drawing/2014/main" val="4388751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3705107"/>
                    </a:ext>
                  </a:extLst>
                </a:gridCol>
              </a:tblGrid>
              <a:tr h="256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Title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Page ID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Screen Path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Author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Date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3084"/>
                  </a:ext>
                </a:extLst>
              </a:tr>
              <a:tr h="2568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err="1">
                          <a:latin typeface="a시네마M"/>
                          <a:ea typeface="a시네마M"/>
                        </a:rPr>
                        <a:t>예약완료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/>
                          <a:ea typeface="a시네마M"/>
                        </a:rPr>
                        <a:t>PG-4006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i="0" u="none" strike="noStrike" noProof="0" err="1"/>
                        <a:t>메인-검색결과-선택-예약하기</a:t>
                      </a:r>
                      <a:r>
                        <a:rPr lang="en-US" sz="1050" b="0" i="0" u="none" strike="noStrike" noProof="0"/>
                        <a:t>-</a:t>
                      </a:r>
                      <a:r>
                        <a:rPr lang="ko-KR" altLang="en-US" sz="1050" b="0" i="0" u="none" strike="noStrike" noProof="0"/>
                        <a:t>완료하기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/>
                          <a:ea typeface="a시네마M"/>
                        </a:rPr>
                        <a:t>김세영</a:t>
                      </a: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시네마M"/>
                          <a:ea typeface="a시네마M"/>
                        </a:rPr>
                        <a:t>2022/12/15</a:t>
                      </a:r>
                      <a:endParaRPr lang="en-US" altLang="ko-KR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47247"/>
                  </a:ext>
                </a:extLst>
              </a:tr>
              <a:tr h="266713">
                <a:tc rowSpan="11"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Description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33916"/>
                  </a:ext>
                </a:extLst>
              </a:tr>
              <a:tr h="42476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예약완료를 누르면  생성된 예약번호를 포함한 예약완료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98766"/>
                  </a:ext>
                </a:extLst>
              </a:tr>
              <a:tr h="5926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예약을 완료한 경우 결제대기안내문구,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결제까지 완료한 경우 취소/환불 규정이 출력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97877"/>
                  </a:ext>
                </a:extLst>
              </a:tr>
              <a:tr h="3161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a시네마M" panose="02020600000000000000" pitchFamily="18" charset="-127"/>
                          <a:ea typeface="a시네마M"/>
                        </a:rPr>
                        <a:t>예약한 항공편 정보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4510"/>
                  </a:ext>
                </a:extLst>
              </a:tr>
              <a:tr h="3161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87918"/>
                  </a:ext>
                </a:extLst>
              </a:tr>
              <a:tr h="3161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1682"/>
                  </a:ext>
                </a:extLst>
              </a:tr>
              <a:tr h="3161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5217"/>
                  </a:ext>
                </a:extLst>
              </a:tr>
              <a:tr h="3161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67069"/>
                  </a:ext>
                </a:extLst>
              </a:tr>
              <a:tr h="3161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6929"/>
                  </a:ext>
                </a:extLst>
              </a:tr>
              <a:tr h="3161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4436"/>
                  </a:ext>
                </a:extLst>
              </a:tr>
              <a:tr h="3161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4638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10A0F-D59D-70AE-8C7F-9AE8D9101DD1}"/>
              </a:ext>
            </a:extLst>
          </p:cNvPr>
          <p:cNvSpPr txBox="1"/>
          <p:nvPr/>
        </p:nvSpPr>
        <p:spPr>
          <a:xfrm>
            <a:off x="6876256" y="282695"/>
            <a:ext cx="20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>
                <a:latin typeface="a시네마M" panose="02020600000000000000" pitchFamily="18" charset="-127"/>
                <a:ea typeface="a시네마M" panose="02020600000000000000" pitchFamily="18" charset="-127"/>
              </a:rPr>
              <a:t>화면설계서</a:t>
            </a:r>
            <a:r>
              <a:rPr lang="en-US" altLang="ko-KR" sz="120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535BDCB-EB4F-A352-A5A3-5D1382FBD2EB}"/>
              </a:ext>
            </a:extLst>
          </p:cNvPr>
          <p:cNvSpPr/>
          <p:nvPr/>
        </p:nvSpPr>
        <p:spPr>
          <a:xfrm>
            <a:off x="5796136" y="1563638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B9027F-FFE8-F154-B754-5EF868A2CC29}"/>
              </a:ext>
            </a:extLst>
          </p:cNvPr>
          <p:cNvSpPr/>
          <p:nvPr/>
        </p:nvSpPr>
        <p:spPr>
          <a:xfrm>
            <a:off x="5796136" y="1956720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7358C7-B23F-33AC-47FA-7C3FE94351C3}"/>
              </a:ext>
            </a:extLst>
          </p:cNvPr>
          <p:cNvSpPr/>
          <p:nvPr/>
        </p:nvSpPr>
        <p:spPr>
          <a:xfrm>
            <a:off x="5796136" y="2489681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11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DADC73A1-4EA2-D198-7727-7BC102D31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87" y="1391168"/>
            <a:ext cx="5350667" cy="3101051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3B72E72-A3AB-7E02-7FBC-F905544106FC}"/>
              </a:ext>
            </a:extLst>
          </p:cNvPr>
          <p:cNvSpPr/>
          <p:nvPr/>
        </p:nvSpPr>
        <p:spPr>
          <a:xfrm>
            <a:off x="1372953" y="2461104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1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E33FFE-AD20-5FBB-EEA9-582B4FDF19D3}"/>
              </a:ext>
            </a:extLst>
          </p:cNvPr>
          <p:cNvSpPr/>
          <p:nvPr/>
        </p:nvSpPr>
        <p:spPr>
          <a:xfrm>
            <a:off x="145707" y="2758535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2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0BDF8BD-C852-9592-D663-420939F8A1D5}"/>
              </a:ext>
            </a:extLst>
          </p:cNvPr>
          <p:cNvSpPr/>
          <p:nvPr/>
        </p:nvSpPr>
        <p:spPr>
          <a:xfrm>
            <a:off x="4028780" y="2651203"/>
            <a:ext cx="218701" cy="218701"/>
          </a:xfrm>
          <a:prstGeom prst="ellipse">
            <a:avLst/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latin typeface="a블랙B" panose="02020600000000000000" pitchFamily="18" charset="-127"/>
                <a:ea typeface="a블랙B" panose="02020600000000000000" pitchFamily="18" charset="-127"/>
              </a:rPr>
              <a:t>3</a:t>
            </a:r>
            <a:endParaRPr lang="ko-KR" altLang="en-US" sz="1200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955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F4C74B-2DAA-9AB3-F17C-83FD1335A806}"/>
              </a:ext>
            </a:extLst>
          </p:cNvPr>
          <p:cNvSpPr/>
          <p:nvPr/>
        </p:nvSpPr>
        <p:spPr>
          <a:xfrm>
            <a:off x="-13914" y="0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E15981-ACEA-2508-E251-5BE1790D9CD0}"/>
              </a:ext>
            </a:extLst>
          </p:cNvPr>
          <p:cNvSpPr/>
          <p:nvPr/>
        </p:nvSpPr>
        <p:spPr>
          <a:xfrm>
            <a:off x="3005064" y="786425"/>
            <a:ext cx="3582144" cy="3312368"/>
          </a:xfrm>
          <a:prstGeom prst="ellipse">
            <a:avLst/>
          </a:prstGeom>
          <a:solidFill>
            <a:srgbClr val="0E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10849A-C3D9-5BAF-5AEC-5A86CE1E62D3}"/>
              </a:ext>
            </a:extLst>
          </p:cNvPr>
          <p:cNvSpPr/>
          <p:nvPr/>
        </p:nvSpPr>
        <p:spPr>
          <a:xfrm>
            <a:off x="2481508" y="1032084"/>
            <a:ext cx="3440388" cy="3324991"/>
          </a:xfrm>
          <a:prstGeom prst="ellipse">
            <a:avLst/>
          </a:prstGeom>
          <a:solidFill>
            <a:srgbClr val="006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7852F2-31F0-700A-6707-A36B89016750}"/>
              </a:ext>
            </a:extLst>
          </p:cNvPr>
          <p:cNvSpPr/>
          <p:nvPr/>
        </p:nvSpPr>
        <p:spPr>
          <a:xfrm>
            <a:off x="2780928" y="1032084"/>
            <a:ext cx="3582144" cy="36278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7E538-240A-89D8-DCE7-7877CF203762}"/>
              </a:ext>
            </a:extLst>
          </p:cNvPr>
          <p:cNvSpPr/>
          <p:nvPr/>
        </p:nvSpPr>
        <p:spPr>
          <a:xfrm>
            <a:off x="5793" y="0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19" name="Google Shape;1258;p36">
            <a:extLst>
              <a:ext uri="{FF2B5EF4-FFF2-40B4-BE49-F238E27FC236}">
                <a16:creationId xmlns:a16="http://schemas.microsoft.com/office/drawing/2014/main" id="{629B03AC-1853-596E-2DC8-38DB913FBE29}"/>
              </a:ext>
            </a:extLst>
          </p:cNvPr>
          <p:cNvSpPr/>
          <p:nvPr/>
        </p:nvSpPr>
        <p:spPr>
          <a:xfrm>
            <a:off x="3319862" y="508496"/>
            <a:ext cx="2504275" cy="4126509"/>
          </a:xfrm>
          <a:prstGeom prst="roundRect">
            <a:avLst>
              <a:gd name="adj" fmla="val 4943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84" tIns="41784" rIns="41784" bIns="41784" anchor="ctr" anchorCtr="0">
            <a:noAutofit/>
          </a:bodyPr>
          <a:lstStyle/>
          <a:p>
            <a:endParaRPr sz="82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E225B-3BA5-61FF-B6E4-5AB429B4A466}"/>
              </a:ext>
            </a:extLst>
          </p:cNvPr>
          <p:cNvSpPr txBox="1"/>
          <p:nvPr/>
        </p:nvSpPr>
        <p:spPr>
          <a:xfrm>
            <a:off x="2091284" y="1463137"/>
            <a:ext cx="4961432" cy="2554545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r>
              <a:rPr lang="en-US" altLang="ko-KR" sz="400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04. </a:t>
            </a:r>
            <a:r>
              <a:rPr lang="ko-KR" altLang="en-US" sz="4000" err="1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백엔드단</a:t>
            </a:r>
            <a:r>
              <a:rPr lang="ko-KR" altLang="en-US" sz="400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 구현</a:t>
            </a:r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cxnSp>
        <p:nvCxnSpPr>
          <p:cNvPr id="21" name="Google Shape;1261;p36">
            <a:extLst>
              <a:ext uri="{FF2B5EF4-FFF2-40B4-BE49-F238E27FC236}">
                <a16:creationId xmlns:a16="http://schemas.microsoft.com/office/drawing/2014/main" id="{2F085635-7103-E72F-C87E-6C0A81CF3A33}"/>
              </a:ext>
            </a:extLst>
          </p:cNvPr>
          <p:cNvCxnSpPr>
            <a:cxnSpLocks/>
          </p:cNvCxnSpPr>
          <p:nvPr/>
        </p:nvCxnSpPr>
        <p:spPr>
          <a:xfrm>
            <a:off x="2042388" y="3003798"/>
            <a:ext cx="5059224" cy="2222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F74DA7-47CA-1336-B571-A7445EDABDC1}"/>
              </a:ext>
            </a:extLst>
          </p:cNvPr>
          <p:cNvSpPr txBox="1"/>
          <p:nvPr/>
        </p:nvSpPr>
        <p:spPr>
          <a:xfrm>
            <a:off x="2780928" y="3109210"/>
            <a:ext cx="3723059" cy="646331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>
              <a:solidFill>
                <a:srgbClr val="0770E3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180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20429034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800" err="1">
                <a:latin typeface="a시네마M" panose="02020600000000000000" pitchFamily="18" charset="-127"/>
                <a:ea typeface="a시네마M" panose="02020600000000000000" pitchFamily="18" charset="-127"/>
              </a:rPr>
              <a:t>기능명</a:t>
            </a:r>
            <a:endParaRPr lang="en-US" altLang="ko-KR" sz="1800">
              <a:latin typeface="a시네마M" panose="02020600000000000000" pitchFamily="18" charset="-127"/>
              <a:ea typeface="a시네마M" panose="02020600000000000000" pitchFamily="18" charset="-127"/>
            </a:endParaRPr>
          </a:p>
          <a:p>
            <a:pPr algn="r"/>
            <a:r>
              <a:rPr lang="en-US" altLang="ko-KR" sz="1200">
                <a:latin typeface="a시네마M" panose="02020600000000000000" pitchFamily="18" charset="-127"/>
                <a:ea typeface="a시네마M"/>
              </a:rPr>
              <a:t>ID : req-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EFE9CA-BD37-0107-8B20-F00920D704C6}"/>
              </a:ext>
            </a:extLst>
          </p:cNvPr>
          <p:cNvSpPr/>
          <p:nvPr/>
        </p:nvSpPr>
        <p:spPr>
          <a:xfrm>
            <a:off x="251514" y="836693"/>
            <a:ext cx="4320486" cy="18790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AEF2E-EB77-BEEA-9019-7B8140A4AAD5}"/>
              </a:ext>
            </a:extLst>
          </p:cNvPr>
          <p:cNvSpPr/>
          <p:nvPr/>
        </p:nvSpPr>
        <p:spPr>
          <a:xfrm>
            <a:off x="251513" y="2698790"/>
            <a:ext cx="4320486" cy="21652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C2601D-7A6B-5D1C-AABB-89F47F4C151B}"/>
              </a:ext>
            </a:extLst>
          </p:cNvPr>
          <p:cNvSpPr/>
          <p:nvPr/>
        </p:nvSpPr>
        <p:spPr>
          <a:xfrm>
            <a:off x="4571988" y="836694"/>
            <a:ext cx="4320486" cy="18790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DF2A38-4B38-80A3-55AC-D86AFA365693}"/>
              </a:ext>
            </a:extLst>
          </p:cNvPr>
          <p:cNvSpPr/>
          <p:nvPr/>
        </p:nvSpPr>
        <p:spPr>
          <a:xfrm>
            <a:off x="4571988" y="2695386"/>
            <a:ext cx="4320486" cy="21654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1CCE-32E5-1E80-A6E2-0274534FD6E8}"/>
              </a:ext>
            </a:extLst>
          </p:cNvPr>
          <p:cNvSpPr txBox="1"/>
          <p:nvPr/>
        </p:nvSpPr>
        <p:spPr>
          <a:xfrm>
            <a:off x="2102901" y="590472"/>
            <a:ext cx="617710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00" b="1">
                <a:solidFill>
                  <a:schemeClr val="accent4">
                    <a:lumMod val="50000"/>
                  </a:schemeClr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SQL</a:t>
            </a:r>
            <a:endParaRPr lang="ko-KR" altLang="en-US" sz="1000">
              <a:solidFill>
                <a:schemeClr val="accent4">
                  <a:lumMod val="50000"/>
                </a:schemeClr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C50C0-FBCC-C0C4-A2B5-F6C124F28699}"/>
              </a:ext>
            </a:extLst>
          </p:cNvPr>
          <p:cNvSpPr txBox="1"/>
          <p:nvPr/>
        </p:nvSpPr>
        <p:spPr>
          <a:xfrm>
            <a:off x="6620056" y="593990"/>
            <a:ext cx="617710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4">
                    <a:lumMod val="50000"/>
                  </a:schemeClr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설명</a:t>
            </a:r>
            <a:endParaRPr lang="ko-KR" altLang="en-US" sz="1000">
              <a:solidFill>
                <a:schemeClr val="accent4">
                  <a:lumMod val="50000"/>
                </a:schemeClr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9648B-2127-DCBD-3FF7-F6B79643B1B3}"/>
              </a:ext>
            </a:extLst>
          </p:cNvPr>
          <p:cNvSpPr txBox="1"/>
          <p:nvPr/>
        </p:nvSpPr>
        <p:spPr>
          <a:xfrm>
            <a:off x="1960303" y="2720528"/>
            <a:ext cx="902909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000" b="1" err="1">
                <a:solidFill>
                  <a:schemeClr val="accent4">
                    <a:lumMod val="50000"/>
                  </a:schemeClr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핵심로직</a:t>
            </a:r>
            <a:endParaRPr lang="ko-KR" altLang="en-US" sz="1000">
              <a:solidFill>
                <a:schemeClr val="accent4">
                  <a:lumMod val="50000"/>
                </a:schemeClr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E6A1C-83A8-978D-EE5F-76AEA04E9077}"/>
              </a:ext>
            </a:extLst>
          </p:cNvPr>
          <p:cNvSpPr txBox="1"/>
          <p:nvPr/>
        </p:nvSpPr>
        <p:spPr>
          <a:xfrm>
            <a:off x="6563711" y="2720528"/>
            <a:ext cx="617710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4">
                    <a:lumMod val="50000"/>
                  </a:schemeClr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콘솔</a:t>
            </a:r>
            <a:endParaRPr lang="ko-KR" altLang="en-US" sz="1000">
              <a:solidFill>
                <a:schemeClr val="accent4">
                  <a:lumMod val="50000"/>
                </a:schemeClr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49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29772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0" y="29651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898" y="166187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3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a시네마M" panose="02020600000000000000" pitchFamily="18" charset="-127"/>
                <a:ea typeface="a시네마M" panose="02020600000000000000" pitchFamily="18" charset="-127"/>
              </a:rPr>
              <a:t>주제 선정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15F1D8-E069-2F4D-CBD8-A3A6B3C6A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768290"/>
            <a:ext cx="5040559" cy="3867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B44F43-5D40-1B1D-B688-B417A86603F3}"/>
              </a:ext>
            </a:extLst>
          </p:cNvPr>
          <p:cNvSpPr txBox="1"/>
          <p:nvPr/>
        </p:nvSpPr>
        <p:spPr>
          <a:xfrm>
            <a:off x="4857219" y="171546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“Skyscanner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의 기능을 참고한</a:t>
            </a:r>
            <a:endParaRPr lang="en-US" altLang="ko-KR" sz="1800">
              <a:solidFill>
                <a:schemeClr val="tx1">
                  <a:lumMod val="95000"/>
                  <a:lumOff val="5000"/>
                </a:schemeClr>
              </a:solidFill>
              <a:latin typeface="a시네마M" panose="02020600000000000000" pitchFamily="18" charset="-127"/>
              <a:ea typeface="a시네마M"/>
            </a:endParaRPr>
          </a:p>
          <a:p>
            <a:pPr algn="ctr"/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항공권 조회 및 예약 프로그램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”</a:t>
            </a:r>
            <a:endParaRPr lang="ko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08ACD-779A-CE59-0BC3-0D7E558B65E3}"/>
              </a:ext>
            </a:extLst>
          </p:cNvPr>
          <p:cNvSpPr txBox="1"/>
          <p:nvPr/>
        </p:nvSpPr>
        <p:spPr>
          <a:xfrm>
            <a:off x="5495726" y="2702237"/>
            <a:ext cx="3294985" cy="1765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기획의도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latin typeface="a시네마M" panose="02020600000000000000" pitchFamily="18" charset="-127"/>
              <a:ea typeface="a시네마M"/>
            </a:endParaRPr>
          </a:p>
          <a:p>
            <a:pPr algn="ctr"/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latin typeface="a시네마M" panose="02020600000000000000" pitchFamily="18" charset="-127"/>
              <a:ea typeface="a시네마M"/>
            </a:endParaRPr>
          </a:p>
          <a:p>
            <a:pPr algn="ctr"/>
            <a:r>
              <a:rPr lang="ko-KR" altLang="en-US">
                <a:latin typeface="a시네마M" panose="02020600000000000000" pitchFamily="18" charset="-127"/>
                <a:ea typeface="a시네마M" panose="02020600000000000000" pitchFamily="18" charset="-127"/>
              </a:rPr>
              <a:t>사업자에겐 안정적이고 위험도가 낮은 </a:t>
            </a:r>
            <a:r>
              <a:rPr lang="en-US" altLang="ko-KR">
                <a:latin typeface="a시네마M" panose="02020600000000000000" pitchFamily="18" charset="-127"/>
                <a:ea typeface="a시네마M" panose="02020600000000000000" pitchFamily="18" charset="-127"/>
              </a:rPr>
              <a:t>B2C </a:t>
            </a:r>
            <a:r>
              <a:rPr lang="ko-KR" altLang="en-US">
                <a:latin typeface="a시네마M" panose="02020600000000000000" pitchFamily="18" charset="-127"/>
                <a:ea typeface="a시네마M" panose="02020600000000000000" pitchFamily="18" charset="-127"/>
              </a:rPr>
              <a:t>서비스의 기회를 제공하고 </a:t>
            </a:r>
            <a:endParaRPr lang="en-US" altLang="ko-KR">
              <a:latin typeface="a시네마M" panose="02020600000000000000" pitchFamily="18" charset="-127"/>
              <a:ea typeface="a시네마M" panose="02020600000000000000" pitchFamily="18" charset="-127"/>
            </a:endParaRPr>
          </a:p>
          <a:p>
            <a:pPr algn="ctr"/>
            <a:endParaRPr lang="en-US" altLang="ko-KR">
              <a:latin typeface="a시네마M" panose="02020600000000000000" pitchFamily="18" charset="-127"/>
              <a:ea typeface="a시네마M" panose="02020600000000000000" pitchFamily="18" charset="-127"/>
            </a:endParaRPr>
          </a:p>
          <a:p>
            <a:pPr algn="ctr"/>
            <a:r>
              <a:rPr lang="ko-KR" altLang="en-US">
                <a:latin typeface="a시네마M" panose="02020600000000000000" pitchFamily="18" charset="-127"/>
                <a:ea typeface="a시네마M" panose="02020600000000000000" pitchFamily="18" charset="-127"/>
              </a:rPr>
              <a:t>고객들에겐 복잡한 항공권을 편리하게 구매할 수 있는 이점을 제공한다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AE5B896-B0FE-E026-4441-6CE58A8E8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694" y="893826"/>
            <a:ext cx="2345192" cy="9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077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F4C74B-2DAA-9AB3-F17C-83FD1335A806}"/>
              </a:ext>
            </a:extLst>
          </p:cNvPr>
          <p:cNvSpPr/>
          <p:nvPr/>
        </p:nvSpPr>
        <p:spPr>
          <a:xfrm>
            <a:off x="-13914" y="0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E15981-ACEA-2508-E251-5BE1790D9CD0}"/>
              </a:ext>
            </a:extLst>
          </p:cNvPr>
          <p:cNvSpPr/>
          <p:nvPr/>
        </p:nvSpPr>
        <p:spPr>
          <a:xfrm>
            <a:off x="3005064" y="786425"/>
            <a:ext cx="3582144" cy="3312368"/>
          </a:xfrm>
          <a:prstGeom prst="ellipse">
            <a:avLst/>
          </a:prstGeom>
          <a:solidFill>
            <a:srgbClr val="0E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10849A-C3D9-5BAF-5AEC-5A86CE1E62D3}"/>
              </a:ext>
            </a:extLst>
          </p:cNvPr>
          <p:cNvSpPr/>
          <p:nvPr/>
        </p:nvSpPr>
        <p:spPr>
          <a:xfrm>
            <a:off x="2481508" y="1032084"/>
            <a:ext cx="3440388" cy="3324991"/>
          </a:xfrm>
          <a:prstGeom prst="ellipse">
            <a:avLst/>
          </a:prstGeom>
          <a:solidFill>
            <a:srgbClr val="006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7852F2-31F0-700A-6707-A36B89016750}"/>
              </a:ext>
            </a:extLst>
          </p:cNvPr>
          <p:cNvSpPr/>
          <p:nvPr/>
        </p:nvSpPr>
        <p:spPr>
          <a:xfrm>
            <a:off x="2780928" y="1032084"/>
            <a:ext cx="3582144" cy="36278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7E538-240A-89D8-DCE7-7877CF203762}"/>
              </a:ext>
            </a:extLst>
          </p:cNvPr>
          <p:cNvSpPr/>
          <p:nvPr/>
        </p:nvSpPr>
        <p:spPr>
          <a:xfrm>
            <a:off x="5793" y="0"/>
            <a:ext cx="9157914" cy="51435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3"/>
          </a:p>
        </p:txBody>
      </p:sp>
      <p:sp>
        <p:nvSpPr>
          <p:cNvPr id="19" name="Google Shape;1258;p36">
            <a:extLst>
              <a:ext uri="{FF2B5EF4-FFF2-40B4-BE49-F238E27FC236}">
                <a16:creationId xmlns:a16="http://schemas.microsoft.com/office/drawing/2014/main" id="{629B03AC-1853-596E-2DC8-38DB913FBE29}"/>
              </a:ext>
            </a:extLst>
          </p:cNvPr>
          <p:cNvSpPr/>
          <p:nvPr/>
        </p:nvSpPr>
        <p:spPr>
          <a:xfrm>
            <a:off x="3319862" y="508496"/>
            <a:ext cx="2504275" cy="4126509"/>
          </a:xfrm>
          <a:prstGeom prst="roundRect">
            <a:avLst>
              <a:gd name="adj" fmla="val 4943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84" tIns="41784" rIns="41784" bIns="41784" anchor="ctr" anchorCtr="0">
            <a:noAutofit/>
          </a:bodyPr>
          <a:lstStyle/>
          <a:p>
            <a:endParaRPr sz="82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E225B-3BA5-61FF-B6E4-5AB429B4A466}"/>
              </a:ext>
            </a:extLst>
          </p:cNvPr>
          <p:cNvSpPr txBox="1"/>
          <p:nvPr/>
        </p:nvSpPr>
        <p:spPr>
          <a:xfrm>
            <a:off x="2091284" y="1463137"/>
            <a:ext cx="4961432" cy="2554545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r>
              <a:rPr lang="en-US" altLang="ko-KR" sz="400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05. </a:t>
            </a:r>
            <a:r>
              <a:rPr lang="ko-KR" altLang="en-US" sz="4000" err="1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프론트단</a:t>
            </a:r>
            <a:r>
              <a:rPr lang="ko-KR" altLang="en-US" sz="400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 구현</a:t>
            </a:r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endParaRPr lang="en-US" altLang="ko-KR" sz="400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cxnSp>
        <p:nvCxnSpPr>
          <p:cNvPr id="21" name="Google Shape;1261;p36">
            <a:extLst>
              <a:ext uri="{FF2B5EF4-FFF2-40B4-BE49-F238E27FC236}">
                <a16:creationId xmlns:a16="http://schemas.microsoft.com/office/drawing/2014/main" id="{2F085635-7103-E72F-C87E-6C0A81CF3A33}"/>
              </a:ext>
            </a:extLst>
          </p:cNvPr>
          <p:cNvCxnSpPr>
            <a:cxnSpLocks/>
          </p:cNvCxnSpPr>
          <p:nvPr/>
        </p:nvCxnSpPr>
        <p:spPr>
          <a:xfrm>
            <a:off x="2042388" y="3003798"/>
            <a:ext cx="5059224" cy="2222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D1B5D3C-8555-405D-0705-D33927235F45}"/>
              </a:ext>
            </a:extLst>
          </p:cNvPr>
          <p:cNvSpPr txBox="1"/>
          <p:nvPr/>
        </p:nvSpPr>
        <p:spPr>
          <a:xfrm>
            <a:off x="2780928" y="3109210"/>
            <a:ext cx="3723059" cy="646331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>
              <a:solidFill>
                <a:srgbClr val="0770E3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180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26695271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6" y="26449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2" y="29653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900" y="166190"/>
            <a:ext cx="658199" cy="317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50">
                <a:solidFill>
                  <a:schemeClr val="bg1"/>
                </a:solidFill>
                <a:latin typeface="HY헤드라인M"/>
                <a:ea typeface="HY헤드라인M"/>
              </a:rPr>
              <a:t>05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800" err="1">
                <a:latin typeface="a시네마M" panose="02020600000000000000" pitchFamily="18" charset="-127"/>
                <a:ea typeface="a시네마M" panose="02020600000000000000" pitchFamily="18" charset="-127"/>
              </a:rPr>
              <a:t>기능명</a:t>
            </a:r>
            <a:endParaRPr lang="en-US" altLang="ko-KR" sz="1800">
              <a:latin typeface="a시네마M" panose="02020600000000000000" pitchFamily="18" charset="-127"/>
              <a:ea typeface="a시네마M" panose="02020600000000000000" pitchFamily="18" charset="-127"/>
            </a:endParaRPr>
          </a:p>
          <a:p>
            <a:pPr algn="r"/>
            <a:r>
              <a:rPr lang="en-US" altLang="ko-KR" sz="1200">
                <a:latin typeface="a시네마M" panose="02020600000000000000" pitchFamily="18" charset="-127"/>
                <a:ea typeface="a시네마M"/>
              </a:rPr>
              <a:t>ID : PG-</a:t>
            </a:r>
            <a:endParaRPr lang="ko-KR" altLang="en-US" sz="120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EFE9CA-BD37-0107-8B20-F00920D704C6}"/>
              </a:ext>
            </a:extLst>
          </p:cNvPr>
          <p:cNvSpPr/>
          <p:nvPr/>
        </p:nvSpPr>
        <p:spPr>
          <a:xfrm>
            <a:off x="251514" y="836693"/>
            <a:ext cx="4312437" cy="40443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C2601D-7A6B-5D1C-AABB-89F47F4C151B}"/>
              </a:ext>
            </a:extLst>
          </p:cNvPr>
          <p:cNvSpPr/>
          <p:nvPr/>
        </p:nvSpPr>
        <p:spPr>
          <a:xfrm>
            <a:off x="4571988" y="836694"/>
            <a:ext cx="4320486" cy="18790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DF2A38-4B38-80A3-55AC-D86AFA365693}"/>
              </a:ext>
            </a:extLst>
          </p:cNvPr>
          <p:cNvSpPr/>
          <p:nvPr/>
        </p:nvSpPr>
        <p:spPr>
          <a:xfrm>
            <a:off x="4571988" y="2703435"/>
            <a:ext cx="4320486" cy="217346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1CCE-32E5-1E80-A6E2-0274534FD6E8}"/>
              </a:ext>
            </a:extLst>
          </p:cNvPr>
          <p:cNvSpPr txBox="1"/>
          <p:nvPr/>
        </p:nvSpPr>
        <p:spPr>
          <a:xfrm>
            <a:off x="2102901" y="590472"/>
            <a:ext cx="617710" cy="246221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altLang="ko-KR" sz="1000" b="1" err="1">
                <a:solidFill>
                  <a:schemeClr val="accent4">
                    <a:lumMod val="50000"/>
                  </a:schemeClr>
                </a:solidFill>
                <a:latin typeface="a블랙B" panose="02020600000000000000" pitchFamily="18" charset="-127"/>
                <a:ea typeface="a블랙B"/>
              </a:rPr>
              <a:t>화면</a:t>
            </a:r>
            <a:endParaRPr lang="en-US" altLang="ko-KR" sz="1000" b="1" err="1">
              <a:solidFill>
                <a:schemeClr val="accent4">
                  <a:lumMod val="50000"/>
                </a:schemeClr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C50C0-FBCC-C0C4-A2B5-F6C124F28699}"/>
              </a:ext>
            </a:extLst>
          </p:cNvPr>
          <p:cNvSpPr txBox="1"/>
          <p:nvPr/>
        </p:nvSpPr>
        <p:spPr>
          <a:xfrm>
            <a:off x="6475169" y="602039"/>
            <a:ext cx="794794" cy="246221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4">
                    <a:lumMod val="50000"/>
                  </a:schemeClr>
                </a:solidFill>
                <a:latin typeface="a블랙B" panose="02020600000000000000" pitchFamily="18" charset="-127"/>
                <a:ea typeface="a블랙B"/>
              </a:rPr>
              <a:t>소스코드</a:t>
            </a:r>
            <a:endParaRPr lang="ko-KR" altLang="en-US" sz="1000" b="1">
              <a:solidFill>
                <a:schemeClr val="accent4">
                  <a:lumMod val="50000"/>
                </a:schemeClr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E6A1C-83A8-978D-EE5F-76AEA04E9077}"/>
              </a:ext>
            </a:extLst>
          </p:cNvPr>
          <p:cNvSpPr txBox="1"/>
          <p:nvPr/>
        </p:nvSpPr>
        <p:spPr>
          <a:xfrm>
            <a:off x="6515415" y="2728578"/>
            <a:ext cx="617710" cy="246221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4">
                    <a:lumMod val="50000"/>
                  </a:schemeClr>
                </a:solidFill>
                <a:latin typeface="a블랙B" panose="02020600000000000000" pitchFamily="18" charset="-127"/>
                <a:ea typeface="a블랙B"/>
              </a:rPr>
              <a:t>설명</a:t>
            </a:r>
            <a:endParaRPr lang="ko-KR" altLang="en-US" sz="1000" b="1">
              <a:solidFill>
                <a:schemeClr val="accent4">
                  <a:lumMod val="50000"/>
                </a:schemeClr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88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39209" y="2352353"/>
            <a:ext cx="5265585" cy="2150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3387248" y="1123718"/>
            <a:ext cx="2351552" cy="23515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7" name="TextBox 6"/>
          <p:cNvSpPr txBox="1"/>
          <p:nvPr/>
        </p:nvSpPr>
        <p:spPr>
          <a:xfrm>
            <a:off x="3431126" y="2045194"/>
            <a:ext cx="2325634" cy="110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91" b="1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THANK</a:t>
            </a:r>
          </a:p>
          <a:p>
            <a:pPr algn="ctr"/>
            <a:r>
              <a:rPr lang="en-US" altLang="ko-KR" sz="3291" b="1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YOU</a:t>
            </a:r>
            <a:endParaRPr lang="ko-KR" altLang="en-US" sz="3291" b="1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29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557" y="27196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0" y="29651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898" y="166187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3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a시네마M" panose="02020600000000000000" pitchFamily="18" charset="-127"/>
                <a:ea typeface="a시네마M" panose="02020600000000000000" pitchFamily="18" charset="-127"/>
              </a:rPr>
              <a:t>역할 분담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867E19-BEBD-761A-EDA0-83AB5080B8D5}"/>
              </a:ext>
            </a:extLst>
          </p:cNvPr>
          <p:cNvSpPr/>
          <p:nvPr/>
        </p:nvSpPr>
        <p:spPr>
          <a:xfrm>
            <a:off x="611560" y="1410672"/>
            <a:ext cx="1656184" cy="2961277"/>
          </a:xfrm>
          <a:prstGeom prst="roundRect">
            <a:avLst/>
          </a:prstGeom>
          <a:noFill/>
          <a:ln>
            <a:solidFill>
              <a:srgbClr val="006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- 요구사항 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 panose="020B0503020000020004" pitchFamily="34" charset="-127"/>
            </a:endParaRPr>
          </a:p>
          <a:p>
            <a:pPr algn="ctr"/>
            <a:r>
              <a:rPr lang="ko-KR" altLang="en-US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정의서</a:t>
            </a:r>
            <a:endParaRPr lang="ko-KR" altLang="en-US" sz="15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pPr algn="ctr"/>
            <a:r>
              <a:rPr lang="en-US" altLang="ko-KR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  (</a:t>
            </a:r>
            <a:r>
              <a:rPr lang="ko-KR" altLang="en-US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회원관리</a:t>
            </a:r>
            <a:r>
              <a:rPr lang="en-US" altLang="ko-KR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)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pPr marL="285750" indent="-285750" algn="ctr">
              <a:buFontTx/>
              <a:buChar char="-"/>
            </a:pPr>
            <a:endParaRPr lang="en-US" altLang="ko-KR" sz="1500">
              <a:solidFill>
                <a:schemeClr val="tx1">
                  <a:lumMod val="95000"/>
                  <a:lumOff val="5000"/>
                </a:schemeClr>
              </a:solidFill>
              <a:latin typeface="a시네마M" panose="02020600000000000000" pitchFamily="18" charset="-127"/>
              <a:ea typeface="a시네마M"/>
            </a:endParaRPr>
          </a:p>
          <a:p>
            <a:pPr algn="ctr"/>
            <a:r>
              <a:rPr lang="ko-KR" altLang="en-US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- </a:t>
            </a:r>
            <a:r>
              <a:rPr lang="ko-KR" altLang="en-US" sz="1500" err="1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설계파트공통</a:t>
            </a:r>
            <a:endParaRPr lang="ko-KR" altLang="en-US" sz="1500">
              <a:solidFill>
                <a:schemeClr val="tx1">
                  <a:lumMod val="95000"/>
                  <a:lumOff val="5000"/>
                </a:schemeClr>
              </a:solidFill>
              <a:latin typeface="a시네마M" panose="02020600000000000000" pitchFamily="18" charset="-127"/>
              <a:ea typeface="a시네마M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CF3202-D1FC-6EF5-2960-3627FFED67E4}"/>
              </a:ext>
            </a:extLst>
          </p:cNvPr>
          <p:cNvSpPr/>
          <p:nvPr/>
        </p:nvSpPr>
        <p:spPr>
          <a:xfrm>
            <a:off x="2624887" y="1410672"/>
            <a:ext cx="1656184" cy="2961277"/>
          </a:xfrm>
          <a:prstGeom prst="roundRect">
            <a:avLst/>
          </a:prstGeom>
          <a:noFill/>
          <a:ln>
            <a:solidFill>
              <a:srgbClr val="006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- 요구사항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 panose="020B0503020000020004" pitchFamily="34" charset="-127"/>
            </a:endParaRPr>
          </a:p>
          <a:p>
            <a:pPr algn="ctr"/>
            <a:r>
              <a:rPr lang="ko-KR" altLang="en-US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 정의서</a:t>
            </a:r>
            <a:endParaRPr lang="ko-KR" altLang="en-US" sz="15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pPr algn="ctr"/>
            <a:r>
              <a:rPr lang="en-US" altLang="ko-KR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(</a:t>
            </a:r>
            <a:r>
              <a:rPr lang="ko-KR" altLang="en-US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결제</a:t>
            </a:r>
            <a:r>
              <a:rPr lang="en-US" altLang="ko-KR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)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pPr marL="285750" indent="-285750" algn="ctr">
              <a:buFontTx/>
              <a:buChar char="-"/>
            </a:pPr>
            <a:endParaRPr lang="en-US" altLang="ko-KR" sz="1500">
              <a:solidFill>
                <a:schemeClr val="tx1">
                  <a:lumMod val="95000"/>
                  <a:lumOff val="5000"/>
                </a:schemeClr>
              </a:solidFill>
              <a:latin typeface="a시네마M" panose="02020600000000000000" pitchFamily="18" charset="-127"/>
              <a:ea typeface="a시네마M"/>
            </a:endParaRPr>
          </a:p>
          <a:p>
            <a:pPr algn="ctr"/>
            <a:r>
              <a:rPr lang="ko-KR" altLang="en-US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- </a:t>
            </a:r>
            <a:r>
              <a:rPr lang="ko-KR" altLang="en-US" sz="1500" err="1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설계파트공통</a:t>
            </a:r>
            <a:endParaRPr lang="ko-KR" altLang="en-US" sz="1500">
              <a:solidFill>
                <a:schemeClr val="tx1">
                  <a:lumMod val="95000"/>
                  <a:lumOff val="5000"/>
                </a:schemeClr>
              </a:solidFill>
              <a:latin typeface="a시네마M" panose="02020600000000000000" pitchFamily="18" charset="-127"/>
              <a:ea typeface="a시네마M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C4C15C-1A01-148B-4BAF-DAE7FC06AAF9}"/>
              </a:ext>
            </a:extLst>
          </p:cNvPr>
          <p:cNvSpPr/>
          <p:nvPr/>
        </p:nvSpPr>
        <p:spPr>
          <a:xfrm>
            <a:off x="4765208" y="1410672"/>
            <a:ext cx="1656184" cy="2961277"/>
          </a:xfrm>
          <a:prstGeom prst="roundRect">
            <a:avLst/>
          </a:prstGeom>
          <a:noFill/>
          <a:ln>
            <a:solidFill>
              <a:srgbClr val="006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- 요구사항 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 panose="020B0503020000020004" pitchFamily="34" charset="-127"/>
            </a:endParaRPr>
          </a:p>
          <a:p>
            <a:pPr algn="ctr"/>
            <a:r>
              <a:rPr lang="ko-KR" altLang="en-US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정의서</a:t>
            </a:r>
            <a:endParaRPr lang="ko-KR" altLang="en-US" sz="15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pPr algn="ctr"/>
            <a:r>
              <a:rPr lang="en-US" altLang="ko-KR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(</a:t>
            </a:r>
            <a:r>
              <a:rPr lang="ko-KR" altLang="en-US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항공권조회</a:t>
            </a:r>
            <a:r>
              <a:rPr lang="en-US" altLang="ko-KR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)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pPr marL="285750" indent="-285750" algn="ctr">
              <a:buFontTx/>
              <a:buChar char="-"/>
            </a:pPr>
            <a:endParaRPr lang="en-US" altLang="ko-KR" sz="1500">
              <a:solidFill>
                <a:schemeClr val="tx1">
                  <a:lumMod val="95000"/>
                  <a:lumOff val="5000"/>
                </a:schemeClr>
              </a:solidFill>
              <a:latin typeface="a시네마M" panose="02020600000000000000" pitchFamily="18" charset="-127"/>
              <a:ea typeface="a시네마M"/>
            </a:endParaRPr>
          </a:p>
          <a:p>
            <a:pPr algn="ctr"/>
            <a:r>
              <a:rPr lang="ko-KR" altLang="en-US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- </a:t>
            </a:r>
            <a:r>
              <a:rPr lang="ko-KR" altLang="en-US" sz="1500" err="1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설계파트공통</a:t>
            </a:r>
            <a:endParaRPr lang="ko-KR" altLang="en-US" sz="1500">
              <a:solidFill>
                <a:schemeClr val="tx1">
                  <a:lumMod val="95000"/>
                  <a:lumOff val="5000"/>
                </a:schemeClr>
              </a:solidFill>
              <a:latin typeface="a시네마M" panose="02020600000000000000" pitchFamily="18" charset="-127"/>
              <a:ea typeface="a시네마M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318E30-DEF9-E022-20E6-4C1F2E43074F}"/>
              </a:ext>
            </a:extLst>
          </p:cNvPr>
          <p:cNvSpPr/>
          <p:nvPr/>
        </p:nvSpPr>
        <p:spPr>
          <a:xfrm>
            <a:off x="6778535" y="1410672"/>
            <a:ext cx="1656184" cy="2961277"/>
          </a:xfrm>
          <a:prstGeom prst="roundRect">
            <a:avLst/>
          </a:prstGeom>
          <a:noFill/>
          <a:ln>
            <a:solidFill>
              <a:srgbClr val="006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- 요구사항 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 panose="020B0503020000020004" pitchFamily="34" charset="-127"/>
            </a:endParaRPr>
          </a:p>
          <a:p>
            <a:pPr algn="ctr"/>
            <a:r>
              <a:rPr lang="ko-KR" altLang="en-US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정의서</a:t>
            </a:r>
            <a:endParaRPr lang="ko-KR" altLang="en-US" sz="15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pPr algn="ctr"/>
            <a:r>
              <a:rPr lang="en-US" altLang="ko-KR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(</a:t>
            </a:r>
            <a:r>
              <a:rPr lang="ko-KR" altLang="en-US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검색결과</a:t>
            </a:r>
            <a:r>
              <a:rPr lang="en-US" altLang="ko-KR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)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pPr marL="285750" indent="-285750" algn="ctr">
              <a:buFontTx/>
              <a:buChar char="-"/>
            </a:pPr>
            <a:endParaRPr lang="en-US" altLang="ko-KR" sz="1500">
              <a:solidFill>
                <a:schemeClr val="tx1">
                  <a:lumMod val="95000"/>
                  <a:lumOff val="5000"/>
                </a:schemeClr>
              </a:solidFill>
              <a:latin typeface="a시네마M" panose="02020600000000000000" pitchFamily="18" charset="-127"/>
              <a:ea typeface="a시네마M"/>
            </a:endParaRPr>
          </a:p>
          <a:p>
            <a:pPr algn="ctr"/>
            <a:r>
              <a:rPr lang="ko-KR" altLang="en-US" sz="1500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- </a:t>
            </a:r>
            <a:r>
              <a:rPr lang="ko-KR" altLang="en-US" sz="1500" err="1">
                <a:solidFill>
                  <a:schemeClr val="tx1">
                    <a:lumMod val="95000"/>
                    <a:lumOff val="5000"/>
                  </a:schemeClr>
                </a:solidFill>
                <a:latin typeface="a시네마M" panose="02020600000000000000" pitchFamily="18" charset="-127"/>
                <a:ea typeface="a시네마M"/>
              </a:rPr>
              <a:t>설계파트공통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F58179-DE6D-34F5-1816-70903C64260E}"/>
              </a:ext>
            </a:extLst>
          </p:cNvPr>
          <p:cNvSpPr/>
          <p:nvPr/>
        </p:nvSpPr>
        <p:spPr>
          <a:xfrm>
            <a:off x="755576" y="1059582"/>
            <a:ext cx="1368152" cy="576064"/>
          </a:xfrm>
          <a:prstGeom prst="roundRect">
            <a:avLst/>
          </a:prstGeom>
          <a:solidFill>
            <a:srgbClr val="006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a블랙B" panose="02020600000000000000" pitchFamily="18" charset="-127"/>
                <a:ea typeface="a블랙B" panose="02020600000000000000" pitchFamily="18" charset="-127"/>
              </a:rPr>
              <a:t>김은빈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A30461-0BFC-2DBD-40AA-8D9F8A4233F4}"/>
              </a:ext>
            </a:extLst>
          </p:cNvPr>
          <p:cNvSpPr/>
          <p:nvPr/>
        </p:nvSpPr>
        <p:spPr>
          <a:xfrm>
            <a:off x="2768903" y="1059582"/>
            <a:ext cx="1368152" cy="576064"/>
          </a:xfrm>
          <a:prstGeom prst="roundRect">
            <a:avLst/>
          </a:prstGeom>
          <a:solidFill>
            <a:srgbClr val="006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a블랙B" panose="02020600000000000000" pitchFamily="18" charset="-127"/>
                <a:ea typeface="a블랙B" panose="02020600000000000000" pitchFamily="18" charset="-127"/>
              </a:rPr>
              <a:t>김세영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EECCECC-A88F-FD52-B4A1-F6FC62309B3E}"/>
              </a:ext>
            </a:extLst>
          </p:cNvPr>
          <p:cNvSpPr/>
          <p:nvPr/>
        </p:nvSpPr>
        <p:spPr>
          <a:xfrm>
            <a:off x="4909224" y="1059582"/>
            <a:ext cx="1368152" cy="576064"/>
          </a:xfrm>
          <a:prstGeom prst="roundRect">
            <a:avLst/>
          </a:prstGeom>
          <a:solidFill>
            <a:srgbClr val="006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latin typeface="a블랙B" panose="02020600000000000000" pitchFamily="18" charset="-127"/>
                <a:ea typeface="a블랙B" panose="02020600000000000000" pitchFamily="18" charset="-127"/>
              </a:rPr>
              <a:t>김중휘</a:t>
            </a:r>
            <a:endParaRPr lang="ko-KR" altLang="en-US"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9506FFA-5BFE-1B9F-00BB-2D3D4153203A}"/>
              </a:ext>
            </a:extLst>
          </p:cNvPr>
          <p:cNvSpPr/>
          <p:nvPr/>
        </p:nvSpPr>
        <p:spPr>
          <a:xfrm>
            <a:off x="6922551" y="1059582"/>
            <a:ext cx="1368152" cy="576064"/>
          </a:xfrm>
          <a:prstGeom prst="roundRect">
            <a:avLst/>
          </a:prstGeom>
          <a:solidFill>
            <a:srgbClr val="006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a블랙B" panose="02020600000000000000" pitchFamily="18" charset="-127"/>
                <a:ea typeface="a블랙B" panose="02020600000000000000" pitchFamily="18" charset="-127"/>
              </a:rPr>
              <a:t>손원주</a:t>
            </a:r>
          </a:p>
        </p:txBody>
      </p:sp>
    </p:spTree>
    <p:extLst>
      <p:ext uri="{BB962C8B-B14F-4D97-AF65-F5344CB8AC3E}">
        <p14:creationId xmlns:p14="http://schemas.microsoft.com/office/powerpoint/2010/main" val="328954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557" y="27196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0" y="29651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898" y="166187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3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a시네마M" panose="02020600000000000000" pitchFamily="18" charset="-127"/>
                <a:ea typeface="a시네마M" panose="02020600000000000000" pitchFamily="18" charset="-127"/>
              </a:rPr>
              <a:t>일정 계획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951AD6B-ABA9-902A-C6FD-105D85571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375292"/>
              </p:ext>
            </p:extLst>
          </p:nvPr>
        </p:nvGraphicFramePr>
        <p:xfrm>
          <a:off x="467544" y="815216"/>
          <a:ext cx="8280923" cy="3916772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182989">
                  <a:extLst>
                    <a:ext uri="{9D8B030D-6E8A-4147-A177-3AD203B41FA5}">
                      <a16:colId xmlns:a16="http://schemas.microsoft.com/office/drawing/2014/main" val="2919463007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1318706894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2685276714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3732539908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2448982466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2316330397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2316302764"/>
                    </a:ext>
                  </a:extLst>
                </a:gridCol>
              </a:tblGrid>
              <a:tr h="9791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12/13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12/15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12/16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12/17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17678"/>
                  </a:ext>
                </a:extLst>
              </a:tr>
              <a:tr h="9791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12/18</a:t>
                      </a:r>
                    </a:p>
                    <a:p>
                      <a:pPr algn="r" latinLnBrk="1"/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12/19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12/20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12/21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12/22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12/23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12/24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37515"/>
                  </a:ext>
                </a:extLst>
              </a:tr>
              <a:tr h="9791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12/25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12/26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12/27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12/28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12/29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12/30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12/31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32687"/>
                  </a:ext>
                </a:extLst>
              </a:tr>
              <a:tr h="9791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1/1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1/2 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1/3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1/4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1/5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1/6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1/7</a:t>
                      </a:r>
                      <a:endParaRPr lang="ko-KR" altLang="en-US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59714"/>
                  </a:ext>
                </a:extLst>
              </a:tr>
            </a:tbl>
          </a:graphicData>
        </a:graphic>
      </p:graphicFrame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84FB1F3B-E28F-3D2E-B8EE-D8A4D432E35E}"/>
              </a:ext>
            </a:extLst>
          </p:cNvPr>
          <p:cNvSpPr/>
          <p:nvPr/>
        </p:nvSpPr>
        <p:spPr>
          <a:xfrm>
            <a:off x="467544" y="1061402"/>
            <a:ext cx="1152128" cy="175620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985B8DF2-63AE-332A-DF48-2E62A6EC7AB5}"/>
              </a:ext>
            </a:extLst>
          </p:cNvPr>
          <p:cNvSpPr/>
          <p:nvPr/>
        </p:nvSpPr>
        <p:spPr>
          <a:xfrm>
            <a:off x="4031941" y="1061402"/>
            <a:ext cx="1152128" cy="175620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8BB6D3DE-D29E-1758-3D7D-79B5D56E0AF1}"/>
              </a:ext>
            </a:extLst>
          </p:cNvPr>
          <p:cNvSpPr/>
          <p:nvPr/>
        </p:nvSpPr>
        <p:spPr>
          <a:xfrm>
            <a:off x="4039399" y="2026094"/>
            <a:ext cx="1152128" cy="175620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23" name="모서리가 둥근 직사각형 12">
            <a:extLst>
              <a:ext uri="{FF2B5EF4-FFF2-40B4-BE49-F238E27FC236}">
                <a16:creationId xmlns:a16="http://schemas.microsoft.com/office/drawing/2014/main" id="{0EF49BDA-9C57-6A99-564D-C5B780F33BD7}"/>
              </a:ext>
            </a:extLst>
          </p:cNvPr>
          <p:cNvSpPr/>
          <p:nvPr/>
        </p:nvSpPr>
        <p:spPr>
          <a:xfrm>
            <a:off x="3995933" y="3003839"/>
            <a:ext cx="1152128" cy="175620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24" name="모서리가 둥근 직사각형 12">
            <a:extLst>
              <a:ext uri="{FF2B5EF4-FFF2-40B4-BE49-F238E27FC236}">
                <a16:creationId xmlns:a16="http://schemas.microsoft.com/office/drawing/2014/main" id="{6D008203-B0BD-6FB5-2B14-95DFA198BC4B}"/>
              </a:ext>
            </a:extLst>
          </p:cNvPr>
          <p:cNvSpPr/>
          <p:nvPr/>
        </p:nvSpPr>
        <p:spPr>
          <a:xfrm>
            <a:off x="1627130" y="1604697"/>
            <a:ext cx="7128795" cy="192807"/>
          </a:xfrm>
          <a:prstGeom prst="roundRect">
            <a:avLst>
              <a:gd name="adj" fmla="val 50000"/>
            </a:avLst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M" panose="02020600000000000000" pitchFamily="18" charset="-127"/>
                <a:ea typeface="a시네마M" panose="02020600000000000000" pitchFamily="18" charset="-127"/>
              </a:rPr>
              <a:t>설계 기간</a:t>
            </a:r>
          </a:p>
        </p:txBody>
      </p:sp>
      <p:sp>
        <p:nvSpPr>
          <p:cNvPr id="25" name="모서리가 둥근 직사각형 12">
            <a:extLst>
              <a:ext uri="{FF2B5EF4-FFF2-40B4-BE49-F238E27FC236}">
                <a16:creationId xmlns:a16="http://schemas.microsoft.com/office/drawing/2014/main" id="{9C9C1F05-C5A4-C8F8-2ED9-453BB9AFF5B0}"/>
              </a:ext>
            </a:extLst>
          </p:cNvPr>
          <p:cNvSpPr/>
          <p:nvPr/>
        </p:nvSpPr>
        <p:spPr>
          <a:xfrm>
            <a:off x="452575" y="2534230"/>
            <a:ext cx="8280923" cy="175621"/>
          </a:xfrm>
          <a:prstGeom prst="roundRect">
            <a:avLst>
              <a:gd name="adj" fmla="val 50000"/>
            </a:avLst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M" panose="02020600000000000000" pitchFamily="18" charset="-127"/>
                <a:ea typeface="a시네마M" panose="02020600000000000000" pitchFamily="18" charset="-127"/>
              </a:rPr>
              <a:t>프론트 단 구현</a:t>
            </a: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2224929F-F878-356B-4159-35BB6ABE6B0D}"/>
              </a:ext>
            </a:extLst>
          </p:cNvPr>
          <p:cNvSpPr/>
          <p:nvPr/>
        </p:nvSpPr>
        <p:spPr>
          <a:xfrm>
            <a:off x="475002" y="3541404"/>
            <a:ext cx="8280923" cy="175621"/>
          </a:xfrm>
          <a:prstGeom prst="roundRect">
            <a:avLst>
              <a:gd name="adj" fmla="val 50000"/>
            </a:avLst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M" panose="02020600000000000000" pitchFamily="18" charset="-127"/>
                <a:ea typeface="a시네마M" panose="02020600000000000000" pitchFamily="18" charset="-127"/>
              </a:rPr>
              <a:t>JAVA &amp; </a:t>
            </a:r>
            <a:r>
              <a:rPr lang="en-US" altLang="ko-KR" sz="140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M" panose="02020600000000000000" pitchFamily="18" charset="-127"/>
                <a:ea typeface="a시네마M" panose="02020600000000000000" pitchFamily="18" charset="-127"/>
              </a:rPr>
              <a:t>DateBase</a:t>
            </a:r>
            <a:r>
              <a:rPr lang="en-US" altLang="ko-KR" sz="140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r>
              <a:rPr lang="ko-KR" altLang="en-US" sz="140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M" panose="02020600000000000000" pitchFamily="18" charset="-127"/>
                <a:ea typeface="a시네마M" panose="02020600000000000000" pitchFamily="18" charset="-127"/>
              </a:rPr>
              <a:t>구현</a:t>
            </a:r>
          </a:p>
        </p:txBody>
      </p:sp>
      <p:sp>
        <p:nvSpPr>
          <p:cNvPr id="27" name="모서리가 둥근 직사각형 12">
            <a:extLst>
              <a:ext uri="{FF2B5EF4-FFF2-40B4-BE49-F238E27FC236}">
                <a16:creationId xmlns:a16="http://schemas.microsoft.com/office/drawing/2014/main" id="{54C5299C-71CB-4C4F-E1DC-AA9DF61A7B32}"/>
              </a:ext>
            </a:extLst>
          </p:cNvPr>
          <p:cNvSpPr/>
          <p:nvPr/>
        </p:nvSpPr>
        <p:spPr>
          <a:xfrm>
            <a:off x="4048301" y="4030848"/>
            <a:ext cx="1152128" cy="175620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F3DF3DF8-7146-0CED-A0C5-4CAFC436B30C}"/>
              </a:ext>
            </a:extLst>
          </p:cNvPr>
          <p:cNvSpPr/>
          <p:nvPr/>
        </p:nvSpPr>
        <p:spPr>
          <a:xfrm>
            <a:off x="485353" y="4469958"/>
            <a:ext cx="5888297" cy="175620"/>
          </a:xfrm>
          <a:prstGeom prst="roundRect">
            <a:avLst>
              <a:gd name="adj" fmla="val 50000"/>
            </a:avLst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M" panose="02020600000000000000" pitchFamily="18" charset="-127"/>
                <a:ea typeface="a시네마M" panose="02020600000000000000" pitchFamily="18" charset="-127"/>
              </a:rPr>
              <a:t>기능 연동 및 오류 점검</a:t>
            </a:r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EC355B47-7F9E-6F76-2B9B-90F8F7785E0E}"/>
              </a:ext>
            </a:extLst>
          </p:cNvPr>
          <p:cNvSpPr/>
          <p:nvPr/>
        </p:nvSpPr>
        <p:spPr>
          <a:xfrm>
            <a:off x="6407286" y="4048723"/>
            <a:ext cx="1152128" cy="175620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a시네마M" panose="02020600000000000000" pitchFamily="18" charset="-127"/>
                <a:ea typeface="a시네마M" panose="02020600000000000000" pitchFamily="18" charset="-127"/>
              </a:rPr>
              <a:t>최종 발표</a:t>
            </a:r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80843164-1824-58A1-9A11-EAD23C7BDAF6}"/>
              </a:ext>
            </a:extLst>
          </p:cNvPr>
          <p:cNvSpPr/>
          <p:nvPr/>
        </p:nvSpPr>
        <p:spPr>
          <a:xfrm>
            <a:off x="7578968" y="1061401"/>
            <a:ext cx="1152128" cy="175620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</p:spTree>
    <p:extLst>
      <p:ext uri="{BB962C8B-B14F-4D97-AF65-F5344CB8AC3E}">
        <p14:creationId xmlns:p14="http://schemas.microsoft.com/office/powerpoint/2010/main" val="5940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557" y="271968"/>
            <a:ext cx="8640960" cy="4599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3" name="타원 2"/>
          <p:cNvSpPr/>
          <p:nvPr/>
        </p:nvSpPr>
        <p:spPr>
          <a:xfrm>
            <a:off x="4286780" y="29651"/>
            <a:ext cx="570439" cy="570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/>
          </a:p>
        </p:txBody>
      </p:sp>
      <p:sp>
        <p:nvSpPr>
          <p:cNvPr id="9" name="TextBox 8"/>
          <p:cNvSpPr txBox="1"/>
          <p:nvPr/>
        </p:nvSpPr>
        <p:spPr>
          <a:xfrm>
            <a:off x="4242898" y="166187"/>
            <a:ext cx="65819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2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1462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BBD60-DA5B-9855-4FDE-2A0CFBDF4DAD}"/>
              </a:ext>
            </a:extLst>
          </p:cNvPr>
          <p:cNvSpPr txBox="1"/>
          <p:nvPr/>
        </p:nvSpPr>
        <p:spPr>
          <a:xfrm>
            <a:off x="6876256" y="282695"/>
            <a:ext cx="2016218" cy="5645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>
                <a:latin typeface="a시네마M" panose="02020600000000000000" pitchFamily="18" charset="-127"/>
                <a:ea typeface="a시네마M" panose="02020600000000000000" pitchFamily="18" charset="-127"/>
              </a:rPr>
              <a:t>개인별 일정 계획</a:t>
            </a:r>
            <a:endParaRPr lang="en-US" altLang="ko-KR">
              <a:latin typeface="a시네마M" panose="02020600000000000000" pitchFamily="18" charset="-127"/>
              <a:ea typeface="a시네마M" panose="02020600000000000000" pitchFamily="18" charset="-127"/>
            </a:endParaRPr>
          </a:p>
          <a:p>
            <a:pPr algn="r"/>
            <a:r>
              <a:rPr lang="ko-KR" altLang="en-US" sz="1200">
                <a:latin typeface="a시네마M" panose="02020600000000000000" pitchFamily="18" charset="-127"/>
                <a:ea typeface="a시네마M"/>
              </a:rPr>
              <a:t>작성자 </a:t>
            </a:r>
            <a:r>
              <a:rPr lang="en-US" altLang="ko-KR" sz="1200">
                <a:latin typeface="a시네마M" panose="02020600000000000000" pitchFamily="18" charset="-127"/>
                <a:ea typeface="a시네마M"/>
              </a:rPr>
              <a:t>: </a:t>
            </a:r>
            <a:r>
              <a:rPr lang="en-US" altLang="ko-KR" sz="1200" err="1">
                <a:latin typeface="a시네마M" panose="02020600000000000000" pitchFamily="18" charset="-127"/>
                <a:ea typeface="a시네마M"/>
              </a:rPr>
              <a:t>김은빈</a:t>
            </a:r>
            <a:r>
              <a:rPr lang="en-US" altLang="ko-KR" sz="1500">
                <a:latin typeface="a시네마M" panose="02020600000000000000" pitchFamily="18" charset="-127"/>
                <a:ea typeface="a시네마M"/>
              </a:rPr>
              <a:t> </a:t>
            </a:r>
            <a:endParaRPr lang="ko-KR" altLang="en-US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951AD6B-ABA9-902A-C6FD-105D85571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81393"/>
              </p:ext>
            </p:extLst>
          </p:nvPr>
        </p:nvGraphicFramePr>
        <p:xfrm>
          <a:off x="467545" y="815216"/>
          <a:ext cx="4693738" cy="3868836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70534">
                  <a:extLst>
                    <a:ext uri="{9D8B030D-6E8A-4147-A177-3AD203B41FA5}">
                      <a16:colId xmlns:a16="http://schemas.microsoft.com/office/drawing/2014/main" val="2919463007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1318706894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2685276714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3732539908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2448982466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2316330397"/>
                    </a:ext>
                  </a:extLst>
                </a:gridCol>
                <a:gridCol w="670534">
                  <a:extLst>
                    <a:ext uri="{9D8B030D-6E8A-4147-A177-3AD203B41FA5}">
                      <a16:colId xmlns:a16="http://schemas.microsoft.com/office/drawing/2014/main" val="2316302764"/>
                    </a:ext>
                  </a:extLst>
                </a:gridCol>
              </a:tblGrid>
              <a:tr h="9672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12/11</a:t>
                      </a: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12/12</a:t>
                      </a: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12/13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12/14</a:t>
                      </a: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12/15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12/16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12/17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extLst>
                  <a:ext uri="{0D108BD9-81ED-4DB2-BD59-A6C34878D82A}">
                    <a16:rowId xmlns:a16="http://schemas.microsoft.com/office/drawing/2014/main" val="2459217678"/>
                  </a:ext>
                </a:extLst>
              </a:tr>
              <a:tr h="9672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12/18</a:t>
                      </a:r>
                    </a:p>
                    <a:p>
                      <a:pPr algn="r" latinLnBrk="1"/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12/19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12/20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12/21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12/22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12/23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12/24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extLst>
                  <a:ext uri="{0D108BD9-81ED-4DB2-BD59-A6C34878D82A}">
                    <a16:rowId xmlns:a16="http://schemas.microsoft.com/office/drawing/2014/main" val="1690937515"/>
                  </a:ext>
                </a:extLst>
              </a:tr>
              <a:tr h="9672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12/25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12/26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12/27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12/28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12/29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12/30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12/31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extLst>
                  <a:ext uri="{0D108BD9-81ED-4DB2-BD59-A6C34878D82A}">
                    <a16:rowId xmlns:a16="http://schemas.microsoft.com/office/drawing/2014/main" val="4119332687"/>
                  </a:ext>
                </a:extLst>
              </a:tr>
              <a:tr h="9672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1/1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1/2 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1/3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1/4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1/5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1/6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latin typeface="a블랙B" panose="02020600000000000000" pitchFamily="18" charset="-127"/>
                          <a:ea typeface="a블랙B" panose="02020600000000000000" pitchFamily="18" charset="-127"/>
                        </a:rPr>
                        <a:t>1/7</a:t>
                      </a:r>
                      <a:endParaRPr lang="ko-KR" altLang="en-US" sz="700">
                        <a:latin typeface="a블랙B" panose="02020600000000000000" pitchFamily="18" charset="-127"/>
                        <a:ea typeface="a블랙B" panose="02020600000000000000" pitchFamily="18" charset="-127"/>
                      </a:endParaRPr>
                    </a:p>
                  </a:txBody>
                  <a:tcPr marL="56395" marR="56395" marT="28198" marB="28198"/>
                </a:tc>
                <a:extLst>
                  <a:ext uri="{0D108BD9-81ED-4DB2-BD59-A6C34878D82A}">
                    <a16:rowId xmlns:a16="http://schemas.microsoft.com/office/drawing/2014/main" val="1782059714"/>
                  </a:ext>
                </a:extLst>
              </a:tr>
            </a:tbl>
          </a:graphicData>
        </a:graphic>
      </p:graphicFrame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84FB1F3B-E28F-3D2E-B8EE-D8A4D432E35E}"/>
              </a:ext>
            </a:extLst>
          </p:cNvPr>
          <p:cNvSpPr/>
          <p:nvPr/>
        </p:nvSpPr>
        <p:spPr>
          <a:xfrm>
            <a:off x="467545" y="1007244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985B8DF2-63AE-332A-DF48-2E62A6EC7AB5}"/>
              </a:ext>
            </a:extLst>
          </p:cNvPr>
          <p:cNvSpPr/>
          <p:nvPr/>
        </p:nvSpPr>
        <p:spPr>
          <a:xfrm>
            <a:off x="2448970" y="1001206"/>
            <a:ext cx="730888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8BB6D3DE-D29E-1758-3D7D-79B5D56E0AF1}"/>
              </a:ext>
            </a:extLst>
          </p:cNvPr>
          <p:cNvSpPr/>
          <p:nvPr/>
        </p:nvSpPr>
        <p:spPr>
          <a:xfrm>
            <a:off x="2469287" y="1975293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23" name="모서리가 둥근 직사각형 12">
            <a:extLst>
              <a:ext uri="{FF2B5EF4-FFF2-40B4-BE49-F238E27FC236}">
                <a16:creationId xmlns:a16="http://schemas.microsoft.com/office/drawing/2014/main" id="{0EF49BDA-9C57-6A99-564D-C5B780F33BD7}"/>
              </a:ext>
            </a:extLst>
          </p:cNvPr>
          <p:cNvSpPr/>
          <p:nvPr/>
        </p:nvSpPr>
        <p:spPr>
          <a:xfrm>
            <a:off x="2448970" y="2914268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27" name="모서리가 둥근 직사각형 12">
            <a:extLst>
              <a:ext uri="{FF2B5EF4-FFF2-40B4-BE49-F238E27FC236}">
                <a16:creationId xmlns:a16="http://schemas.microsoft.com/office/drawing/2014/main" id="{54C5299C-71CB-4C4F-E1DC-AA9DF61A7B32}"/>
              </a:ext>
            </a:extLst>
          </p:cNvPr>
          <p:cNvSpPr/>
          <p:nvPr/>
        </p:nvSpPr>
        <p:spPr>
          <a:xfrm>
            <a:off x="2448970" y="3888355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EC355B47-7F9E-6F76-2B9B-90F8F7785E0E}"/>
              </a:ext>
            </a:extLst>
          </p:cNvPr>
          <p:cNvSpPr/>
          <p:nvPr/>
        </p:nvSpPr>
        <p:spPr>
          <a:xfrm>
            <a:off x="3781502" y="3888355"/>
            <a:ext cx="790495" cy="247901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최종 발표</a:t>
            </a:r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80843164-1824-58A1-9A11-EAD23C7BDAF6}"/>
              </a:ext>
            </a:extLst>
          </p:cNvPr>
          <p:cNvSpPr/>
          <p:nvPr/>
        </p:nvSpPr>
        <p:spPr>
          <a:xfrm>
            <a:off x="4450712" y="1001206"/>
            <a:ext cx="710571" cy="108313"/>
          </a:xfrm>
          <a:prstGeom prst="roundRect">
            <a:avLst>
              <a:gd name="adj" fmla="val 50000"/>
            </a:avLst>
          </a:prstGeom>
          <a:solidFill>
            <a:srgbClr val="0EAA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팀 회의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01464B8-FEAC-E3EE-D276-0112F1769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0988"/>
              </p:ext>
            </p:extLst>
          </p:nvPr>
        </p:nvGraphicFramePr>
        <p:xfrm>
          <a:off x="5334632" y="815216"/>
          <a:ext cx="3463928" cy="4083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1964">
                  <a:extLst>
                    <a:ext uri="{9D8B030D-6E8A-4147-A177-3AD203B41FA5}">
                      <a16:colId xmlns:a16="http://schemas.microsoft.com/office/drawing/2014/main" val="566698524"/>
                    </a:ext>
                  </a:extLst>
                </a:gridCol>
                <a:gridCol w="1731964">
                  <a:extLst>
                    <a:ext uri="{9D8B030D-6E8A-4147-A177-3AD203B41FA5}">
                      <a16:colId xmlns:a16="http://schemas.microsoft.com/office/drawing/2014/main" val="1013589277"/>
                    </a:ext>
                  </a:extLst>
                </a:gridCol>
              </a:tblGrid>
              <a:tr h="335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1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주차 진행률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: 80%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2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주차 진행률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: %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010234"/>
                  </a:ext>
                </a:extLst>
              </a:tr>
              <a:tr h="158463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회원 부분 설계 파트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(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요구사항정의서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, ERD, </a:t>
                      </a:r>
                      <a:r>
                        <a:rPr lang="ko-KR" altLang="en-US" err="1">
                          <a:latin typeface="a시네마M" panose="02020600000000000000" pitchFamily="18" charset="-127"/>
                          <a:ea typeface="a시네마M"/>
                        </a:rPr>
                        <a:t>유스케이스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, </a:t>
                      </a:r>
                      <a:r>
                        <a:rPr lang="ko-KR" altLang="en-US" err="1">
                          <a:latin typeface="a시네마M" panose="02020600000000000000" pitchFamily="18" charset="-127"/>
                          <a:ea typeface="a시네마M"/>
                        </a:rPr>
                        <a:t>플로우차트</a:t>
                      </a:r>
                      <a:r>
                        <a:rPr lang="en-US" altLang="ko-KR">
                          <a:latin typeface="a시네마M" panose="02020600000000000000" pitchFamily="18" charset="-127"/>
                          <a:ea typeface="a시네마M"/>
                        </a:rPr>
                        <a:t>) </a:t>
                      </a: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작성 및 취합 </a:t>
                      </a:r>
                      <a:endParaRPr lang="en-US" altLang="ko-KR">
                        <a:latin typeface="a시네마M" panose="02020600000000000000" pitchFamily="18" charset="-127"/>
                        <a:ea typeface="a시네마M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 검색 기능 화면설계서 작성</a:t>
                      </a:r>
                      <a:endParaRPr lang="en-US" altLang="ko-KR">
                        <a:latin typeface="a시네마M" panose="02020600000000000000" pitchFamily="18" charset="-127"/>
                        <a:ea typeface="a시네마M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>
                          <a:latin typeface="a시네마M" panose="02020600000000000000" pitchFamily="18" charset="-127"/>
                          <a:ea typeface="a시네마M"/>
                        </a:rPr>
                        <a:t>마이페이지, 항공편 정보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ko-KR" altLang="en-US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- </a:t>
                      </a:r>
                      <a:r>
                        <a:rPr lang="ko-KR" sz="11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화면설계서에 기반한 상세 </a:t>
                      </a:r>
                      <a:r>
                        <a:rPr lang="ko-KR" sz="1100" b="0" i="0" u="none" strike="noStrike" noProof="0" err="1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css</a:t>
                      </a:r>
                      <a:r>
                        <a:rPr lang="ko-KR" sz="11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적용 예정</a:t>
                      </a:r>
                    </a:p>
                    <a:p>
                      <a:pPr marL="0" lvl="0" indent="0">
                        <a:buNone/>
                      </a:pPr>
                      <a:endParaRPr lang="ko-KR" sz="11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ko-KR" sz="11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-</a:t>
                      </a:r>
                      <a:r>
                        <a:rPr lang="ko-KR" altLang="en-US" sz="1100" b="0" i="0" u="none" strike="noStrike" noProof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 화면에 대한 유효성 체크 예정</a:t>
                      </a:r>
                      <a:endParaRPr lang="ko-KR" sz="11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marL="0" lvl="0" indent="0">
                        <a:buNone/>
                      </a:pPr>
                      <a:endParaRPr lang="ko-KR" sz="1100" b="0" i="0" u="none" strike="noStrike" noProof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marL="0" lvl="0" indent="0">
                        <a:buNone/>
                      </a:pPr>
                      <a:endParaRPr lang="ko-KR" sz="1100" b="0" i="0" u="none" strike="noStrike" noProof="0"/>
                    </a:p>
                    <a:p>
                      <a:pPr marL="0" lvl="0" indent="0">
                        <a:buNone/>
                      </a:pPr>
                      <a:endParaRPr lang="ko-KR" sz="1100" b="0" i="0" u="none" strike="noStrike" noProof="0"/>
                    </a:p>
                    <a:p>
                      <a:pPr lvl="0">
                        <a:buNone/>
                      </a:pPr>
                      <a:endParaRPr lang="ko-KR" altLang="en-US">
                        <a:latin typeface="a시네마M" panose="02020600000000000000" pitchFamily="18" charset="-127"/>
                        <a:ea typeface="a시네마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18476"/>
                  </a:ext>
                </a:extLst>
              </a:tr>
              <a:tr h="353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3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주차 진행률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 : %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4</a:t>
                      </a:r>
                      <a:r>
                        <a:rPr lang="ko-KR" altLang="en-US">
                          <a:latin typeface="a블랙B" panose="02020600000000000000" pitchFamily="18" charset="-127"/>
                          <a:ea typeface="a블랙B"/>
                        </a:rPr>
                        <a:t>주차 진행률 </a:t>
                      </a:r>
                      <a:r>
                        <a:rPr lang="en-US" altLang="ko-KR">
                          <a:latin typeface="a블랙B" panose="02020600000000000000" pitchFamily="18" charset="-127"/>
                          <a:ea typeface="a블랙B"/>
                        </a:rPr>
                        <a:t>: %</a:t>
                      </a:r>
                      <a:endParaRPr lang="ko-KR" altLang="en-US">
                        <a:latin typeface="a블랙B" panose="02020600000000000000" pitchFamily="18" charset="-127"/>
                        <a:ea typeface="a블랙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11991"/>
                  </a:ext>
                </a:extLst>
              </a:tr>
              <a:tr h="16276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34360"/>
                  </a:ext>
                </a:extLst>
              </a:tr>
            </a:tbl>
          </a:graphicData>
        </a:graphic>
      </p:graphicFrame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7A946E6E-0D3F-86D1-9176-3FE9FBCBB395}"/>
              </a:ext>
            </a:extLst>
          </p:cNvPr>
          <p:cNvSpPr/>
          <p:nvPr/>
        </p:nvSpPr>
        <p:spPr>
          <a:xfrm>
            <a:off x="3159541" y="1595356"/>
            <a:ext cx="2001742" cy="18599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/>
              </a:rPr>
              <a:t>화면구현[HTML/CSS]</a:t>
            </a:r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0ECCC5D3-E861-D81A-C589-B53FA6AA56DC}"/>
              </a:ext>
            </a:extLst>
          </p:cNvPr>
          <p:cNvSpPr/>
          <p:nvPr/>
        </p:nvSpPr>
        <p:spPr>
          <a:xfrm>
            <a:off x="467545" y="1390905"/>
            <a:ext cx="2631480" cy="165724"/>
          </a:xfrm>
          <a:prstGeom prst="roundRect">
            <a:avLst>
              <a:gd name="adj" fmla="val 50000"/>
            </a:avLst>
          </a:prstGeom>
          <a:solidFill>
            <a:srgbClr val="006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a시네마M" panose="02020600000000000000" pitchFamily="18" charset="-127"/>
                <a:ea typeface="a시네마M" panose="02020600000000000000" pitchFamily="18" charset="-127"/>
              </a:rPr>
              <a:t>설계 파트 작성 및 취합</a:t>
            </a:r>
            <a:endParaRPr lang="en-US" altLang="ko-KR" sz="1000" b="1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57227979-8BB3-C7B8-015B-4A15A4A1D025}"/>
              </a:ext>
            </a:extLst>
          </p:cNvPr>
          <p:cNvSpPr/>
          <p:nvPr/>
        </p:nvSpPr>
        <p:spPr>
          <a:xfrm>
            <a:off x="492541" y="2572435"/>
            <a:ext cx="2628548" cy="15526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b="1">
                <a:latin typeface="a시네마M"/>
                <a:ea typeface="a시네마M"/>
              </a:rPr>
              <a:t>화면구현[HTML/CSS/</a:t>
            </a:r>
            <a:r>
              <a:rPr lang="ko-KR" sz="1000" b="1">
                <a:ea typeface="+mn-lt"/>
                <a:cs typeface="+mn-lt"/>
              </a:rPr>
              <a:t>JAVASCRIPT</a:t>
            </a:r>
            <a:r>
              <a:rPr lang="ko-KR" altLang="en-US" sz="1000" b="1">
                <a:latin typeface="a시네마M"/>
                <a:ea typeface="a시네마M"/>
              </a:rPr>
              <a:t>]</a:t>
            </a:r>
            <a:endParaRPr lang="ko-KR" altLang="en-US" sz="1000" b="1">
              <a:latin typeface="a시네마M" panose="02020600000000000000" pitchFamily="18" charset="-127"/>
              <a:ea typeface="a시네마M"/>
            </a:endParaRPr>
          </a:p>
        </p:txBody>
      </p:sp>
    </p:spTree>
    <p:extLst>
      <p:ext uri="{BB962C8B-B14F-4D97-AF65-F5344CB8AC3E}">
        <p14:creationId xmlns:p14="http://schemas.microsoft.com/office/powerpoint/2010/main" val="320502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쇼(16:9)</PresentationFormat>
  <Slides>62</Slides>
  <Notes>61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62</vt:i4>
      </vt:variant>
    </vt:vector>
  </HeadingPairs>
  <TitlesOfParts>
    <vt:vector size="64" baseType="lpstr"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revision>3</cp:revision>
  <dcterms:created xsi:type="dcterms:W3CDTF">2016-11-03T20:47:04Z</dcterms:created>
  <dcterms:modified xsi:type="dcterms:W3CDTF">2022-12-16T08:07:51Z</dcterms:modified>
</cp:coreProperties>
</file>