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57" r:id="rId4"/>
    <p:sldId id="363" r:id="rId5"/>
    <p:sldId id="441" r:id="rId6"/>
    <p:sldId id="431" r:id="rId7"/>
    <p:sldId id="432" r:id="rId8"/>
    <p:sldId id="433" r:id="rId9"/>
    <p:sldId id="422" r:id="rId10"/>
    <p:sldId id="423" r:id="rId11"/>
    <p:sldId id="413" r:id="rId12"/>
    <p:sldId id="416" r:id="rId13"/>
    <p:sldId id="417" r:id="rId14"/>
    <p:sldId id="418" r:id="rId15"/>
    <p:sldId id="419" r:id="rId16"/>
    <p:sldId id="420" r:id="rId17"/>
    <p:sldId id="421" r:id="rId18"/>
    <p:sldId id="434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5673"/>
  </p:normalViewPr>
  <p:slideViewPr>
    <p:cSldViewPr snapToGrid="0">
      <p:cViewPr varScale="1">
        <p:scale>
          <a:sx n="94" d="100"/>
          <a:sy n="94" d="100"/>
        </p:scale>
        <p:origin x="108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8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22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003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0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53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13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185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9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5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2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9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43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09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61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19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tephen.Sheafor@Colorado.edu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dentikey@Colorado.edu" TargetMode="External"/><Relationship Id="rId5" Type="http://schemas.openxmlformats.org/officeDocument/2006/relationships/hyperlink" Target="mailto:First.Last@Colorado.edu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15 January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Computer Architecture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1" y="1250950"/>
            <a:ext cx="8736013" cy="51871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What Comprises Computer Architecture?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Processor – instruction set, registers, data paths, performance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Memory – type(s), hierarchies, sizes, performance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External Connections (I/O) – type, number, performance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Special Functions – accelerators, data movement controllers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System – how everything ties together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Software – how everything is controlled</a:t>
            </a:r>
          </a:p>
          <a:p>
            <a:pPr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Why Study Computer Architecture?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Success is optimizing 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Performance/Power/Cost/Development Cost &amp; Time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All are heavily impacted by the architecture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big challenges are at the intersection of hardware and software, which is the domain of the architect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cs typeface="Arial" panose="020B0604020202020204" pitchFamily="34" charset="0"/>
              </a:rPr>
              <a:t>The Architect drives the key decisions for a wide variety of products</a:t>
            </a:r>
          </a:p>
          <a:p>
            <a:pPr lvl="1">
              <a:spcBef>
                <a:spcPts val="1200"/>
              </a:spcBef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Introduction: Steve Sheafor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1" y="1250950"/>
            <a:ext cx="8736013" cy="5187172"/>
          </a:xfrm>
        </p:spPr>
        <p:txBody>
          <a:bodyPr/>
          <a:lstStyle/>
          <a:p>
            <a:pPr eaLnBrk="1" hangingPunct="1">
              <a:spcBef>
                <a:spcPct val="200000"/>
              </a:spcBef>
              <a:buFont typeface="Wingdings" panose="05000000000000000000" pitchFamily="2" charset="2"/>
              <a:buNone/>
            </a:pPr>
            <a:r>
              <a:rPr lang="en-US" altLang="en-US" sz="1800" u="sng" dirty="0">
                <a:cs typeface="Arial" panose="020B0604020202020204" pitchFamily="34" charset="0"/>
              </a:rPr>
              <a:t>Education: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BA (EE/Math/Economics) – Rice University 1972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MEE – Rice University 1972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Ph.D. (EE) – University of Illinois 1974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MBA – University of Santa Clara 1979</a:t>
            </a:r>
          </a:p>
          <a:p>
            <a:pPr eaLnBrk="1" hangingPunct="1">
              <a:spcBef>
                <a:spcPct val="200000"/>
              </a:spcBef>
              <a:buFont typeface="Wingdings" panose="05000000000000000000" pitchFamily="2" charset="2"/>
              <a:buNone/>
            </a:pPr>
            <a:r>
              <a:rPr lang="en-US" altLang="en-US" sz="1800" u="sng" dirty="0">
                <a:cs typeface="Arial" panose="020B0604020202020204" pitchFamily="34" charset="0"/>
              </a:rPr>
              <a:t>Industry Experience: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Development Engineer/Manager (Hewlett Packard)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Founder/Chief Technology Officer/Board Member (Three companies)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Startup Employee/Advisor/Angel Investor/Board Member (~12 companies)</a:t>
            </a:r>
          </a:p>
        </p:txBody>
      </p:sp>
    </p:spTree>
    <p:extLst>
      <p:ext uri="{BB962C8B-B14F-4D97-AF65-F5344CB8AC3E}">
        <p14:creationId xmlns:p14="http://schemas.microsoft.com/office/powerpoint/2010/main" val="232674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Hewlett Packard 1000 L-Series (1980)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7" y="1250950"/>
            <a:ext cx="6003699" cy="51871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First HP integrated circuit processor for a minicomputer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Designed in Silicon on Sapphire (SOS) – today Silicon on Insulator (SOI)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~4,500 transistors, three years of design/development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Drew schematics by hand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Drew transistors by hand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Simulated operations by hand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1.6 MHz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Hardwired processor (PLA control), two registers, indirect memory addressing (1 MB)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Instruction Set compatible with previous generations, so software (OS/Compilers) existed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Computer Architecture was the CPU implementation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400" dirty="0"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08" y="1262847"/>
            <a:ext cx="4687290" cy="44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9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Dialogic Systems DS25 (1983)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446" y="1250950"/>
            <a:ext cx="5347474" cy="5187172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Terminal interaction accelerator for mainframes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Multiple commercial microprocessors (Motorola 68000/68020) 10-20 MHz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Developed our own OS due to multiple processors (and processor types)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Custom compilers, which were slow and complex to create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Software was an overwhelming problem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Computer Architecture was the patented multiprocessor interconnect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Raised $48M ($135M today) and failed due to complexity of software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27" y="1705700"/>
            <a:ext cx="50577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0899" y="260350"/>
            <a:ext cx="8738451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Cornerstone Graphics Controllers (1988)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5973" y="939868"/>
            <a:ext cx="6137632" cy="4546532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Personal Computer peripheral interconnection to high resolution displays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Multiple configurable ASICs (up to 267 MHz)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Software all runs on the PC – high quality tools exist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Only custom software required was the drivers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Developed ~220 unique controllers from 3 generations of ASICs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Computer Architecture was the data movement acceleration (HW/SW) and the flexibility of design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Raised $9M, IPO at $220M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76" y="1423719"/>
            <a:ext cx="4524471" cy="311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 err="1"/>
              <a:t>Sitera</a:t>
            </a:r>
            <a:r>
              <a:rPr lang="en-US" altLang="en-US" dirty="0"/>
              <a:t> IQ2000 (2000)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27" y="1111096"/>
            <a:ext cx="7014918" cy="53004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Network processor for network equipment manufacturers (e.g. Cisco routers)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System on Chip (SOC) with 4 custom RISC processors (200 MHz)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Similar to commercial MIPS processors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Specialized networking peripheral modules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Off-chip data storage memory (Rambus), on-chip instruction memories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Patented on-chip interconnection system </a:t>
            </a:r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Software tools had to be developed from scratch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Assembler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Debugger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Compiler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Compiler was complex, so most programming in Assembly Language 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Computer Architecture was the CPU, data flow and on-chip interconnection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Raised $24M, acquired for $750M</a:t>
            </a: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51" y="1773630"/>
            <a:ext cx="3782910" cy="392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5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8193" y="260350"/>
            <a:ext cx="8649714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 err="1"/>
              <a:t>Ambiq</a:t>
            </a:r>
            <a:r>
              <a:rPr lang="en-US" altLang="en-US" dirty="0"/>
              <a:t> Micro Apollo1/2/3 family (2014)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291" y="982009"/>
            <a:ext cx="6046694" cy="548981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World’s lowest power microcontrollers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Processor is an ARM M4 in an SOC, standard ARM APB/AHB interconnection (48/96 MHz)</a:t>
            </a:r>
          </a:p>
          <a:p>
            <a:pPr lvl="1">
              <a:spcBef>
                <a:spcPct val="100000"/>
              </a:spcBef>
            </a:pPr>
            <a:r>
              <a:rPr lang="en-US" altLang="en-US" sz="1400" dirty="0">
                <a:cs typeface="Arial" panose="020B0604020202020204" pitchFamily="34" charset="0"/>
              </a:rPr>
              <a:t>Hard to differentiate from competitors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Software tools supplied by ARM – well known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Multiple specialized peripheral modules, large on-chip memories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Low power through patented circuit technology (U of M), but architectural innovations are still important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Computer Architecture was the peripheral module design and drivers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But – understanding the ARM CPU architecture is essential for designing/debugging/verifying these modules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Has raised $150M, in operation</a:t>
            </a: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F7646-3CEB-4A73-A876-DD22EB044D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85" y="1191496"/>
            <a:ext cx="5180771" cy="49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 err="1"/>
              <a:t>Ambiq</a:t>
            </a:r>
            <a:r>
              <a:rPr lang="en-US" altLang="en-US" dirty="0"/>
              <a:t> Micro Apollo4 family (2020)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1" y="1250950"/>
            <a:ext cx="8736013" cy="5187172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World’s lowest power microcontrollers with higher performance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Main processor is still ARM, but specialized processors added to reduce power and increase performance (</a:t>
            </a:r>
            <a:r>
              <a:rPr lang="en-US" altLang="en-US" sz="1800" dirty="0" err="1">
                <a:cs typeface="Arial" panose="020B0604020202020204" pitchFamily="34" charset="0"/>
              </a:rPr>
              <a:t>Tensilica</a:t>
            </a:r>
            <a:r>
              <a:rPr lang="en-US" altLang="en-US" sz="1800" dirty="0">
                <a:cs typeface="Arial" panose="020B0604020202020204" pitchFamily="34" charset="0"/>
              </a:rPr>
              <a:t>, RISC-V, etc.) and provide parallel operations with Digital Signal Processors (DSPs)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New compilers/debuggers automatically generated if necessary</a:t>
            </a:r>
          </a:p>
          <a:p>
            <a:pPr>
              <a:spcBef>
                <a:spcPct val="100000"/>
              </a:spcBef>
            </a:pPr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Computer Architecture is the specialized CPUs and the parallel data flow</a:t>
            </a: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375FD20-D4C6-46CD-859E-9D8B8709E9DF}"/>
              </a:ext>
            </a:extLst>
          </p:cNvPr>
          <p:cNvSpPr/>
          <p:nvPr/>
        </p:nvSpPr>
        <p:spPr>
          <a:xfrm>
            <a:off x="7485005" y="1432204"/>
            <a:ext cx="4521200" cy="813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FC7F2-664C-4B82-882F-20726C3F83ED}"/>
              </a:ext>
            </a:extLst>
          </p:cNvPr>
          <p:cNvSpPr/>
          <p:nvPr/>
        </p:nvSpPr>
        <p:spPr>
          <a:xfrm>
            <a:off x="7491033" y="3513641"/>
            <a:ext cx="4521200" cy="1496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07672-EEB1-4080-A68B-7BCBB33B37D2}"/>
              </a:ext>
            </a:extLst>
          </p:cNvPr>
          <p:cNvSpPr/>
          <p:nvPr/>
        </p:nvSpPr>
        <p:spPr>
          <a:xfrm>
            <a:off x="7270427" y="5161292"/>
            <a:ext cx="4521200" cy="813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CPU is Always Important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6930081" cy="4351338"/>
          </a:xfrm>
        </p:spPr>
        <p:txBody>
          <a:bodyPr>
            <a:normAutofit/>
          </a:bodyPr>
          <a:lstStyle/>
          <a:p>
            <a:r>
              <a:rPr lang="en-US" dirty="0"/>
              <a:t>Design the Processor (HP, </a:t>
            </a:r>
            <a:r>
              <a:rPr lang="en-US" dirty="0" err="1"/>
              <a:t>Sitera</a:t>
            </a:r>
            <a:r>
              <a:rPr lang="en-US" dirty="0"/>
              <a:t>)</a:t>
            </a:r>
          </a:p>
          <a:p>
            <a:r>
              <a:rPr lang="en-US" dirty="0"/>
              <a:t>Integrate the Processor (</a:t>
            </a:r>
            <a:r>
              <a:rPr lang="en-US" dirty="0" err="1"/>
              <a:t>Ambiq</a:t>
            </a:r>
            <a:r>
              <a:rPr lang="en-US" dirty="0"/>
              <a:t>)</a:t>
            </a:r>
          </a:p>
          <a:p>
            <a:r>
              <a:rPr lang="en-US" dirty="0"/>
              <a:t>Use the Processor (Dialogic)</a:t>
            </a:r>
          </a:p>
          <a:p>
            <a:r>
              <a:rPr lang="en-US" dirty="0"/>
              <a:t>Connect to the Processor (Cornerstone)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029FC-E921-4105-A873-99B37F000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81" y="1596994"/>
            <a:ext cx="3808769" cy="441506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50CE81-7D43-46D9-A44D-0A5E0E261CCF}"/>
              </a:ext>
            </a:extLst>
          </p:cNvPr>
          <p:cNvCxnSpPr/>
          <p:nvPr/>
        </p:nvCxnSpPr>
        <p:spPr>
          <a:xfrm flipV="1">
            <a:off x="5980670" y="1837038"/>
            <a:ext cx="3311611" cy="2224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5EE47B-7CD8-4DB6-8B82-9714B009FDA9}"/>
              </a:ext>
            </a:extLst>
          </p:cNvPr>
          <p:cNvCxnSpPr>
            <a:cxnSpLocks/>
          </p:cNvCxnSpPr>
          <p:nvPr/>
        </p:nvCxnSpPr>
        <p:spPr>
          <a:xfrm>
            <a:off x="5906530" y="2570205"/>
            <a:ext cx="3311611" cy="181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4D94DF-FA6C-4E3A-B26A-45431E032852}"/>
              </a:ext>
            </a:extLst>
          </p:cNvPr>
          <p:cNvCxnSpPr>
            <a:cxnSpLocks/>
          </p:cNvCxnSpPr>
          <p:nvPr/>
        </p:nvCxnSpPr>
        <p:spPr>
          <a:xfrm>
            <a:off x="5395784" y="3097427"/>
            <a:ext cx="3214816" cy="9720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1C124-EAD4-4688-9916-92FB0789178A}"/>
              </a:ext>
            </a:extLst>
          </p:cNvPr>
          <p:cNvCxnSpPr>
            <a:cxnSpLocks/>
          </p:cNvCxnSpPr>
          <p:nvPr/>
        </p:nvCxnSpPr>
        <p:spPr>
          <a:xfrm>
            <a:off x="6133070" y="3822357"/>
            <a:ext cx="1717589" cy="16887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9D02A1-8D6D-48E4-ABD7-2D29BF6546FF}"/>
              </a:ext>
            </a:extLst>
          </p:cNvPr>
          <p:cNvSpPr/>
          <p:nvPr/>
        </p:nvSpPr>
        <p:spPr>
          <a:xfrm>
            <a:off x="7453255" y="3492528"/>
            <a:ext cx="4521200" cy="1496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3DD3FD-F10C-45A8-9AF1-652CCFCC4678}"/>
              </a:ext>
            </a:extLst>
          </p:cNvPr>
          <p:cNvSpPr/>
          <p:nvPr/>
        </p:nvSpPr>
        <p:spPr>
          <a:xfrm>
            <a:off x="7232649" y="5140179"/>
            <a:ext cx="4521200" cy="813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DD4FF-49A8-451A-BA4D-AA84A05720C8}"/>
              </a:ext>
            </a:extLst>
          </p:cNvPr>
          <p:cNvSpPr/>
          <p:nvPr/>
        </p:nvSpPr>
        <p:spPr>
          <a:xfrm>
            <a:off x="7409449" y="1410975"/>
            <a:ext cx="4521200" cy="813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8E7A3F-4928-466B-8493-EDBF8998917F}"/>
              </a:ext>
            </a:extLst>
          </p:cNvPr>
          <p:cNvSpPr/>
          <p:nvPr/>
        </p:nvSpPr>
        <p:spPr>
          <a:xfrm>
            <a:off x="7485005" y="2368175"/>
            <a:ext cx="4521200" cy="813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8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Next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Structure</a:t>
            </a:r>
          </a:p>
          <a:p>
            <a:r>
              <a:rPr lang="en-US" dirty="0"/>
              <a:t>Class Project</a:t>
            </a:r>
          </a:p>
          <a:p>
            <a:r>
              <a:rPr lang="en-US" dirty="0" err="1"/>
              <a:t>Codasip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83173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Sheafor</a:t>
            </a:r>
          </a:p>
          <a:p>
            <a:pPr lvl="1"/>
            <a:r>
              <a:rPr lang="en-US" dirty="0"/>
              <a:t>Email address:  </a:t>
            </a:r>
            <a:r>
              <a:rPr lang="en-US" dirty="0">
                <a:hlinkClick r:id="rId5"/>
              </a:rPr>
              <a:t>Stephen.Sheafor@Colorado.edu</a:t>
            </a:r>
            <a:endParaRPr lang="en-US" dirty="0"/>
          </a:p>
          <a:p>
            <a:pPr lvl="2"/>
            <a:r>
              <a:rPr lang="en-US" dirty="0"/>
              <a:t>Please use Slack for communications – NOT Email</a:t>
            </a:r>
          </a:p>
          <a:p>
            <a:pPr lvl="1"/>
            <a:r>
              <a:rPr lang="en-US" dirty="0"/>
              <a:t>Office hours:  M/W 2:00-3:00pm on Zoom (will expand later), by appointment, and via Slack</a:t>
            </a:r>
          </a:p>
          <a:p>
            <a:pPr lvl="2"/>
            <a:r>
              <a:rPr lang="en-US" dirty="0"/>
              <a:t>Send me a Slack message if you want to talk during my normal OH</a:t>
            </a:r>
          </a:p>
          <a:p>
            <a:pPr lvl="1"/>
            <a:r>
              <a:rPr lang="en-US" dirty="0"/>
              <a:t>ELAs</a:t>
            </a:r>
          </a:p>
          <a:p>
            <a:pPr lvl="2"/>
            <a:r>
              <a:rPr lang="en-US" dirty="0"/>
              <a:t>Kaiyuan Hou – Office Hours TBD on Zoom</a:t>
            </a:r>
          </a:p>
          <a:p>
            <a:pPr lvl="2"/>
            <a:r>
              <a:rPr lang="en-US" dirty="0"/>
              <a:t>Xavion Cowans – Office Hours TBD on Zoom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Course Goals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827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Codasip</a:t>
            </a:r>
            <a:r>
              <a:rPr lang="en-US" dirty="0"/>
              <a:t> NDA – Sign via </a:t>
            </a:r>
            <a:r>
              <a:rPr lang="en-US" dirty="0" err="1"/>
              <a:t>Docusign</a:t>
            </a:r>
            <a:endParaRPr lang="en-US" dirty="0"/>
          </a:p>
          <a:p>
            <a:pPr lvl="1"/>
            <a:r>
              <a:rPr lang="en-US" dirty="0"/>
              <a:t>22 people have not submitted their signed NDAs</a:t>
            </a:r>
          </a:p>
          <a:p>
            <a:pPr lvl="1"/>
            <a:r>
              <a:rPr lang="en-US" dirty="0"/>
              <a:t>You cannot start the class project until this is received</a:t>
            </a:r>
          </a:p>
          <a:p>
            <a:pPr lvl="1"/>
            <a:r>
              <a:rPr lang="en-US" dirty="0"/>
              <a:t>Let me know ASAP if you have any difficulty signing</a:t>
            </a:r>
          </a:p>
          <a:p>
            <a:r>
              <a:rPr lang="en-US" dirty="0"/>
              <a:t>Slack</a:t>
            </a:r>
          </a:p>
          <a:p>
            <a:pPr lvl="1"/>
            <a:r>
              <a:rPr lang="en-US" dirty="0"/>
              <a:t>Everyone has been invited to the class Slack chat</a:t>
            </a:r>
          </a:p>
          <a:p>
            <a:pPr lvl="1"/>
            <a:r>
              <a:rPr lang="en-US" dirty="0"/>
              <a:t>13 people have not accepted the Slack invitation</a:t>
            </a:r>
          </a:p>
          <a:p>
            <a:pPr lvl="1"/>
            <a:r>
              <a:rPr lang="en-US" dirty="0"/>
              <a:t>Participation in this is required – please respond immediately</a:t>
            </a:r>
          </a:p>
          <a:p>
            <a:pPr lvl="1"/>
            <a:r>
              <a:rPr lang="en-US" dirty="0"/>
              <a:t>Invitations were made to your </a:t>
            </a:r>
            <a:r>
              <a:rPr lang="en-US" dirty="0">
                <a:hlinkClick r:id="rId5"/>
              </a:rPr>
              <a:t>First.Last@Colorado.edu</a:t>
            </a:r>
            <a:r>
              <a:rPr lang="en-US" dirty="0"/>
              <a:t> Email addresses – let me know if you need an invitation to your </a:t>
            </a:r>
            <a:r>
              <a:rPr lang="en-US" dirty="0">
                <a:hlinkClick r:id="rId6"/>
              </a:rPr>
              <a:t>Identikey@Colorado.edu</a:t>
            </a:r>
            <a:r>
              <a:rPr lang="en-US" dirty="0"/>
              <a:t> Email address</a:t>
            </a:r>
          </a:p>
          <a:p>
            <a:r>
              <a:rPr lang="en-US" dirty="0"/>
              <a:t>Monday is Martin Luther King Day – no class</a:t>
            </a:r>
          </a:p>
        </p:txBody>
      </p:sp>
    </p:spTree>
    <p:extLst>
      <p:ext uri="{BB962C8B-B14F-4D97-AF65-F5344CB8AC3E}">
        <p14:creationId xmlns:p14="http://schemas.microsoft.com/office/powerpoint/2010/main" val="21428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Zoom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enable video if possible</a:t>
            </a:r>
          </a:p>
          <a:p>
            <a:r>
              <a:rPr lang="en-US" dirty="0"/>
              <a:t>Keep audio muted</a:t>
            </a:r>
          </a:p>
          <a:p>
            <a:r>
              <a:rPr lang="en-US" dirty="0"/>
              <a:t>Unmute to ask questions</a:t>
            </a:r>
          </a:p>
          <a:p>
            <a:r>
              <a:rPr lang="en-US" dirty="0"/>
              <a:t>There will be some experimentation in the early classes</a:t>
            </a:r>
          </a:p>
          <a:p>
            <a:r>
              <a:rPr lang="en-US" dirty="0"/>
              <a:t>Recordings and class presentations will be posted on Canvas</a:t>
            </a:r>
          </a:p>
        </p:txBody>
      </p:sp>
    </p:spTree>
    <p:extLst>
      <p:ext uri="{BB962C8B-B14F-4D97-AF65-F5344CB8AC3E}">
        <p14:creationId xmlns:p14="http://schemas.microsoft.com/office/powerpoint/2010/main" val="29248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84" y="1406275"/>
            <a:ext cx="6075915" cy="445646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Computer Organization and Design RISC-V Edition</a:t>
            </a:r>
            <a:br>
              <a:rPr lang="en-US" sz="3600" dirty="0"/>
            </a:br>
            <a:r>
              <a:rPr lang="en-US" sz="3600" dirty="0"/>
              <a:t>1st Edition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The Hardware Software Interface</a:t>
            </a:r>
            <a:br>
              <a:rPr lang="en-US" sz="3600" dirty="0"/>
            </a:br>
            <a:r>
              <a:rPr lang="en-US" sz="3600" dirty="0"/>
              <a:t>Authors: David Patterson John Hennessy</a:t>
            </a:r>
            <a:br>
              <a:rPr lang="en-US" sz="3600" dirty="0"/>
            </a:br>
            <a:r>
              <a:rPr lang="en-US" sz="3600" dirty="0"/>
              <a:t>eBook ISBN: 9780128122761</a:t>
            </a:r>
            <a:br>
              <a:rPr lang="en-US" sz="3600" dirty="0"/>
            </a:br>
            <a:r>
              <a:rPr lang="en-US" sz="3600" dirty="0"/>
              <a:t>Paperback ISBN: 9780128122754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 					ISBN: </a:t>
            </a:r>
            <a:r>
              <a:rPr lang="en-US" dirty="0"/>
              <a:t>9780128122754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Rectangle 8"/>
          <p:cNvSpPr/>
          <p:nvPr/>
        </p:nvSpPr>
        <p:spPr>
          <a:xfrm>
            <a:off x="296445" y="368539"/>
            <a:ext cx="5602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Required Text Book</a:t>
            </a:r>
          </a:p>
        </p:txBody>
      </p:sp>
      <p:pic>
        <p:nvPicPr>
          <p:cNvPr id="1026" name="Picture 2" descr="https://images-na.ssl-images-amazon.com/images/I/51qxaG89HoL._SX404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65" y="368539"/>
            <a:ext cx="4461288" cy="549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52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Analyzing the Book Title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CF6E72-CB44-40E4-9697-76C618454917}"/>
              </a:ext>
            </a:extLst>
          </p:cNvPr>
          <p:cNvSpPr txBox="1">
            <a:spLocks noChangeArrowheads="1"/>
          </p:cNvSpPr>
          <p:nvPr/>
        </p:nvSpPr>
        <p:spPr>
          <a:xfrm>
            <a:off x="1183641" y="1422400"/>
            <a:ext cx="8736013" cy="493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 dirty="0">
                <a:cs typeface="Arial" panose="020B0604020202020204" pitchFamily="34" charset="0"/>
              </a:rPr>
              <a:t>Computer Organization and Design: The Hardware/Software Interface</a:t>
            </a:r>
          </a:p>
          <a:p>
            <a:pPr lvl="1">
              <a:spcBef>
                <a:spcPct val="100000"/>
              </a:spcBef>
            </a:pPr>
            <a:r>
              <a:rPr lang="en-US" altLang="en-US" dirty="0">
                <a:cs typeface="Arial" panose="020B0604020202020204" pitchFamily="34" charset="0"/>
              </a:rPr>
              <a:t>Computer Organization</a:t>
            </a:r>
          </a:p>
          <a:p>
            <a:pPr marL="457200" lvl="1" indent="0">
              <a:spcBef>
                <a:spcPct val="100000"/>
              </a:spcBef>
              <a:buFont typeface="Arial" panose="020B0604020202020204" pitchFamily="34" charset="0"/>
              <a:buNone/>
            </a:pPr>
            <a:endParaRPr lang="en-US" altLang="en-US" strike="sngStrike" dirty="0">
              <a:cs typeface="Arial" panose="020B0604020202020204" pitchFamily="34" charset="0"/>
            </a:endParaRPr>
          </a:p>
          <a:p>
            <a:pPr lvl="1">
              <a:spcBef>
                <a:spcPct val="100000"/>
              </a:spcBef>
            </a:pPr>
            <a:endParaRPr lang="en-US" altLang="en-US" sz="2000" dirty="0">
              <a:cs typeface="Arial" panose="020B0604020202020204" pitchFamily="34" charset="0"/>
            </a:endParaRP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Analyzing the Book Title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3641" y="1422400"/>
            <a:ext cx="8736013" cy="493141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 dirty="0">
                <a:cs typeface="Arial" panose="020B0604020202020204" pitchFamily="34" charset="0"/>
              </a:rPr>
              <a:t>Computer Organization and Design: The Hardware/Software Interface</a:t>
            </a:r>
          </a:p>
          <a:p>
            <a:pPr lvl="1">
              <a:spcBef>
                <a:spcPct val="100000"/>
              </a:spcBef>
            </a:pPr>
            <a:r>
              <a:rPr lang="en-US" altLang="en-US" strike="sngStrike" dirty="0">
                <a:solidFill>
                  <a:srgbClr val="FF0000"/>
                </a:solidFill>
                <a:cs typeface="Arial" panose="020B0604020202020204" pitchFamily="34" charset="0"/>
              </a:rPr>
              <a:t>Computer Organization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-&gt;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Computer Architecture</a:t>
            </a:r>
          </a:p>
          <a:p>
            <a:pPr lvl="1">
              <a:spcBef>
                <a:spcPct val="100000"/>
              </a:spcBef>
            </a:pP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Design</a:t>
            </a:r>
            <a:r>
              <a:rPr lang="en-US" altLang="en-US" dirty="0">
                <a:cs typeface="Arial" panose="020B0604020202020204" pitchFamily="34" charset="0"/>
              </a:rPr>
              <a:t> – design and architecture are tightly coupled</a:t>
            </a:r>
          </a:p>
          <a:p>
            <a:pPr lvl="1">
              <a:spcBef>
                <a:spcPct val="100000"/>
              </a:spcBef>
            </a:pP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Hardware/Software Interface</a:t>
            </a:r>
            <a:r>
              <a:rPr lang="en-US" altLang="en-US" dirty="0">
                <a:cs typeface="Arial" panose="020B0604020202020204" pitchFamily="34" charset="0"/>
              </a:rPr>
              <a:t> – understanding software (in particular the Instruction Set Architecture – ISA) is critical</a:t>
            </a:r>
          </a:p>
          <a:p>
            <a:pPr lvl="2">
              <a:spcBef>
                <a:spcPct val="100000"/>
              </a:spcBef>
            </a:pPr>
            <a:endParaRPr lang="en-US" altLang="en-US" dirty="0">
              <a:cs typeface="Arial" panose="020B0604020202020204" pitchFamily="34" charset="0"/>
            </a:endParaRPr>
          </a:p>
          <a:p>
            <a:pPr marL="457200" lvl="1" indent="0">
              <a:spcBef>
                <a:spcPct val="100000"/>
              </a:spcBef>
              <a:buNone/>
            </a:pPr>
            <a:endParaRPr lang="en-US" altLang="en-US" strike="sngStrike" dirty="0">
              <a:cs typeface="Arial" panose="020B0604020202020204" pitchFamily="34" charset="0"/>
            </a:endParaRPr>
          </a:p>
          <a:p>
            <a:pPr lvl="1">
              <a:spcBef>
                <a:spcPct val="100000"/>
              </a:spcBef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5790-EDCC-44D5-861E-D86CF7E8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350"/>
            <a:ext cx="7886700" cy="431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Course Goals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8B78E9-ECF9-4AEC-859E-53B5ABEC3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1" y="1250950"/>
            <a:ext cx="8736013" cy="5187172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Develop an understanding of many high level computer architecture principles (textbook + lectures)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Develop a detailed understanding of a specific, modern processor architecture – RISC-V (textbook + course project)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Complete a project similar to a typical commercial project (course project)</a:t>
            </a:r>
          </a:p>
          <a:p>
            <a:pPr lvl="1">
              <a:spcBef>
                <a:spcPct val="100000"/>
              </a:spcBef>
            </a:pPr>
            <a:endParaRPr lang="en-US" altLang="en-US" sz="2000" dirty="0">
              <a:cs typeface="Arial" panose="020B0604020202020204" pitchFamily="34" charset="0"/>
            </a:endParaRPr>
          </a:p>
          <a:p>
            <a:pPr lvl="1">
              <a:spcBef>
                <a:spcPct val="100000"/>
              </a:spcBef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100000"/>
              </a:spcBef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42806</TotalTime>
  <Words>1138</Words>
  <Application>Microsoft Office PowerPoint</Application>
  <PresentationFormat>Widescreen</PresentationFormat>
  <Paragraphs>158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HelveticaNeueLT Std ExtBlk Cn</vt:lpstr>
      <vt:lpstr>Wingdings</vt:lpstr>
      <vt:lpstr>Office Theme</vt:lpstr>
      <vt:lpstr>ECEN 3593-001 Computer Organization</vt:lpstr>
      <vt:lpstr>Introductions</vt:lpstr>
      <vt:lpstr>Agenda</vt:lpstr>
      <vt:lpstr>Class Announcements </vt:lpstr>
      <vt:lpstr>Zoom</vt:lpstr>
      <vt:lpstr>Computer Organization and Design RISC-V Edition 1st Edition  The Hardware Software Interface Authors: David Patterson John Hennessy eBook ISBN: 9780128122761 Paperback ISBN: 9780128122754 </vt:lpstr>
      <vt:lpstr>Analyzing the Book Title</vt:lpstr>
      <vt:lpstr>Analyzing the Book Title</vt:lpstr>
      <vt:lpstr>Course Goals</vt:lpstr>
      <vt:lpstr>Computer Architecture</vt:lpstr>
      <vt:lpstr>Introduction: Steve Sheafor</vt:lpstr>
      <vt:lpstr>Hewlett Packard 1000 L-Series (1980)</vt:lpstr>
      <vt:lpstr>Dialogic Systems DS25 (1983)</vt:lpstr>
      <vt:lpstr>Cornerstone Graphics Controllers (1988)</vt:lpstr>
      <vt:lpstr>Sitera IQ2000 (2000)</vt:lpstr>
      <vt:lpstr>Ambiq Micro Apollo1/2/3 family (2014)</vt:lpstr>
      <vt:lpstr>Ambiq Micro Apollo4 family (2020)</vt:lpstr>
      <vt:lpstr>CPU is Always Important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279</cp:revision>
  <dcterms:created xsi:type="dcterms:W3CDTF">2015-08-04T22:38:58Z</dcterms:created>
  <dcterms:modified xsi:type="dcterms:W3CDTF">2021-01-15T20:32:44Z</dcterms:modified>
</cp:coreProperties>
</file>