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706" r:id="rId4"/>
    <p:sldId id="933" r:id="rId5"/>
    <p:sldId id="915" r:id="rId6"/>
    <p:sldId id="916" r:id="rId7"/>
    <p:sldId id="917" r:id="rId8"/>
    <p:sldId id="923" r:id="rId9"/>
    <p:sldId id="952" r:id="rId10"/>
    <p:sldId id="944" r:id="rId11"/>
    <p:sldId id="945" r:id="rId12"/>
    <p:sldId id="946" r:id="rId13"/>
    <p:sldId id="947" r:id="rId14"/>
    <p:sldId id="948" r:id="rId15"/>
    <p:sldId id="949" r:id="rId16"/>
    <p:sldId id="950" r:id="rId17"/>
    <p:sldId id="951" r:id="rId18"/>
    <p:sldId id="953" r:id="rId19"/>
    <p:sldId id="955" r:id="rId20"/>
    <p:sldId id="954" r:id="rId21"/>
    <p:sldId id="956" r:id="rId22"/>
    <p:sldId id="957" r:id="rId23"/>
    <p:sldId id="959" r:id="rId24"/>
    <p:sldId id="958" r:id="rId25"/>
    <p:sldId id="928" r:id="rId26"/>
    <p:sldId id="784" r:id="rId27"/>
    <p:sldId id="69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3899" autoAdjust="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outlineViewPr>
    <p:cViewPr>
      <p:scale>
        <a:sx n="33" d="100"/>
        <a:sy n="33" d="100"/>
      </p:scale>
      <p:origin x="0" y="-139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24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CCFA5-A7FC-458F-B03C-73149AB84BC1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9724D-8130-4979-A201-95D60FC2DE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684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B5AC0-B321-4A86-97B8-6DA69A76B311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5CFA0-AB82-4594-9186-FAF68A1919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172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37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25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4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67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53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670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079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24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088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81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673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243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5582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712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8864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3478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245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937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531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055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62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303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15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84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56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5CFA0-AB82-4594-9186-FAF68A191989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8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E24485-7D48-4B1E-A1C6-9D902E8B7592}" type="datetime1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6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AA2F-6D7A-49A7-A50B-DAF0D8AFEAC7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8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4883-3F42-4B10-946A-41383A266422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1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93BA-1466-487C-AFB7-A65D9F9F6166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2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02E8-8713-4437-BD43-F8660904658D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3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8902-2DC3-4172-A1A6-3EFE732B88C1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0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55F7-BE85-4441-BC47-13C60347E153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8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92C8-9440-4DB5-A244-55302416B093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9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BFE8-AC4E-4974-B1F5-035436A2A2A1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5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FB47-3EAE-4919-8ED0-B370A759916F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1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8625-AB2D-4DBF-9C96-2D76DC17DBAA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7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349B0F1-5963-4B9B-B9FA-6DED7DDAF72B}" type="datetime1">
              <a:rPr lang="en-US" smtClean="0"/>
              <a:pPr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01A1062-647E-407B-B10D-A265B55750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60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783" y="1122363"/>
            <a:ext cx="11756712" cy="2387600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HelveticaNeueLT Std ExtBlk Cn" panose="020B0806040502050204" pitchFamily="34" charset="0"/>
              </a:rPr>
              <a:t>ECEN 3593-001</a:t>
            </a:r>
            <a:br>
              <a:rPr lang="en-US" sz="9600" dirty="0">
                <a:latin typeface="HelveticaNeueLT Std ExtBlk Cn" panose="020B0806040502050204" pitchFamily="34" charset="0"/>
              </a:rPr>
            </a:br>
            <a:r>
              <a:rPr lang="en-US" sz="5300" dirty="0">
                <a:latin typeface="HelveticaNeueLT Std ExtBlk Cn" panose="020B0806040502050204" pitchFamily="34" charset="0"/>
              </a:rPr>
              <a:t>Computer Organization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FB87C"/>
                </a:solidFill>
                <a:latin typeface="HelveticaNeueLT Std ExtBlk Cn" panose="020B0806040502050204" pitchFamily="34" charset="0"/>
              </a:rPr>
              <a:t>Lecture #10</a:t>
            </a:r>
          </a:p>
          <a:p>
            <a:r>
              <a:rPr lang="en-US" sz="3600">
                <a:solidFill>
                  <a:srgbClr val="CFB87C"/>
                </a:solidFill>
                <a:latin typeface="HelveticaNeueLT Std ExtBlk Cn" panose="020B0806040502050204" pitchFamily="34" charset="0"/>
              </a:rPr>
              <a:t>8 February 2021</a:t>
            </a:r>
            <a:endParaRPr lang="en-US" sz="3600" dirty="0">
              <a:solidFill>
                <a:srgbClr val="CFB87C"/>
              </a:solidFill>
              <a:latin typeface="HelveticaNeueLT Std ExtBlk Cn" panose="020B080604050205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091" y="5979928"/>
            <a:ext cx="2057404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3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Calculate the Immediate -345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49825" y="156215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345 decimal = 1 * 2^8 = 256, remainder 345 – 256 = 89</a:t>
            </a:r>
          </a:p>
          <a:p>
            <a:r>
              <a:rPr lang="en-US" dirty="0"/>
              <a:t>89 decimal = 1 * 2^6 = 64, remainder 89 – 64 = 25</a:t>
            </a:r>
          </a:p>
          <a:p>
            <a:r>
              <a:rPr lang="en-US" dirty="0"/>
              <a:t>25 decimal = 1 * 2^4 = 16, remainder 25 – 16 = 9</a:t>
            </a:r>
          </a:p>
          <a:p>
            <a:r>
              <a:rPr lang="en-US" dirty="0"/>
              <a:t>9 decimal = 0b1001</a:t>
            </a:r>
          </a:p>
          <a:p>
            <a:r>
              <a:rPr lang="en-US" dirty="0"/>
              <a:t>345 decimal = 0b0001 0101 1001</a:t>
            </a:r>
          </a:p>
          <a:p>
            <a:r>
              <a:rPr lang="en-US" dirty="0"/>
              <a:t>-345 = 2’s complement</a:t>
            </a:r>
          </a:p>
          <a:p>
            <a:r>
              <a:rPr lang="en-US" dirty="0"/>
              <a:t>Invert = 0b1110 1010 0110</a:t>
            </a:r>
          </a:p>
          <a:p>
            <a:r>
              <a:rPr lang="en-US" dirty="0"/>
              <a:t>Add1 = 0b1110 1010 0111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8A11F1-0A95-4DDF-8CDF-93B3B13B5759}"/>
              </a:ext>
            </a:extLst>
          </p:cNvPr>
          <p:cNvSpPr/>
          <p:nvPr/>
        </p:nvSpPr>
        <p:spPr>
          <a:xfrm>
            <a:off x="3810002" y="1535599"/>
            <a:ext cx="633413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5DF5ED-FE56-4AFB-A026-76EDB450B319}"/>
              </a:ext>
            </a:extLst>
          </p:cNvPr>
          <p:cNvSpPr/>
          <p:nvPr/>
        </p:nvSpPr>
        <p:spPr>
          <a:xfrm>
            <a:off x="4210053" y="3619500"/>
            <a:ext cx="323848" cy="4411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A7B3248-00C9-4B4C-AD35-C753A9AF1771}"/>
              </a:ext>
            </a:extLst>
          </p:cNvPr>
          <p:cNvSpPr/>
          <p:nvPr/>
        </p:nvSpPr>
        <p:spPr>
          <a:xfrm>
            <a:off x="3643316" y="2009176"/>
            <a:ext cx="633413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F1C358-D82C-480E-A921-C644B29A0332}"/>
              </a:ext>
            </a:extLst>
          </p:cNvPr>
          <p:cNvSpPr/>
          <p:nvPr/>
        </p:nvSpPr>
        <p:spPr>
          <a:xfrm>
            <a:off x="4610460" y="3619500"/>
            <a:ext cx="323848" cy="4411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67B5ED-6FE6-4B06-8F6D-79F96739E160}"/>
              </a:ext>
            </a:extLst>
          </p:cNvPr>
          <p:cNvSpPr/>
          <p:nvPr/>
        </p:nvSpPr>
        <p:spPr>
          <a:xfrm>
            <a:off x="3643316" y="2510275"/>
            <a:ext cx="633413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D07D34-7BFD-4F98-BC39-D81931974182}"/>
              </a:ext>
            </a:extLst>
          </p:cNvPr>
          <p:cNvSpPr/>
          <p:nvPr/>
        </p:nvSpPr>
        <p:spPr>
          <a:xfrm>
            <a:off x="4999025" y="3619499"/>
            <a:ext cx="323848" cy="4411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18D53C9-AAA0-43DC-AB3D-D714D1AB4AEE}"/>
              </a:ext>
            </a:extLst>
          </p:cNvPr>
          <p:cNvSpPr/>
          <p:nvPr/>
        </p:nvSpPr>
        <p:spPr>
          <a:xfrm>
            <a:off x="3326609" y="3029969"/>
            <a:ext cx="883444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DA6C38-5294-4F65-B8CB-B5714EDC029D}"/>
              </a:ext>
            </a:extLst>
          </p:cNvPr>
          <p:cNvSpPr/>
          <p:nvPr/>
        </p:nvSpPr>
        <p:spPr>
          <a:xfrm>
            <a:off x="5284773" y="3561425"/>
            <a:ext cx="820752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0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792"/>
            <a:ext cx="10515600" cy="6608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Assembly -&gt; Machine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extBox 7"/>
          <p:cNvSpPr txBox="1"/>
          <p:nvPr/>
        </p:nvSpPr>
        <p:spPr>
          <a:xfrm>
            <a:off x="838200" y="1338470"/>
            <a:ext cx="10515600" cy="47998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What is the RISC-V machine code for the following assembly instruction?</a:t>
            </a:r>
          </a:p>
          <a:p>
            <a:r>
              <a:rPr lang="en-US" sz="2800" dirty="0">
                <a:solidFill>
                  <a:schemeClr val="bg1"/>
                </a:solidFill>
              </a:rPr>
              <a:t>				</a:t>
            </a:r>
            <a:r>
              <a:rPr lang="en-US" sz="3200" dirty="0" err="1">
                <a:solidFill>
                  <a:schemeClr val="bg1"/>
                </a:solidFill>
              </a:rPr>
              <a:t>jalr</a:t>
            </a:r>
            <a:r>
              <a:rPr lang="en-US" sz="3200" dirty="0">
                <a:solidFill>
                  <a:schemeClr val="bg1"/>
                </a:solidFill>
              </a:rPr>
              <a:t> x6, -345(x1)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	0b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1110 1010 0111 </a:t>
            </a:r>
            <a:r>
              <a:rPr lang="en-US" sz="3200" dirty="0">
                <a:solidFill>
                  <a:srgbClr val="0070C0"/>
                </a:solidFill>
              </a:rPr>
              <a:t>0000 1</a:t>
            </a:r>
            <a:r>
              <a:rPr lang="en-US" sz="3200" dirty="0">
                <a:solidFill>
                  <a:srgbClr val="92D050"/>
                </a:solidFill>
              </a:rPr>
              <a:t>000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B050"/>
                </a:solidFill>
              </a:rPr>
              <a:t>0011 0</a:t>
            </a:r>
            <a:r>
              <a:rPr lang="en-US" sz="3200" dirty="0">
                <a:solidFill>
                  <a:schemeClr val="bg1"/>
                </a:solidFill>
              </a:rPr>
              <a:t>110 0111</a:t>
            </a:r>
          </a:p>
          <a:p>
            <a:r>
              <a:rPr lang="en-US" sz="3200" dirty="0"/>
              <a:t>			</a:t>
            </a:r>
            <a:r>
              <a:rPr lang="en-US" sz="3200" dirty="0">
                <a:solidFill>
                  <a:schemeClr val="bg1"/>
                </a:solidFill>
              </a:rPr>
              <a:t>	0xEA708367</a:t>
            </a:r>
            <a:endParaRPr lang="en-US" sz="4400" dirty="0">
              <a:solidFill>
                <a:schemeClr val="bg1"/>
              </a:solidFill>
            </a:endParaRPr>
          </a:p>
          <a:p>
            <a:pPr marL="342900" indent="-342900">
              <a:buAutoNum type="arabicPeriod" startAt="8"/>
            </a:pPr>
            <a:endParaRPr lang="en-US" sz="3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A4C09D-BD01-48E0-AE16-645E20253321}"/>
              </a:ext>
            </a:extLst>
          </p:cNvPr>
          <p:cNvSpPr/>
          <p:nvPr/>
        </p:nvSpPr>
        <p:spPr>
          <a:xfrm>
            <a:off x="2297906" y="4448175"/>
            <a:ext cx="2755106" cy="742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7FBB6F-2FF4-4D5C-8C41-19E895DC23FE}"/>
              </a:ext>
            </a:extLst>
          </p:cNvPr>
          <p:cNvSpPr txBox="1"/>
          <p:nvPr/>
        </p:nvSpPr>
        <p:spPr>
          <a:xfrm>
            <a:off x="952498" y="3733572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Calculate the immediate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D2A432-A960-4D69-A07F-29927D30CF3C}"/>
              </a:ext>
            </a:extLst>
          </p:cNvPr>
          <p:cNvSpPr/>
          <p:nvPr/>
        </p:nvSpPr>
        <p:spPr>
          <a:xfrm>
            <a:off x="5762627" y="2228850"/>
            <a:ext cx="800100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7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5A4C09D-BD01-48E0-AE16-645E20253321}"/>
              </a:ext>
            </a:extLst>
          </p:cNvPr>
          <p:cNvSpPr/>
          <p:nvPr/>
        </p:nvSpPr>
        <p:spPr>
          <a:xfrm>
            <a:off x="2326481" y="4448175"/>
            <a:ext cx="1564482" cy="742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792"/>
            <a:ext cx="10515600" cy="6608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Assembly -&gt; Machine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extBox 7"/>
          <p:cNvSpPr txBox="1"/>
          <p:nvPr/>
        </p:nvSpPr>
        <p:spPr>
          <a:xfrm>
            <a:off x="838200" y="1338470"/>
            <a:ext cx="10515600" cy="47998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What is the RISC-V machine code for the following assembly instruction?</a:t>
            </a:r>
          </a:p>
          <a:p>
            <a:r>
              <a:rPr lang="en-US" sz="2800" dirty="0">
                <a:solidFill>
                  <a:schemeClr val="bg1"/>
                </a:solidFill>
              </a:rPr>
              <a:t>				</a:t>
            </a:r>
            <a:r>
              <a:rPr lang="en-US" sz="3200" dirty="0">
                <a:solidFill>
                  <a:schemeClr val="bg1"/>
                </a:solidFill>
              </a:rPr>
              <a:t> sb x5, 19(x15)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	0b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0000 000</a:t>
            </a:r>
            <a:r>
              <a:rPr lang="en-US" sz="3200" dirty="0">
                <a:solidFill>
                  <a:srgbClr val="00B050"/>
                </a:solidFill>
              </a:rPr>
              <a:t>0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rgbClr val="00B050"/>
                </a:solidFill>
              </a:rPr>
              <a:t>0101 </a:t>
            </a:r>
            <a:r>
              <a:rPr lang="en-US" sz="3200" dirty="0">
                <a:solidFill>
                  <a:srgbClr val="0070C0"/>
                </a:solidFill>
              </a:rPr>
              <a:t>0111 1</a:t>
            </a:r>
            <a:r>
              <a:rPr lang="en-US" sz="3200" dirty="0">
                <a:solidFill>
                  <a:srgbClr val="92D050"/>
                </a:solidFill>
              </a:rPr>
              <a:t>010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1001 1</a:t>
            </a:r>
            <a:r>
              <a:rPr lang="en-US" sz="3200" dirty="0">
                <a:solidFill>
                  <a:schemeClr val="bg1"/>
                </a:solidFill>
              </a:rPr>
              <a:t>010 0011</a:t>
            </a:r>
          </a:p>
          <a:p>
            <a:r>
              <a:rPr lang="en-US" sz="3200" dirty="0"/>
              <a:t>			</a:t>
            </a:r>
            <a:r>
              <a:rPr lang="en-US" sz="3200" dirty="0">
                <a:solidFill>
                  <a:schemeClr val="bg1"/>
                </a:solidFill>
              </a:rPr>
              <a:t>	</a:t>
            </a:r>
            <a:endParaRPr lang="en-US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1F4AEB-8B5F-4BE0-A074-0A7FFF0D36B8}"/>
              </a:ext>
            </a:extLst>
          </p:cNvPr>
          <p:cNvSpPr/>
          <p:nvPr/>
        </p:nvSpPr>
        <p:spPr>
          <a:xfrm>
            <a:off x="6838951" y="4448175"/>
            <a:ext cx="1209674" cy="742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E17CD-9540-45D4-AE36-16566CECDA3E}"/>
              </a:ext>
            </a:extLst>
          </p:cNvPr>
          <p:cNvSpPr/>
          <p:nvPr/>
        </p:nvSpPr>
        <p:spPr>
          <a:xfrm>
            <a:off x="5014912" y="4448175"/>
            <a:ext cx="1209675" cy="742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D939F9-7B9D-46E7-BA0C-EB1CD1AABE8D}"/>
              </a:ext>
            </a:extLst>
          </p:cNvPr>
          <p:cNvSpPr txBox="1"/>
          <p:nvPr/>
        </p:nvSpPr>
        <p:spPr>
          <a:xfrm>
            <a:off x="952500" y="2981325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do we find first?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D65AE-48E2-4E63-8CF0-505C5EBB0169}"/>
              </a:ext>
            </a:extLst>
          </p:cNvPr>
          <p:cNvSpPr txBox="1"/>
          <p:nvPr/>
        </p:nvSpPr>
        <p:spPr>
          <a:xfrm>
            <a:off x="952500" y="2994603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Opcode (and fn3)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F5849B-4BE9-4C70-A906-D2B435314268}"/>
              </a:ext>
            </a:extLst>
          </p:cNvPr>
          <p:cNvSpPr txBox="1"/>
          <p:nvPr/>
        </p:nvSpPr>
        <p:spPr>
          <a:xfrm>
            <a:off x="952500" y="3246158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do we find next?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3C5656-F3FB-4113-A091-4203B14D794A}"/>
              </a:ext>
            </a:extLst>
          </p:cNvPr>
          <p:cNvSpPr txBox="1"/>
          <p:nvPr/>
        </p:nvSpPr>
        <p:spPr>
          <a:xfrm>
            <a:off x="952499" y="3247063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rs1 field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589BB41-7B22-4BE7-9D1D-D6D4B1914210}"/>
              </a:ext>
            </a:extLst>
          </p:cNvPr>
          <p:cNvSpPr/>
          <p:nvPr/>
        </p:nvSpPr>
        <p:spPr>
          <a:xfrm>
            <a:off x="4429125" y="2276475"/>
            <a:ext cx="800100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1AEF8C-0F19-4485-BA71-37DAC9F3D629}"/>
              </a:ext>
            </a:extLst>
          </p:cNvPr>
          <p:cNvSpPr/>
          <p:nvPr/>
        </p:nvSpPr>
        <p:spPr>
          <a:xfrm>
            <a:off x="5110165" y="2259983"/>
            <a:ext cx="576260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472F7C-8625-4A93-A2CF-EC46FD5C2514}"/>
              </a:ext>
            </a:extLst>
          </p:cNvPr>
          <p:cNvSpPr txBox="1"/>
          <p:nvPr/>
        </p:nvSpPr>
        <p:spPr>
          <a:xfrm>
            <a:off x="952499" y="3493920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do we find next?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B0A0A-389A-4906-BA9C-2120224350FC}"/>
              </a:ext>
            </a:extLst>
          </p:cNvPr>
          <p:cNvSpPr txBox="1"/>
          <p:nvPr/>
        </p:nvSpPr>
        <p:spPr>
          <a:xfrm>
            <a:off x="952498" y="3494825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rs2 field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F6FF0B-6C0A-4551-A611-53DD78E57894}"/>
              </a:ext>
            </a:extLst>
          </p:cNvPr>
          <p:cNvSpPr/>
          <p:nvPr/>
        </p:nvSpPr>
        <p:spPr>
          <a:xfrm>
            <a:off x="6281737" y="2228850"/>
            <a:ext cx="671513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7FBB6F-2FF4-4D5C-8C41-19E895DC23FE}"/>
              </a:ext>
            </a:extLst>
          </p:cNvPr>
          <p:cNvSpPr txBox="1"/>
          <p:nvPr/>
        </p:nvSpPr>
        <p:spPr>
          <a:xfrm>
            <a:off x="952498" y="3733572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Calculate the immediate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D2A432-A960-4D69-A07F-29927D30CF3C}"/>
              </a:ext>
            </a:extLst>
          </p:cNvPr>
          <p:cNvSpPr/>
          <p:nvPr/>
        </p:nvSpPr>
        <p:spPr>
          <a:xfrm>
            <a:off x="5695952" y="2236524"/>
            <a:ext cx="576260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2F03DE-8C93-48D1-B55A-912608C9727E}"/>
              </a:ext>
            </a:extLst>
          </p:cNvPr>
          <p:cNvSpPr/>
          <p:nvPr/>
        </p:nvSpPr>
        <p:spPr>
          <a:xfrm>
            <a:off x="6096000" y="4448175"/>
            <a:ext cx="800101" cy="742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6174D2-5C49-4CEC-94D1-AC81ADE9A838}"/>
              </a:ext>
            </a:extLst>
          </p:cNvPr>
          <p:cNvSpPr/>
          <p:nvPr/>
        </p:nvSpPr>
        <p:spPr>
          <a:xfrm>
            <a:off x="3890963" y="4622037"/>
            <a:ext cx="1115614" cy="742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51AA32-1A71-4EC2-A255-B9059C8D44A9}"/>
              </a:ext>
            </a:extLst>
          </p:cNvPr>
          <p:cNvSpPr/>
          <p:nvPr/>
        </p:nvSpPr>
        <p:spPr>
          <a:xfrm>
            <a:off x="2297906" y="4448175"/>
            <a:ext cx="1593057" cy="742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4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 animBg="1"/>
      <p:bldP spid="16" grpId="1" animBg="1"/>
      <p:bldP spid="17" grpId="0" animBg="1"/>
      <p:bldP spid="17" grpId="1" animBg="1"/>
      <p:bldP spid="18" grpId="0"/>
      <p:bldP spid="18" grpId="1"/>
      <p:bldP spid="19" grpId="0"/>
      <p:bldP spid="19" grpId="1"/>
      <p:bldP spid="20" grpId="0" animBg="1"/>
      <p:bldP spid="20" grpId="1" animBg="1"/>
      <p:bldP spid="21" grpId="0"/>
      <p:bldP spid="27" grpId="0" animBg="1"/>
      <p:bldP spid="9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Calculate the Immediate 19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49825" y="156215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19 decimal = 1 * 2^4 = 16, remainder 19 – 16 = 3</a:t>
            </a:r>
          </a:p>
          <a:p>
            <a:r>
              <a:rPr lang="en-US" dirty="0"/>
              <a:t>3 decimal = 0b0011</a:t>
            </a:r>
          </a:p>
          <a:p>
            <a:r>
              <a:rPr lang="en-US" dirty="0"/>
              <a:t>19 decimal = 0b0000 0001 0011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8A11F1-0A95-4DDF-8CDF-93B3B13B5759}"/>
              </a:ext>
            </a:extLst>
          </p:cNvPr>
          <p:cNvSpPr/>
          <p:nvPr/>
        </p:nvSpPr>
        <p:spPr>
          <a:xfrm>
            <a:off x="3667127" y="1535599"/>
            <a:ext cx="633413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5DF5ED-FE56-4AFB-A026-76EDB450B319}"/>
              </a:ext>
            </a:extLst>
          </p:cNvPr>
          <p:cNvSpPr/>
          <p:nvPr/>
        </p:nvSpPr>
        <p:spPr>
          <a:xfrm>
            <a:off x="4800959" y="2577549"/>
            <a:ext cx="323848" cy="4411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18D53C9-AAA0-43DC-AB3D-D714D1AB4AEE}"/>
              </a:ext>
            </a:extLst>
          </p:cNvPr>
          <p:cNvSpPr/>
          <p:nvPr/>
        </p:nvSpPr>
        <p:spPr>
          <a:xfrm>
            <a:off x="3326609" y="2034624"/>
            <a:ext cx="883444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DA6C38-5294-4F65-B8CB-B5714EDC029D}"/>
              </a:ext>
            </a:extLst>
          </p:cNvPr>
          <p:cNvSpPr/>
          <p:nvPr/>
        </p:nvSpPr>
        <p:spPr>
          <a:xfrm>
            <a:off x="5124807" y="2573720"/>
            <a:ext cx="820752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3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792"/>
            <a:ext cx="10515600" cy="6608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Assembly -&gt; Machine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extBox 7"/>
          <p:cNvSpPr txBox="1"/>
          <p:nvPr/>
        </p:nvSpPr>
        <p:spPr>
          <a:xfrm>
            <a:off x="838200" y="1338470"/>
            <a:ext cx="10515600" cy="47998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What is the RISC-V machine code for the following assembly instruction?</a:t>
            </a:r>
          </a:p>
          <a:p>
            <a:r>
              <a:rPr lang="en-US" sz="2800" dirty="0">
                <a:solidFill>
                  <a:schemeClr val="bg1"/>
                </a:solidFill>
              </a:rPr>
              <a:t>				</a:t>
            </a:r>
            <a:r>
              <a:rPr lang="en-US" sz="3200" dirty="0">
                <a:solidFill>
                  <a:schemeClr val="bg1"/>
                </a:solidFill>
              </a:rPr>
              <a:t>sb x5, 19(x15)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	 0b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0000 000</a:t>
            </a:r>
            <a:r>
              <a:rPr lang="en-US" sz="3200" dirty="0">
                <a:solidFill>
                  <a:srgbClr val="00B050"/>
                </a:solidFill>
              </a:rPr>
              <a:t>0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rgbClr val="00B050"/>
                </a:solidFill>
              </a:rPr>
              <a:t>0101 </a:t>
            </a:r>
            <a:r>
              <a:rPr lang="en-US" sz="3200" dirty="0">
                <a:solidFill>
                  <a:srgbClr val="0070C0"/>
                </a:solidFill>
              </a:rPr>
              <a:t>0111 1</a:t>
            </a:r>
            <a:r>
              <a:rPr lang="en-US" sz="3200" dirty="0">
                <a:solidFill>
                  <a:srgbClr val="92D050"/>
                </a:solidFill>
              </a:rPr>
              <a:t>000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1001 1</a:t>
            </a:r>
            <a:r>
              <a:rPr lang="en-US" sz="3200" dirty="0">
                <a:solidFill>
                  <a:schemeClr val="bg1"/>
                </a:solidFill>
              </a:rPr>
              <a:t>010 0011</a:t>
            </a:r>
          </a:p>
          <a:p>
            <a:r>
              <a:rPr lang="en-US" sz="3200" dirty="0"/>
              <a:t>			</a:t>
            </a:r>
            <a:r>
              <a:rPr lang="en-US" sz="3200" dirty="0">
                <a:solidFill>
                  <a:schemeClr val="bg1"/>
                </a:solidFill>
              </a:rPr>
              <a:t>	 0x005789A3</a:t>
            </a:r>
            <a:endParaRPr lang="en-US" sz="4400" dirty="0">
              <a:solidFill>
                <a:schemeClr val="bg1"/>
              </a:solidFill>
            </a:endParaRPr>
          </a:p>
          <a:p>
            <a:pPr marL="342900" indent="-342900">
              <a:buAutoNum type="arabicPeriod" startAt="8"/>
            </a:pPr>
            <a:endParaRPr lang="en-US" sz="3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A4C09D-BD01-48E0-AE16-645E20253321}"/>
              </a:ext>
            </a:extLst>
          </p:cNvPr>
          <p:cNvSpPr/>
          <p:nvPr/>
        </p:nvSpPr>
        <p:spPr>
          <a:xfrm>
            <a:off x="2457450" y="4448175"/>
            <a:ext cx="1504950" cy="742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7FBB6F-2FF4-4D5C-8C41-19E895DC23FE}"/>
              </a:ext>
            </a:extLst>
          </p:cNvPr>
          <p:cNvSpPr txBox="1"/>
          <p:nvPr/>
        </p:nvSpPr>
        <p:spPr>
          <a:xfrm>
            <a:off x="952498" y="3733572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Calculate the immediate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D2A432-A960-4D69-A07F-29927D30CF3C}"/>
              </a:ext>
            </a:extLst>
          </p:cNvPr>
          <p:cNvSpPr/>
          <p:nvPr/>
        </p:nvSpPr>
        <p:spPr>
          <a:xfrm>
            <a:off x="5562602" y="2228850"/>
            <a:ext cx="533398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9E13F0-74D8-40C3-9C5F-C4190B736D63}"/>
              </a:ext>
            </a:extLst>
          </p:cNvPr>
          <p:cNvSpPr/>
          <p:nvPr/>
        </p:nvSpPr>
        <p:spPr>
          <a:xfrm>
            <a:off x="6943726" y="4448175"/>
            <a:ext cx="1209674" cy="742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7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/>
      <p:bldP spid="27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5A4C09D-BD01-48E0-AE16-645E20253321}"/>
              </a:ext>
            </a:extLst>
          </p:cNvPr>
          <p:cNvSpPr/>
          <p:nvPr/>
        </p:nvSpPr>
        <p:spPr>
          <a:xfrm>
            <a:off x="2326481" y="4448175"/>
            <a:ext cx="1564482" cy="742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792"/>
            <a:ext cx="10515600" cy="6608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Assembly -&gt; Machine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extBox 7"/>
          <p:cNvSpPr txBox="1"/>
          <p:nvPr/>
        </p:nvSpPr>
        <p:spPr>
          <a:xfrm>
            <a:off x="838200" y="1338470"/>
            <a:ext cx="10515600" cy="47998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What is the RISC-V machine code for the following assembly instruction?</a:t>
            </a:r>
          </a:p>
          <a:p>
            <a:r>
              <a:rPr lang="en-US" sz="2800" dirty="0">
                <a:solidFill>
                  <a:schemeClr val="bg1"/>
                </a:solidFill>
              </a:rPr>
              <a:t>				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bgeu</a:t>
            </a:r>
            <a:r>
              <a:rPr lang="en-US" sz="3200" dirty="0">
                <a:solidFill>
                  <a:schemeClr val="bg1"/>
                </a:solidFill>
              </a:rPr>
              <a:t> x19, x26, -72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	 0b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1111 101</a:t>
            </a:r>
            <a:r>
              <a:rPr lang="en-US" sz="3200" dirty="0">
                <a:solidFill>
                  <a:srgbClr val="00B050"/>
                </a:solidFill>
              </a:rPr>
              <a:t>1 1010 </a:t>
            </a:r>
            <a:r>
              <a:rPr lang="en-US" sz="3200" dirty="0">
                <a:solidFill>
                  <a:srgbClr val="0070C0"/>
                </a:solidFill>
              </a:rPr>
              <a:t>1001 1</a:t>
            </a:r>
            <a:r>
              <a:rPr lang="en-US" sz="3200" dirty="0">
                <a:solidFill>
                  <a:srgbClr val="92D050"/>
                </a:solidFill>
              </a:rPr>
              <a:t>111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1100 1</a:t>
            </a:r>
            <a:r>
              <a:rPr lang="en-US" sz="3200" dirty="0">
                <a:solidFill>
                  <a:schemeClr val="bg1"/>
                </a:solidFill>
              </a:rPr>
              <a:t>110 0011</a:t>
            </a:r>
          </a:p>
          <a:p>
            <a:r>
              <a:rPr lang="en-US" sz="3200" dirty="0"/>
              <a:t>			</a:t>
            </a:r>
            <a:r>
              <a:rPr lang="en-US" sz="3200" dirty="0">
                <a:solidFill>
                  <a:schemeClr val="bg1"/>
                </a:solidFill>
              </a:rPr>
              <a:t>	</a:t>
            </a:r>
            <a:endParaRPr lang="en-US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1F4AEB-8B5F-4BE0-A074-0A7FFF0D36B8}"/>
              </a:ext>
            </a:extLst>
          </p:cNvPr>
          <p:cNvSpPr/>
          <p:nvPr/>
        </p:nvSpPr>
        <p:spPr>
          <a:xfrm>
            <a:off x="6934201" y="4448175"/>
            <a:ext cx="1209674" cy="742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E17CD-9540-45D4-AE36-16566CECDA3E}"/>
              </a:ext>
            </a:extLst>
          </p:cNvPr>
          <p:cNvSpPr/>
          <p:nvPr/>
        </p:nvSpPr>
        <p:spPr>
          <a:xfrm>
            <a:off x="5166123" y="4448175"/>
            <a:ext cx="1201342" cy="742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D939F9-7B9D-46E7-BA0C-EB1CD1AABE8D}"/>
              </a:ext>
            </a:extLst>
          </p:cNvPr>
          <p:cNvSpPr txBox="1"/>
          <p:nvPr/>
        </p:nvSpPr>
        <p:spPr>
          <a:xfrm>
            <a:off x="952500" y="2981325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do we find first?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D65AE-48E2-4E63-8CF0-505C5EBB0169}"/>
              </a:ext>
            </a:extLst>
          </p:cNvPr>
          <p:cNvSpPr txBox="1"/>
          <p:nvPr/>
        </p:nvSpPr>
        <p:spPr>
          <a:xfrm>
            <a:off x="952500" y="2994603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Opcode (and fn3)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F5849B-4BE9-4C70-A906-D2B435314268}"/>
              </a:ext>
            </a:extLst>
          </p:cNvPr>
          <p:cNvSpPr txBox="1"/>
          <p:nvPr/>
        </p:nvSpPr>
        <p:spPr>
          <a:xfrm>
            <a:off x="952500" y="3246158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do we find next?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3C5656-F3FB-4113-A091-4203B14D794A}"/>
              </a:ext>
            </a:extLst>
          </p:cNvPr>
          <p:cNvSpPr txBox="1"/>
          <p:nvPr/>
        </p:nvSpPr>
        <p:spPr>
          <a:xfrm>
            <a:off x="952499" y="3247063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rs1 field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589BB41-7B22-4BE7-9D1D-D6D4B1914210}"/>
              </a:ext>
            </a:extLst>
          </p:cNvPr>
          <p:cNvSpPr/>
          <p:nvPr/>
        </p:nvSpPr>
        <p:spPr>
          <a:xfrm>
            <a:off x="4606526" y="2225366"/>
            <a:ext cx="946547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1AEF8C-0F19-4485-BA71-37DAC9F3D629}"/>
              </a:ext>
            </a:extLst>
          </p:cNvPr>
          <p:cNvSpPr/>
          <p:nvPr/>
        </p:nvSpPr>
        <p:spPr>
          <a:xfrm>
            <a:off x="5553074" y="2234671"/>
            <a:ext cx="671513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472F7C-8625-4A93-A2CF-EC46FD5C2514}"/>
              </a:ext>
            </a:extLst>
          </p:cNvPr>
          <p:cNvSpPr txBox="1"/>
          <p:nvPr/>
        </p:nvSpPr>
        <p:spPr>
          <a:xfrm>
            <a:off x="952499" y="3493920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do we find next?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B0A0A-389A-4906-BA9C-2120224350FC}"/>
              </a:ext>
            </a:extLst>
          </p:cNvPr>
          <p:cNvSpPr txBox="1"/>
          <p:nvPr/>
        </p:nvSpPr>
        <p:spPr>
          <a:xfrm>
            <a:off x="952498" y="3494825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rs2 field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F6FF0B-6C0A-4551-A611-53DD78E57894}"/>
              </a:ext>
            </a:extLst>
          </p:cNvPr>
          <p:cNvSpPr/>
          <p:nvPr/>
        </p:nvSpPr>
        <p:spPr>
          <a:xfrm>
            <a:off x="6367465" y="2236523"/>
            <a:ext cx="671513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7FBB6F-2FF4-4D5C-8C41-19E895DC23FE}"/>
              </a:ext>
            </a:extLst>
          </p:cNvPr>
          <p:cNvSpPr txBox="1"/>
          <p:nvPr/>
        </p:nvSpPr>
        <p:spPr>
          <a:xfrm>
            <a:off x="952498" y="3733572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Calculate the immediate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D2A432-A960-4D69-A07F-29927D30CF3C}"/>
              </a:ext>
            </a:extLst>
          </p:cNvPr>
          <p:cNvSpPr/>
          <p:nvPr/>
        </p:nvSpPr>
        <p:spPr>
          <a:xfrm>
            <a:off x="7038978" y="2234672"/>
            <a:ext cx="809622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2F03DE-8C93-48D1-B55A-912608C9727E}"/>
              </a:ext>
            </a:extLst>
          </p:cNvPr>
          <p:cNvSpPr/>
          <p:nvPr/>
        </p:nvSpPr>
        <p:spPr>
          <a:xfrm>
            <a:off x="6096000" y="4448175"/>
            <a:ext cx="800101" cy="742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6174D2-5C49-4CEC-94D1-AC81ADE9A838}"/>
              </a:ext>
            </a:extLst>
          </p:cNvPr>
          <p:cNvSpPr/>
          <p:nvPr/>
        </p:nvSpPr>
        <p:spPr>
          <a:xfrm>
            <a:off x="3890963" y="4622037"/>
            <a:ext cx="1237060" cy="742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51AA32-1A71-4EC2-A255-B9059C8D44A9}"/>
              </a:ext>
            </a:extLst>
          </p:cNvPr>
          <p:cNvSpPr/>
          <p:nvPr/>
        </p:nvSpPr>
        <p:spPr>
          <a:xfrm>
            <a:off x="2383631" y="4448175"/>
            <a:ext cx="1593057" cy="742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1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 animBg="1"/>
      <p:bldP spid="16" grpId="1" animBg="1"/>
      <p:bldP spid="17" grpId="0" animBg="1"/>
      <p:bldP spid="17" grpId="1" animBg="1"/>
      <p:bldP spid="18" grpId="0"/>
      <p:bldP spid="18" grpId="1"/>
      <p:bldP spid="19" grpId="0"/>
      <p:bldP spid="19" grpId="1"/>
      <p:bldP spid="20" grpId="0" animBg="1"/>
      <p:bldP spid="20" grpId="1" animBg="1"/>
      <p:bldP spid="21" grpId="0"/>
      <p:bldP spid="27" grpId="0" animBg="1"/>
      <p:bldP spid="9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Calculate the Immediate -72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49825" y="156215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72 decimal = 1 * 2^6 = 64, remainder 72 – 64 = 8</a:t>
            </a:r>
          </a:p>
          <a:p>
            <a:r>
              <a:rPr lang="en-US" dirty="0"/>
              <a:t>8 decimal = 0b1000</a:t>
            </a:r>
          </a:p>
          <a:p>
            <a:r>
              <a:rPr lang="en-US" dirty="0"/>
              <a:t>72 decimal = 0b0000 0100 1000</a:t>
            </a:r>
          </a:p>
          <a:p>
            <a:r>
              <a:rPr lang="en-US" dirty="0"/>
              <a:t>-72 – 2’s complement</a:t>
            </a:r>
          </a:p>
          <a:p>
            <a:r>
              <a:rPr lang="en-US" dirty="0"/>
              <a:t>Invert = 0b1111 1011 0111</a:t>
            </a:r>
          </a:p>
          <a:p>
            <a:r>
              <a:rPr lang="en-US" dirty="0"/>
              <a:t>Add 1 = 0b1111 1011 1000</a:t>
            </a:r>
          </a:p>
          <a:p>
            <a:r>
              <a:rPr lang="en-US" dirty="0"/>
              <a:t>BUT – we divide by 2 (shift right 1)</a:t>
            </a:r>
          </a:p>
          <a:p>
            <a:r>
              <a:rPr lang="en-US" dirty="0"/>
              <a:t>Offset = 0b1111 1101 1100 (0)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8A11F1-0A95-4DDF-8CDF-93B3B13B5759}"/>
              </a:ext>
            </a:extLst>
          </p:cNvPr>
          <p:cNvSpPr/>
          <p:nvPr/>
        </p:nvSpPr>
        <p:spPr>
          <a:xfrm>
            <a:off x="3667127" y="1535599"/>
            <a:ext cx="633413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5DF5ED-FE56-4AFB-A026-76EDB450B319}"/>
              </a:ext>
            </a:extLst>
          </p:cNvPr>
          <p:cNvSpPr/>
          <p:nvPr/>
        </p:nvSpPr>
        <p:spPr>
          <a:xfrm>
            <a:off x="4467764" y="2573720"/>
            <a:ext cx="323848" cy="4411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18D53C9-AAA0-43DC-AB3D-D714D1AB4AEE}"/>
              </a:ext>
            </a:extLst>
          </p:cNvPr>
          <p:cNvSpPr/>
          <p:nvPr/>
        </p:nvSpPr>
        <p:spPr>
          <a:xfrm>
            <a:off x="3326609" y="2034624"/>
            <a:ext cx="883444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DA6C38-5294-4F65-B8CB-B5714EDC029D}"/>
              </a:ext>
            </a:extLst>
          </p:cNvPr>
          <p:cNvSpPr/>
          <p:nvPr/>
        </p:nvSpPr>
        <p:spPr>
          <a:xfrm>
            <a:off x="5124807" y="2573720"/>
            <a:ext cx="820752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7128C0-C326-4A68-B477-19F323304C89}"/>
              </a:ext>
            </a:extLst>
          </p:cNvPr>
          <p:cNvCxnSpPr>
            <a:cxnSpLocks/>
          </p:cNvCxnSpPr>
          <p:nvPr/>
        </p:nvCxnSpPr>
        <p:spPr>
          <a:xfrm>
            <a:off x="5143857" y="4495800"/>
            <a:ext cx="275868" cy="6762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35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792"/>
            <a:ext cx="10515600" cy="6608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Assembly -&gt; Machine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extBox 7"/>
          <p:cNvSpPr txBox="1"/>
          <p:nvPr/>
        </p:nvSpPr>
        <p:spPr>
          <a:xfrm>
            <a:off x="838200" y="1338470"/>
            <a:ext cx="10515600" cy="47998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What is the RISC-V machine code for the following assembly instruction?</a:t>
            </a:r>
          </a:p>
          <a:p>
            <a:r>
              <a:rPr lang="en-US" sz="2800" dirty="0">
                <a:solidFill>
                  <a:schemeClr val="bg1"/>
                </a:solidFill>
              </a:rPr>
              <a:t>				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bgeu</a:t>
            </a:r>
            <a:r>
              <a:rPr lang="en-US" sz="3200" dirty="0">
                <a:solidFill>
                  <a:schemeClr val="bg1"/>
                </a:solidFill>
              </a:rPr>
              <a:t> x19, x26, -72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	 0b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1111 101</a:t>
            </a:r>
            <a:r>
              <a:rPr lang="en-US" sz="3200" dirty="0">
                <a:solidFill>
                  <a:srgbClr val="00B050"/>
                </a:solidFill>
              </a:rPr>
              <a:t>1 1010 </a:t>
            </a:r>
            <a:r>
              <a:rPr lang="en-US" sz="3200" dirty="0">
                <a:solidFill>
                  <a:srgbClr val="0070C0"/>
                </a:solidFill>
              </a:rPr>
              <a:t>1001 1</a:t>
            </a:r>
            <a:r>
              <a:rPr lang="en-US" sz="3200" dirty="0">
                <a:solidFill>
                  <a:srgbClr val="92D050"/>
                </a:solidFill>
              </a:rPr>
              <a:t>111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1100 1</a:t>
            </a:r>
            <a:r>
              <a:rPr lang="en-US" sz="3200" dirty="0">
                <a:solidFill>
                  <a:schemeClr val="bg1"/>
                </a:solidFill>
              </a:rPr>
              <a:t>110 0011</a:t>
            </a:r>
          </a:p>
          <a:p>
            <a:r>
              <a:rPr lang="en-US" sz="3200" dirty="0"/>
              <a:t>			</a:t>
            </a:r>
            <a:r>
              <a:rPr lang="en-US" sz="3200" dirty="0">
                <a:solidFill>
                  <a:schemeClr val="bg1"/>
                </a:solidFill>
              </a:rPr>
              <a:t>	 0xFBA9FCE3</a:t>
            </a:r>
            <a:endParaRPr lang="en-US" sz="4400" dirty="0">
              <a:solidFill>
                <a:schemeClr val="bg1"/>
              </a:solidFill>
            </a:endParaRPr>
          </a:p>
          <a:p>
            <a:pPr marL="342900" indent="-342900">
              <a:buAutoNum type="arabicPeriod" startAt="8"/>
            </a:pPr>
            <a:endParaRPr lang="en-US" sz="3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A4C09D-BD01-48E0-AE16-645E20253321}"/>
              </a:ext>
            </a:extLst>
          </p:cNvPr>
          <p:cNvSpPr/>
          <p:nvPr/>
        </p:nvSpPr>
        <p:spPr>
          <a:xfrm>
            <a:off x="2457450" y="4448175"/>
            <a:ext cx="1504950" cy="742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7FBB6F-2FF4-4D5C-8C41-19E895DC23FE}"/>
              </a:ext>
            </a:extLst>
          </p:cNvPr>
          <p:cNvSpPr txBox="1"/>
          <p:nvPr/>
        </p:nvSpPr>
        <p:spPr>
          <a:xfrm>
            <a:off x="952498" y="3733572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Calculate the immediate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D2A432-A960-4D69-A07F-29927D30CF3C}"/>
              </a:ext>
            </a:extLst>
          </p:cNvPr>
          <p:cNvSpPr/>
          <p:nvPr/>
        </p:nvSpPr>
        <p:spPr>
          <a:xfrm>
            <a:off x="7015164" y="2219325"/>
            <a:ext cx="814385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9E13F0-74D8-40C3-9C5F-C4190B736D63}"/>
              </a:ext>
            </a:extLst>
          </p:cNvPr>
          <p:cNvSpPr/>
          <p:nvPr/>
        </p:nvSpPr>
        <p:spPr>
          <a:xfrm>
            <a:off x="6943726" y="4448175"/>
            <a:ext cx="1209674" cy="742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9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/>
      <p:bldP spid="27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8200" y="1338470"/>
            <a:ext cx="10515600" cy="47998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What is the assembly instruction for the following RISC-V machine code:</a:t>
            </a:r>
          </a:p>
          <a:p>
            <a:r>
              <a:rPr lang="en-US" sz="2800" dirty="0">
                <a:solidFill>
                  <a:schemeClr val="bg1"/>
                </a:solidFill>
              </a:rPr>
              <a:t>				</a:t>
            </a:r>
            <a:r>
              <a:rPr lang="en-US" sz="3200" dirty="0">
                <a:solidFill>
                  <a:schemeClr val="bg1"/>
                </a:solidFill>
              </a:rPr>
              <a:t>0x5CE02E23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0b 0101 1100 1110 0000 0010 1110 0010 0011                                                                 </a:t>
            </a:r>
          </a:p>
          <a:p>
            <a:r>
              <a:rPr lang="en-US" sz="3200" dirty="0">
                <a:solidFill>
                  <a:schemeClr val="bg1"/>
                </a:solidFill>
              </a:rPr>
              <a:t>				</a:t>
            </a:r>
            <a:r>
              <a:rPr lang="en-US" sz="3200" dirty="0" err="1">
                <a:solidFill>
                  <a:schemeClr val="bg1"/>
                </a:solidFill>
              </a:rPr>
              <a:t>sw</a:t>
            </a:r>
            <a:r>
              <a:rPr lang="en-US" sz="3200" dirty="0">
                <a:solidFill>
                  <a:schemeClr val="bg1"/>
                </a:solidFill>
              </a:rPr>
              <a:t> x14, 1500(x0)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047AC2-2C41-408C-8294-4A717BE100AB}"/>
              </a:ext>
            </a:extLst>
          </p:cNvPr>
          <p:cNvSpPr txBox="1"/>
          <p:nvPr/>
        </p:nvSpPr>
        <p:spPr>
          <a:xfrm>
            <a:off x="952500" y="3246158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do we find first?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6C36E8-BDC9-4223-85AA-341FFF4A1CC2}"/>
              </a:ext>
            </a:extLst>
          </p:cNvPr>
          <p:cNvSpPr txBox="1"/>
          <p:nvPr/>
        </p:nvSpPr>
        <p:spPr>
          <a:xfrm>
            <a:off x="952499" y="3247063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Opcode and fn3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CB0EB1-8C71-495D-8A01-01D2F94B304A}"/>
              </a:ext>
            </a:extLst>
          </p:cNvPr>
          <p:cNvSpPr txBox="1"/>
          <p:nvPr/>
        </p:nvSpPr>
        <p:spPr>
          <a:xfrm>
            <a:off x="952500" y="2981325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do we do first?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C0D27F-D07A-44CF-A915-319532EEF90A}"/>
              </a:ext>
            </a:extLst>
          </p:cNvPr>
          <p:cNvSpPr txBox="1"/>
          <p:nvPr/>
        </p:nvSpPr>
        <p:spPr>
          <a:xfrm>
            <a:off x="952500" y="2994603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Convert to binary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792"/>
            <a:ext cx="10515600" cy="6608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Machine Code -&gt; Assembly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4A30DE-D599-4FC7-90E1-5ECD1C19BA8C}"/>
              </a:ext>
            </a:extLst>
          </p:cNvPr>
          <p:cNvSpPr txBox="1"/>
          <p:nvPr/>
        </p:nvSpPr>
        <p:spPr>
          <a:xfrm>
            <a:off x="952499" y="3493920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do we find next?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527FB7-DE2E-4EE1-B371-8FED7B70A661}"/>
              </a:ext>
            </a:extLst>
          </p:cNvPr>
          <p:cNvSpPr txBox="1"/>
          <p:nvPr/>
        </p:nvSpPr>
        <p:spPr>
          <a:xfrm>
            <a:off x="952498" y="3494825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rs1 and rs2 fields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E0B0A4-0923-4D3C-B1B7-A2C8C4B8143D}"/>
              </a:ext>
            </a:extLst>
          </p:cNvPr>
          <p:cNvSpPr txBox="1"/>
          <p:nvPr/>
        </p:nvSpPr>
        <p:spPr>
          <a:xfrm>
            <a:off x="952498" y="3733572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Calculate the immediate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55FEF4B-9FB3-4A3C-A36E-A2A5B1624529}"/>
              </a:ext>
            </a:extLst>
          </p:cNvPr>
          <p:cNvSpPr/>
          <p:nvPr/>
        </p:nvSpPr>
        <p:spPr>
          <a:xfrm>
            <a:off x="8334375" y="4638675"/>
            <a:ext cx="1790699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F462CA1-847D-4347-8A1E-2C200026813D}"/>
              </a:ext>
            </a:extLst>
          </p:cNvPr>
          <p:cNvSpPr/>
          <p:nvPr/>
        </p:nvSpPr>
        <p:spPr>
          <a:xfrm>
            <a:off x="6505574" y="4638675"/>
            <a:ext cx="781051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080512-9376-491A-89C8-55DEF8D1F8AC}"/>
              </a:ext>
            </a:extLst>
          </p:cNvPr>
          <p:cNvSpPr/>
          <p:nvPr/>
        </p:nvSpPr>
        <p:spPr>
          <a:xfrm>
            <a:off x="6752868" y="5238750"/>
            <a:ext cx="800101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972FB9-87FC-4FCA-9A17-59FBDE0B8FA6}"/>
              </a:ext>
            </a:extLst>
          </p:cNvPr>
          <p:cNvSpPr/>
          <p:nvPr/>
        </p:nvSpPr>
        <p:spPr>
          <a:xfrm>
            <a:off x="5114924" y="5252830"/>
            <a:ext cx="733426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BA06A5-E237-40EC-B58C-7A73AB60CDBA}"/>
              </a:ext>
            </a:extLst>
          </p:cNvPr>
          <p:cNvSpPr/>
          <p:nvPr/>
        </p:nvSpPr>
        <p:spPr>
          <a:xfrm>
            <a:off x="5929133" y="5238749"/>
            <a:ext cx="800101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47BEE2-69E6-47F6-B09C-9665D97F6A19}"/>
              </a:ext>
            </a:extLst>
          </p:cNvPr>
          <p:cNvSpPr/>
          <p:nvPr/>
        </p:nvSpPr>
        <p:spPr>
          <a:xfrm>
            <a:off x="5381624" y="4654919"/>
            <a:ext cx="1347610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F3D380D-4D9E-40AD-9221-C71BB7941DFD}"/>
              </a:ext>
            </a:extLst>
          </p:cNvPr>
          <p:cNvSpPr/>
          <p:nvPr/>
        </p:nvSpPr>
        <p:spPr>
          <a:xfrm>
            <a:off x="4162782" y="4638675"/>
            <a:ext cx="1295042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4381E1-9C1F-459D-AA86-A74EB24D3598}"/>
              </a:ext>
            </a:extLst>
          </p:cNvPr>
          <p:cNvSpPr/>
          <p:nvPr/>
        </p:nvSpPr>
        <p:spPr>
          <a:xfrm>
            <a:off x="4277082" y="5248275"/>
            <a:ext cx="800101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5A10E32-D1C0-4227-BCB4-9653B63B60A8}"/>
              </a:ext>
            </a:extLst>
          </p:cNvPr>
          <p:cNvSpPr/>
          <p:nvPr/>
        </p:nvSpPr>
        <p:spPr>
          <a:xfrm>
            <a:off x="2557640" y="4638675"/>
            <a:ext cx="1776233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A5DAFBB-E327-4C7E-B5AB-9FCDC5374389}"/>
              </a:ext>
            </a:extLst>
          </p:cNvPr>
          <p:cNvSpPr/>
          <p:nvPr/>
        </p:nvSpPr>
        <p:spPr>
          <a:xfrm>
            <a:off x="7210604" y="4654919"/>
            <a:ext cx="1295042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6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9" grpId="0"/>
      <p:bldP spid="9" grpId="1"/>
      <p:bldP spid="10" grpId="0"/>
      <p:bldP spid="10" grpId="1"/>
      <p:bldP spid="13" grpId="0"/>
      <p:bldP spid="13" grpId="1"/>
      <p:bldP spid="14" grpId="0"/>
      <p:bldP spid="14" grpId="1"/>
      <p:bldP spid="15" grpId="0"/>
      <p:bldP spid="16" grpId="0" animBg="1"/>
      <p:bldP spid="16" grpId="1" animBg="1"/>
      <p:bldP spid="17" grpId="0" animBg="1"/>
      <p:bldP spid="17" grpId="1" animBg="1"/>
      <p:bldP spid="19" grpId="0" animBg="1"/>
      <p:bldP spid="20" grpId="0" animBg="1"/>
      <p:bldP spid="22" grpId="0" animBg="1"/>
      <p:bldP spid="22" grpId="1" animBg="1"/>
      <p:bldP spid="23" grpId="0" animBg="1"/>
      <p:bldP spid="23" grpId="1" animBg="1"/>
      <p:bldP spid="18" grpId="0" animBg="1"/>
      <p:bldP spid="24" grpId="1" animBg="1"/>
      <p:bldP spid="2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Calculate the Immediate 0b 0101 1101 1100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49825" y="156215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0b 0101 1101 1110</a:t>
            </a:r>
          </a:p>
          <a:p>
            <a:r>
              <a:rPr lang="en-US" dirty="0"/>
              <a:t>1 * 2^10 = 1024</a:t>
            </a:r>
          </a:p>
          <a:p>
            <a:r>
              <a:rPr lang="en-US" dirty="0"/>
              <a:t>1 * 2^8 = 256</a:t>
            </a:r>
          </a:p>
          <a:p>
            <a:r>
              <a:rPr lang="en-US" dirty="0"/>
              <a:t>1 * 2^7 = 128</a:t>
            </a:r>
          </a:p>
          <a:p>
            <a:r>
              <a:rPr lang="en-US" dirty="0"/>
              <a:t>1 * 2*6 = 64</a:t>
            </a:r>
          </a:p>
          <a:p>
            <a:r>
              <a:rPr lang="en-US" dirty="0"/>
              <a:t>1 * 2*4 = 16</a:t>
            </a:r>
          </a:p>
          <a:p>
            <a:r>
              <a:rPr lang="en-US" dirty="0"/>
              <a:t>1110 = 12</a:t>
            </a:r>
          </a:p>
          <a:p>
            <a:r>
              <a:rPr lang="en-US" dirty="0"/>
              <a:t>1024 + 256 + 128 + 64 + 16 + 12 = 1500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8A11F1-0A95-4DDF-8CDF-93B3B13B5759}"/>
              </a:ext>
            </a:extLst>
          </p:cNvPr>
          <p:cNvSpPr/>
          <p:nvPr/>
        </p:nvSpPr>
        <p:spPr>
          <a:xfrm>
            <a:off x="1835595" y="1520328"/>
            <a:ext cx="278955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637C845-5BF7-44AF-8731-7F734BD257E0}"/>
              </a:ext>
            </a:extLst>
          </p:cNvPr>
          <p:cNvSpPr/>
          <p:nvPr/>
        </p:nvSpPr>
        <p:spPr>
          <a:xfrm>
            <a:off x="2197724" y="1520328"/>
            <a:ext cx="278955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00E64C0-6F5B-4320-8FFE-B83E162C1544}"/>
              </a:ext>
            </a:extLst>
          </p:cNvPr>
          <p:cNvSpPr/>
          <p:nvPr/>
        </p:nvSpPr>
        <p:spPr>
          <a:xfrm>
            <a:off x="2445429" y="1516603"/>
            <a:ext cx="278955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6431CA9-F797-4060-B010-2B59A0C0862A}"/>
              </a:ext>
            </a:extLst>
          </p:cNvPr>
          <p:cNvSpPr/>
          <p:nvPr/>
        </p:nvSpPr>
        <p:spPr>
          <a:xfrm>
            <a:off x="2640719" y="1512878"/>
            <a:ext cx="278955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864ECB1-B394-497A-86AE-C1FEE1A2E08E}"/>
              </a:ext>
            </a:extLst>
          </p:cNvPr>
          <p:cNvSpPr/>
          <p:nvPr/>
        </p:nvSpPr>
        <p:spPr>
          <a:xfrm>
            <a:off x="3000320" y="1499257"/>
            <a:ext cx="278955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E09B0A2-FE40-46EC-80C0-132EA1E14762}"/>
              </a:ext>
            </a:extLst>
          </p:cNvPr>
          <p:cNvSpPr/>
          <p:nvPr/>
        </p:nvSpPr>
        <p:spPr>
          <a:xfrm>
            <a:off x="3303837" y="1499257"/>
            <a:ext cx="780071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8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3" grpId="0" animBg="1"/>
      <p:bldP spid="13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Announcements</a:t>
            </a:r>
          </a:p>
          <a:p>
            <a:r>
              <a:rPr lang="en-US" dirty="0"/>
              <a:t>Class Project </a:t>
            </a:r>
          </a:p>
          <a:p>
            <a:r>
              <a:rPr lang="en-US" dirty="0"/>
              <a:t>Assembly &lt;-&gt; Machine Language</a:t>
            </a:r>
          </a:p>
          <a:p>
            <a:r>
              <a:rPr lang="en-US" dirty="0"/>
              <a:t>Finish </a:t>
            </a:r>
            <a:r>
              <a:rPr lang="en-US"/>
              <a:t>Chapter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66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8200" y="1338470"/>
            <a:ext cx="10515600" cy="47998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What is the assembly instruction for the following RISC-V machine code:</a:t>
            </a:r>
          </a:p>
          <a:p>
            <a:r>
              <a:rPr lang="en-US" sz="2800" dirty="0">
                <a:solidFill>
                  <a:schemeClr val="bg1"/>
                </a:solidFill>
              </a:rPr>
              <a:t>				</a:t>
            </a:r>
            <a:r>
              <a:rPr lang="en-US" sz="3200" dirty="0">
                <a:solidFill>
                  <a:schemeClr val="bg1"/>
                </a:solidFill>
              </a:rPr>
              <a:t>0x5CE02F23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0b 0101 1100 1110 0000 0010 1111 0010 0011                                                                 </a:t>
            </a:r>
          </a:p>
          <a:p>
            <a:r>
              <a:rPr lang="en-US" sz="3200" dirty="0">
                <a:solidFill>
                  <a:schemeClr val="bg1"/>
                </a:solidFill>
              </a:rPr>
              <a:t>				</a:t>
            </a:r>
            <a:r>
              <a:rPr lang="en-US" sz="3200" dirty="0" err="1">
                <a:solidFill>
                  <a:schemeClr val="bg1"/>
                </a:solidFill>
              </a:rPr>
              <a:t>sw</a:t>
            </a:r>
            <a:r>
              <a:rPr lang="en-US" sz="3200" dirty="0">
                <a:solidFill>
                  <a:schemeClr val="bg1"/>
                </a:solidFill>
              </a:rPr>
              <a:t> x14, 1500(x0)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792"/>
            <a:ext cx="10515600" cy="6608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Machine Code -&gt; Assembly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E0B0A4-0923-4D3C-B1B7-A2C8C4B8143D}"/>
              </a:ext>
            </a:extLst>
          </p:cNvPr>
          <p:cNvSpPr txBox="1"/>
          <p:nvPr/>
        </p:nvSpPr>
        <p:spPr>
          <a:xfrm>
            <a:off x="952498" y="3733572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Calculate the immediate</a:t>
            </a:r>
          </a:p>
        </p:txBody>
      </p:sp>
    </p:spTree>
    <p:extLst>
      <p:ext uri="{BB962C8B-B14F-4D97-AF65-F5344CB8AC3E}">
        <p14:creationId xmlns:p14="http://schemas.microsoft.com/office/powerpoint/2010/main" val="2243205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8200" y="1338470"/>
            <a:ext cx="10515600" cy="4799893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What is the assembly instruction for the following RISC-V machine code:</a:t>
            </a:r>
          </a:p>
          <a:p>
            <a:r>
              <a:rPr lang="en-US" sz="2800" dirty="0">
                <a:solidFill>
                  <a:schemeClr val="bg1"/>
                </a:solidFill>
              </a:rPr>
              <a:t>				</a:t>
            </a:r>
            <a:r>
              <a:rPr lang="en-US" sz="3200" dirty="0">
                <a:solidFill>
                  <a:schemeClr val="bg1"/>
                </a:solidFill>
              </a:rPr>
              <a:t>0x9D8FD06F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0b 1001 1101 1000 1111 1101 0000 0110 1111                                                                 </a:t>
            </a:r>
          </a:p>
          <a:p>
            <a:r>
              <a:rPr lang="en-US" sz="3200" dirty="0">
                <a:solidFill>
                  <a:schemeClr val="bg1"/>
                </a:solidFill>
              </a:rPr>
              <a:t>				 </a:t>
            </a:r>
            <a:r>
              <a:rPr lang="en-US" sz="3200" dirty="0" err="1">
                <a:solidFill>
                  <a:schemeClr val="bg1"/>
                </a:solidFill>
              </a:rPr>
              <a:t>jal</a:t>
            </a:r>
            <a:r>
              <a:rPr lang="en-US" sz="3200" dirty="0">
                <a:solidFill>
                  <a:schemeClr val="bg1"/>
                </a:solidFill>
              </a:rPr>
              <a:t> x0, 24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047AC2-2C41-408C-8294-4A717BE100AB}"/>
              </a:ext>
            </a:extLst>
          </p:cNvPr>
          <p:cNvSpPr txBox="1"/>
          <p:nvPr/>
        </p:nvSpPr>
        <p:spPr>
          <a:xfrm>
            <a:off x="952500" y="3246158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do we find first?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6C36E8-BDC9-4223-85AA-341FFF4A1CC2}"/>
              </a:ext>
            </a:extLst>
          </p:cNvPr>
          <p:cNvSpPr txBox="1"/>
          <p:nvPr/>
        </p:nvSpPr>
        <p:spPr>
          <a:xfrm>
            <a:off x="952499" y="3247063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CB0EB1-8C71-495D-8A01-01D2F94B304A}"/>
              </a:ext>
            </a:extLst>
          </p:cNvPr>
          <p:cNvSpPr txBox="1"/>
          <p:nvPr/>
        </p:nvSpPr>
        <p:spPr>
          <a:xfrm>
            <a:off x="952500" y="2981325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do we do first?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C0D27F-D07A-44CF-A915-319532EEF90A}"/>
              </a:ext>
            </a:extLst>
          </p:cNvPr>
          <p:cNvSpPr txBox="1"/>
          <p:nvPr/>
        </p:nvSpPr>
        <p:spPr>
          <a:xfrm>
            <a:off x="952500" y="2994603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Convert to binary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792"/>
            <a:ext cx="10515600" cy="6608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Machine Code -&gt; Assembly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4A30DE-D599-4FC7-90E1-5ECD1C19BA8C}"/>
              </a:ext>
            </a:extLst>
          </p:cNvPr>
          <p:cNvSpPr txBox="1"/>
          <p:nvPr/>
        </p:nvSpPr>
        <p:spPr>
          <a:xfrm>
            <a:off x="952499" y="3493920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do we find next?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527FB7-DE2E-4EE1-B371-8FED7B70A661}"/>
              </a:ext>
            </a:extLst>
          </p:cNvPr>
          <p:cNvSpPr txBox="1"/>
          <p:nvPr/>
        </p:nvSpPr>
        <p:spPr>
          <a:xfrm>
            <a:off x="952498" y="3494825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rd</a:t>
            </a:r>
            <a:r>
              <a:rPr lang="en-US" dirty="0">
                <a:solidFill>
                  <a:schemeClr val="bg1"/>
                </a:solidFill>
              </a:rPr>
              <a:t> field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E0B0A4-0923-4D3C-B1B7-A2C8C4B8143D}"/>
              </a:ext>
            </a:extLst>
          </p:cNvPr>
          <p:cNvSpPr txBox="1"/>
          <p:nvPr/>
        </p:nvSpPr>
        <p:spPr>
          <a:xfrm>
            <a:off x="952498" y="3733572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Calculate the immediate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55FEF4B-9FB3-4A3C-A36E-A2A5B1624529}"/>
              </a:ext>
            </a:extLst>
          </p:cNvPr>
          <p:cNvSpPr/>
          <p:nvPr/>
        </p:nvSpPr>
        <p:spPr>
          <a:xfrm>
            <a:off x="8334375" y="4705350"/>
            <a:ext cx="1790699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972FB9-87FC-4FCA-9A17-59FBDE0B8FA6}"/>
              </a:ext>
            </a:extLst>
          </p:cNvPr>
          <p:cNvSpPr/>
          <p:nvPr/>
        </p:nvSpPr>
        <p:spPr>
          <a:xfrm>
            <a:off x="5105399" y="5252830"/>
            <a:ext cx="633233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4381E1-9C1F-459D-AA86-A74EB24D3598}"/>
              </a:ext>
            </a:extLst>
          </p:cNvPr>
          <p:cNvSpPr/>
          <p:nvPr/>
        </p:nvSpPr>
        <p:spPr>
          <a:xfrm>
            <a:off x="4277082" y="5248275"/>
            <a:ext cx="814208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5A10E32-D1C0-4227-BCB4-9653B63B60A8}"/>
              </a:ext>
            </a:extLst>
          </p:cNvPr>
          <p:cNvSpPr/>
          <p:nvPr/>
        </p:nvSpPr>
        <p:spPr>
          <a:xfrm>
            <a:off x="2557640" y="4705350"/>
            <a:ext cx="4824235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A5DAFBB-E327-4C7E-B5AB-9FCDC5374389}"/>
              </a:ext>
            </a:extLst>
          </p:cNvPr>
          <p:cNvSpPr/>
          <p:nvPr/>
        </p:nvSpPr>
        <p:spPr>
          <a:xfrm>
            <a:off x="7210604" y="4721594"/>
            <a:ext cx="1295042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2EEE6D-1C95-4F67-9ADD-8555486763AF}"/>
              </a:ext>
            </a:extLst>
          </p:cNvPr>
          <p:cNvSpPr/>
          <p:nvPr/>
        </p:nvSpPr>
        <p:spPr>
          <a:xfrm>
            <a:off x="5633864" y="5238542"/>
            <a:ext cx="800101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9" grpId="0"/>
      <p:bldP spid="9" grpId="1"/>
      <p:bldP spid="10" grpId="0"/>
      <p:bldP spid="10" grpId="1"/>
      <p:bldP spid="13" grpId="0"/>
      <p:bldP spid="13" grpId="1"/>
      <p:bldP spid="14" grpId="0"/>
      <p:bldP spid="14" grpId="1"/>
      <p:bldP spid="15" grpId="0"/>
      <p:bldP spid="16" grpId="0" animBg="1"/>
      <p:bldP spid="16" grpId="1" animBg="1"/>
      <p:bldP spid="20" grpId="0" animBg="1"/>
      <p:bldP spid="18" grpId="0" animBg="1"/>
      <p:bldP spid="24" grpId="0" animBg="1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Calculate the Immediate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49825" y="1562153"/>
            <a:ext cx="10980824" cy="4576209"/>
          </a:xfrm>
        </p:spPr>
        <p:txBody>
          <a:bodyPr>
            <a:normAutofit/>
          </a:bodyPr>
          <a:lstStyle/>
          <a:p>
            <a:r>
              <a:rPr lang="en-US" dirty="0"/>
              <a:t>0b 1001 1101 1000 1111 1101</a:t>
            </a:r>
          </a:p>
          <a:p>
            <a:r>
              <a:rPr lang="en-US" dirty="0"/>
              <a:t>Rearrange to JAL format – 0b 1 1111 1101 0001 1101 100(0) </a:t>
            </a:r>
          </a:p>
          <a:p>
            <a:r>
              <a:rPr lang="en-US" dirty="0"/>
              <a:t>31 -&gt; 20</a:t>
            </a:r>
          </a:p>
          <a:p>
            <a:r>
              <a:rPr lang="en-US" dirty="0"/>
              <a:t>19:12 -&gt; 19:12</a:t>
            </a:r>
          </a:p>
          <a:p>
            <a:r>
              <a:rPr lang="en-US" dirty="0"/>
              <a:t>20 -&gt; 11</a:t>
            </a:r>
          </a:p>
          <a:p>
            <a:r>
              <a:rPr lang="en-US" dirty="0"/>
              <a:t>30:21 -&gt; 10:1</a:t>
            </a:r>
          </a:p>
          <a:p>
            <a:r>
              <a:rPr lang="en-US" dirty="0"/>
              <a:t>Bit 0 = 0</a:t>
            </a:r>
          </a:p>
          <a:p>
            <a:r>
              <a:rPr lang="en-US" dirty="0"/>
              <a:t>Negative, so 2’s complement – Invert = 0b 0 0000 0010 1110 0010 0111</a:t>
            </a:r>
          </a:p>
          <a:p>
            <a:r>
              <a:rPr lang="en-US" dirty="0"/>
              <a:t>Add 1 = 0b 0 0000 0010 1110 0010 1000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8A11F1-0A95-4DDF-8CDF-93B3B13B5759}"/>
              </a:ext>
            </a:extLst>
          </p:cNvPr>
          <p:cNvSpPr/>
          <p:nvPr/>
        </p:nvSpPr>
        <p:spPr>
          <a:xfrm>
            <a:off x="1655439" y="1512877"/>
            <a:ext cx="278955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637C845-5BF7-44AF-8731-7F734BD257E0}"/>
              </a:ext>
            </a:extLst>
          </p:cNvPr>
          <p:cNvSpPr/>
          <p:nvPr/>
        </p:nvSpPr>
        <p:spPr>
          <a:xfrm>
            <a:off x="4072502" y="1512015"/>
            <a:ext cx="1657497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00E64C0-6F5B-4320-8FFE-B83E162C1544}"/>
              </a:ext>
            </a:extLst>
          </p:cNvPr>
          <p:cNvSpPr/>
          <p:nvPr/>
        </p:nvSpPr>
        <p:spPr>
          <a:xfrm>
            <a:off x="1875562" y="1499257"/>
            <a:ext cx="2085315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6431CA9-F797-4060-B010-2B59A0C0862A}"/>
              </a:ext>
            </a:extLst>
          </p:cNvPr>
          <p:cNvSpPr/>
          <p:nvPr/>
        </p:nvSpPr>
        <p:spPr>
          <a:xfrm>
            <a:off x="3811811" y="1506067"/>
            <a:ext cx="278955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864ECB1-B394-497A-86AE-C1FEE1A2E08E}"/>
              </a:ext>
            </a:extLst>
          </p:cNvPr>
          <p:cNvSpPr/>
          <p:nvPr/>
        </p:nvSpPr>
        <p:spPr>
          <a:xfrm>
            <a:off x="9458649" y="2032956"/>
            <a:ext cx="523551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0C7E72F-F908-49E1-87B8-B3A5D5954529}"/>
              </a:ext>
            </a:extLst>
          </p:cNvPr>
          <p:cNvSpPr/>
          <p:nvPr/>
        </p:nvSpPr>
        <p:spPr>
          <a:xfrm>
            <a:off x="5451044" y="2036489"/>
            <a:ext cx="278955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63390C-C433-4A7F-BF11-7EE37E2BB75A}"/>
              </a:ext>
            </a:extLst>
          </p:cNvPr>
          <p:cNvSpPr/>
          <p:nvPr/>
        </p:nvSpPr>
        <p:spPr>
          <a:xfrm>
            <a:off x="5725871" y="2045715"/>
            <a:ext cx="1657497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2CFA763-F5AD-4893-9C5D-45AC4E63312C}"/>
              </a:ext>
            </a:extLst>
          </p:cNvPr>
          <p:cNvSpPr/>
          <p:nvPr/>
        </p:nvSpPr>
        <p:spPr>
          <a:xfrm>
            <a:off x="7333426" y="2032957"/>
            <a:ext cx="278955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9286C12-FA41-4A1F-A8B8-E591A9241F2E}"/>
              </a:ext>
            </a:extLst>
          </p:cNvPr>
          <p:cNvSpPr/>
          <p:nvPr/>
        </p:nvSpPr>
        <p:spPr>
          <a:xfrm>
            <a:off x="7494993" y="2042182"/>
            <a:ext cx="2085315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3" grpId="0" animBg="1"/>
      <p:bldP spid="13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Calculate the Immediate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49825" y="1562153"/>
            <a:ext cx="10980824" cy="4576209"/>
          </a:xfrm>
        </p:spPr>
        <p:txBody>
          <a:bodyPr>
            <a:normAutofit/>
          </a:bodyPr>
          <a:lstStyle/>
          <a:p>
            <a:r>
              <a:rPr lang="en-US" dirty="0"/>
              <a:t>0b 0 0000 0010 1110 0010 1000</a:t>
            </a:r>
          </a:p>
          <a:p>
            <a:r>
              <a:rPr lang="en-US" dirty="0"/>
              <a:t>Compute decimal</a:t>
            </a:r>
          </a:p>
          <a:p>
            <a:r>
              <a:rPr lang="en-US" dirty="0"/>
              <a:t>2 * 16^3 = 2 * 4096 = 8192</a:t>
            </a:r>
          </a:p>
          <a:p>
            <a:r>
              <a:rPr lang="en-US" dirty="0"/>
              <a:t>14 * 16^2 = 14 * 256 = 3584</a:t>
            </a:r>
          </a:p>
          <a:p>
            <a:r>
              <a:rPr lang="en-US" dirty="0"/>
              <a:t>2 * 16^1 = 2 * 16 = 32</a:t>
            </a:r>
          </a:p>
          <a:p>
            <a:r>
              <a:rPr lang="en-US" dirty="0"/>
              <a:t>1000 = 8</a:t>
            </a:r>
          </a:p>
          <a:p>
            <a:r>
              <a:rPr lang="en-US" dirty="0"/>
              <a:t>8192 + 3584 + 32 + 8 = 11816</a:t>
            </a:r>
          </a:p>
          <a:p>
            <a:r>
              <a:rPr lang="en-US" dirty="0"/>
              <a:t>Branch offset = -11816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862C07A-E05A-4D91-831D-E5C2A348471B}"/>
              </a:ext>
            </a:extLst>
          </p:cNvPr>
          <p:cNvSpPr/>
          <p:nvPr/>
        </p:nvSpPr>
        <p:spPr>
          <a:xfrm>
            <a:off x="2729477" y="1503318"/>
            <a:ext cx="909073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FE7177-D390-4E3C-ABEB-25AE88F4B8FC}"/>
              </a:ext>
            </a:extLst>
          </p:cNvPr>
          <p:cNvSpPr/>
          <p:nvPr/>
        </p:nvSpPr>
        <p:spPr>
          <a:xfrm>
            <a:off x="3520063" y="1514482"/>
            <a:ext cx="909073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870F447-D354-450B-A61D-FB46FE6EF33B}"/>
              </a:ext>
            </a:extLst>
          </p:cNvPr>
          <p:cNvSpPr/>
          <p:nvPr/>
        </p:nvSpPr>
        <p:spPr>
          <a:xfrm>
            <a:off x="4310649" y="1514482"/>
            <a:ext cx="909073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B08006-AF2A-4C66-88FA-D42EBEFD9518}"/>
              </a:ext>
            </a:extLst>
          </p:cNvPr>
          <p:cNvSpPr/>
          <p:nvPr/>
        </p:nvSpPr>
        <p:spPr>
          <a:xfrm>
            <a:off x="5101235" y="1514482"/>
            <a:ext cx="909073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8200" y="1338470"/>
            <a:ext cx="10515600" cy="4799893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What is the assembly instruction for the following RISC-V machine code:</a:t>
            </a:r>
          </a:p>
          <a:p>
            <a:r>
              <a:rPr lang="en-US" sz="2800" dirty="0">
                <a:solidFill>
                  <a:schemeClr val="bg1"/>
                </a:solidFill>
              </a:rPr>
              <a:t>				</a:t>
            </a:r>
            <a:r>
              <a:rPr lang="en-US" sz="3200" dirty="0">
                <a:solidFill>
                  <a:schemeClr val="bg1"/>
                </a:solidFill>
              </a:rPr>
              <a:t> 0x9D8FD06F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0b 1001 1101 1000 1111 1101 0000 0110 1111                                                                 </a:t>
            </a:r>
          </a:p>
          <a:p>
            <a:r>
              <a:rPr lang="en-US" sz="3200" dirty="0">
                <a:solidFill>
                  <a:schemeClr val="bg1"/>
                </a:solidFill>
              </a:rPr>
              <a:t>				 </a:t>
            </a:r>
            <a:r>
              <a:rPr lang="en-US" sz="3200" dirty="0" err="1">
                <a:solidFill>
                  <a:schemeClr val="bg1"/>
                </a:solidFill>
              </a:rPr>
              <a:t>jal</a:t>
            </a:r>
            <a:r>
              <a:rPr lang="en-US" sz="3200" dirty="0">
                <a:solidFill>
                  <a:schemeClr val="bg1"/>
                </a:solidFill>
              </a:rPr>
              <a:t> x0, -11816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792"/>
            <a:ext cx="10515600" cy="6608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Machine Code -&gt; Assembly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E0B0A4-0923-4D3C-B1B7-A2C8C4B8143D}"/>
              </a:ext>
            </a:extLst>
          </p:cNvPr>
          <p:cNvSpPr txBox="1"/>
          <p:nvPr/>
        </p:nvSpPr>
        <p:spPr>
          <a:xfrm>
            <a:off x="952498" y="3733572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Calculate the immediate</a:t>
            </a:r>
          </a:p>
        </p:txBody>
      </p:sp>
    </p:spTree>
    <p:extLst>
      <p:ext uri="{BB962C8B-B14F-4D97-AF65-F5344CB8AC3E}">
        <p14:creationId xmlns:p14="http://schemas.microsoft.com/office/powerpoint/2010/main" val="1758639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Compiling IF Statements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1283242"/>
            <a:ext cx="11210925" cy="4624512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3200" dirty="0"/>
              <a:t>C code:</a:t>
            </a:r>
          </a:p>
          <a:p>
            <a:pPr>
              <a:spcBef>
                <a:spcPct val="50000"/>
              </a:spcBef>
              <a:spcAft>
                <a:spcPct val="30000"/>
              </a:spcAft>
              <a:buNone/>
            </a:pPr>
            <a:r>
              <a:rPr lang="en-US" altLang="en-US" sz="3200" dirty="0">
                <a:latin typeface="Lucida Console" panose="020B0609040504020204" pitchFamily="49" charset="0"/>
              </a:rPr>
              <a:t>	if (</a:t>
            </a:r>
            <a:r>
              <a:rPr lang="en-US" altLang="en-US" sz="3200" dirty="0" err="1">
                <a:latin typeface="Lucida Console" panose="020B0609040504020204" pitchFamily="49" charset="0"/>
              </a:rPr>
              <a:t>i</a:t>
            </a:r>
            <a:r>
              <a:rPr lang="en-US" altLang="en-US" sz="3200" dirty="0">
                <a:latin typeface="Lucida Console" panose="020B0609040504020204" pitchFamily="49" charset="0"/>
              </a:rPr>
              <a:t>==j) f = </a:t>
            </a:r>
            <a:r>
              <a:rPr lang="en-US" altLang="en-US" sz="3200" dirty="0" err="1">
                <a:latin typeface="Lucida Console" panose="020B0609040504020204" pitchFamily="49" charset="0"/>
              </a:rPr>
              <a:t>g+h</a:t>
            </a:r>
            <a:r>
              <a:rPr lang="en-US" altLang="en-US" sz="3200" dirty="0">
                <a:latin typeface="Lucida Console" panose="020B0609040504020204" pitchFamily="49" charset="0"/>
              </a:rPr>
              <a:t>;</a:t>
            </a:r>
            <a:br>
              <a:rPr lang="en-US" altLang="en-US" sz="3200" dirty="0">
                <a:latin typeface="Lucida Console" panose="020B0609040504020204" pitchFamily="49" charset="0"/>
              </a:rPr>
            </a:br>
            <a:r>
              <a:rPr lang="en-US" altLang="en-US" sz="3200" dirty="0">
                <a:latin typeface="Lucida Console" panose="020B0609040504020204" pitchFamily="49" charset="0"/>
              </a:rPr>
              <a:t>else f = g-h;</a:t>
            </a:r>
          </a:p>
          <a:p>
            <a:pPr lvl="1"/>
            <a:r>
              <a:rPr lang="en-US" altLang="en-US" sz="2800" dirty="0"/>
              <a:t>f, g, … in x19, x20, …</a:t>
            </a:r>
          </a:p>
          <a:p>
            <a:r>
              <a:rPr lang="en-US" altLang="en-US" sz="3200" dirty="0"/>
              <a:t>Compiled RISC-V code:</a:t>
            </a:r>
          </a:p>
          <a:p>
            <a:pPr>
              <a:spcBef>
                <a:spcPct val="50000"/>
              </a:spcBef>
              <a:spcAft>
                <a:spcPct val="30000"/>
              </a:spcAft>
              <a:buNone/>
            </a:pPr>
            <a:r>
              <a:rPr lang="en-US" altLang="en-US" sz="3200" dirty="0">
                <a:latin typeface="Lucida Console" panose="020B0609040504020204" pitchFamily="49" charset="0"/>
              </a:rPr>
              <a:t>	      </a:t>
            </a:r>
            <a:r>
              <a:rPr lang="en-US" altLang="en-US" sz="3200" dirty="0" err="1">
                <a:latin typeface="Lucida Console" panose="020B0609040504020204" pitchFamily="49" charset="0"/>
              </a:rPr>
              <a:t>bne</a:t>
            </a:r>
            <a:r>
              <a:rPr lang="en-US" altLang="en-US" sz="3200" dirty="0">
                <a:latin typeface="Lucida Console" panose="020B0609040504020204" pitchFamily="49" charset="0"/>
              </a:rPr>
              <a:t> x22, x23, Else</a:t>
            </a:r>
            <a:br>
              <a:rPr lang="en-US" altLang="en-US" sz="3200" dirty="0">
                <a:latin typeface="Lucida Console" panose="020B0609040504020204" pitchFamily="49" charset="0"/>
              </a:rPr>
            </a:br>
            <a:r>
              <a:rPr lang="en-US" altLang="en-US" sz="3200" dirty="0">
                <a:latin typeface="Lucida Console" panose="020B0609040504020204" pitchFamily="49" charset="0"/>
              </a:rPr>
              <a:t>      add x19, x20, x21</a:t>
            </a:r>
            <a:br>
              <a:rPr lang="en-US" altLang="en-US" sz="3200" dirty="0">
                <a:latin typeface="Lucida Console" panose="020B0609040504020204" pitchFamily="49" charset="0"/>
              </a:rPr>
            </a:br>
            <a:r>
              <a:rPr lang="en-US" altLang="en-US" sz="3200" dirty="0">
                <a:latin typeface="Lucida Console" panose="020B0609040504020204" pitchFamily="49" charset="0"/>
              </a:rPr>
              <a:t>      </a:t>
            </a:r>
            <a:r>
              <a:rPr lang="en-US" altLang="en-US" sz="3200" dirty="0" err="1">
                <a:latin typeface="Lucida Console" panose="020B0609040504020204" pitchFamily="49" charset="0"/>
              </a:rPr>
              <a:t>jal</a:t>
            </a:r>
            <a:r>
              <a:rPr lang="en-US" altLang="en-US" sz="3200" dirty="0">
                <a:latin typeface="Lucida Console" panose="020B0609040504020204" pitchFamily="49" charset="0"/>
              </a:rPr>
              <a:t> x0, Exit		// </a:t>
            </a:r>
            <a:r>
              <a:rPr lang="en-US" altLang="en-US" sz="3200" dirty="0">
                <a:solidFill>
                  <a:srgbClr val="FF0000"/>
                </a:solidFill>
                <a:latin typeface="Lucida Console" panose="020B0609040504020204" pitchFamily="49" charset="0"/>
              </a:rPr>
              <a:t>unconditional branch</a:t>
            </a:r>
            <a:br>
              <a:rPr lang="en-US" altLang="en-US" sz="3200" dirty="0">
                <a:latin typeface="Lucida Console" panose="020B0609040504020204" pitchFamily="49" charset="0"/>
              </a:rPr>
            </a:br>
            <a:r>
              <a:rPr lang="en-US" altLang="en-US" sz="3200" dirty="0">
                <a:latin typeface="Lucida Console" panose="020B0609040504020204" pitchFamily="49" charset="0"/>
              </a:rPr>
              <a:t>Else: sub x19, x20, x21</a:t>
            </a:r>
            <a:br>
              <a:rPr lang="en-US" altLang="en-US" sz="3200" dirty="0">
                <a:latin typeface="Lucida Console" panose="020B0609040504020204" pitchFamily="49" charset="0"/>
              </a:rPr>
            </a:br>
            <a:r>
              <a:rPr lang="en-US" altLang="en-US" sz="3200" dirty="0">
                <a:latin typeface="Lucida Console" panose="020B0609040504020204" pitchFamily="49" charset="0"/>
              </a:rPr>
              <a:t>Exit: …</a:t>
            </a:r>
            <a:endParaRPr lang="en-AU" altLang="en-US" sz="3200" dirty="0">
              <a:latin typeface="Lucida Console" panose="020B0609040504020204" pitchFamily="49" charset="0"/>
            </a:endParaRPr>
          </a:p>
          <a:p>
            <a:endParaRPr lang="en-US" altLang="en-US" sz="4000" dirty="0"/>
          </a:p>
        </p:txBody>
      </p:sp>
      <p:sp>
        <p:nvSpPr>
          <p:cNvPr id="8" name="AutoShape 5"/>
          <p:cNvSpPr>
            <a:spLocks/>
          </p:cNvSpPr>
          <p:nvPr/>
        </p:nvSpPr>
        <p:spPr bwMode="auto">
          <a:xfrm>
            <a:off x="7266850" y="5724790"/>
            <a:ext cx="3529013" cy="403225"/>
          </a:xfrm>
          <a:prstGeom prst="borderCallout1">
            <a:avLst>
              <a:gd name="adj1" fmla="val 28347"/>
              <a:gd name="adj2" fmla="val -2157"/>
              <a:gd name="adj3" fmla="val -77312"/>
              <a:gd name="adj4" fmla="val -137419"/>
            </a:avLst>
          </a:prstGeom>
          <a:solidFill>
            <a:schemeClr val="accent1"/>
          </a:solidFill>
          <a:ln w="25400">
            <a:solidFill>
              <a:srgbClr val="7030A0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AU" altLang="en-US"/>
              <a:t>Assembler calculates addresses</a:t>
            </a:r>
          </a:p>
        </p:txBody>
      </p:sp>
      <p:pic>
        <p:nvPicPr>
          <p:cNvPr id="9" name="Picture 6" descr="f02-09-P37449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551" y="821077"/>
            <a:ext cx="5247298" cy="318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63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Compiling Loop Statements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257299"/>
            <a:ext cx="10515600" cy="48810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C code:</a:t>
            </a: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30000"/>
              </a:spcAft>
              <a:buNone/>
            </a:pPr>
            <a:r>
              <a:rPr lang="en-US" altLang="en-US" sz="2000" dirty="0"/>
              <a:t>for (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= 0;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&lt; 10;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++</a:t>
            </a: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30000"/>
              </a:spcAft>
              <a:buNone/>
            </a:pPr>
            <a:r>
              <a:rPr lang="en-US" altLang="en-US" sz="2000" dirty="0"/>
              <a:t>		A[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] = A[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] + k;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err="1"/>
              <a:t>i</a:t>
            </a:r>
            <a:r>
              <a:rPr lang="en-US" altLang="en-US" sz="2000" dirty="0"/>
              <a:t> in x22, k in x24, address of A in x25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Compiled RISC-V code:</a:t>
            </a:r>
            <a:r>
              <a:rPr lang="en-US" altLang="en-US" dirty="0">
                <a:latin typeface="Lucida Console" panose="020B0609040504020204" pitchFamily="49" charset="0"/>
              </a:rPr>
              <a:t>	</a:t>
            </a:r>
          </a:p>
          <a:p>
            <a:pPr marL="0" indent="0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None/>
            </a:pPr>
            <a:r>
              <a:rPr lang="en-US" altLang="en-US" sz="2400" dirty="0"/>
              <a:t>		</a:t>
            </a:r>
            <a:r>
              <a:rPr lang="en-US" altLang="en-US" sz="2400" dirty="0" err="1"/>
              <a:t>addi</a:t>
            </a:r>
            <a:r>
              <a:rPr lang="en-US" altLang="en-US" sz="2400" dirty="0"/>
              <a:t> x22, x0, 0		// Initialize </a:t>
            </a:r>
            <a:r>
              <a:rPr lang="en-US" altLang="en-US" sz="2400" dirty="0" err="1"/>
              <a:t>i</a:t>
            </a:r>
            <a:br>
              <a:rPr lang="en-US" altLang="en-US" sz="2400" dirty="0"/>
            </a:br>
            <a:r>
              <a:rPr lang="en-US" altLang="en-US" sz="2400" dirty="0"/>
              <a:t>		</a:t>
            </a:r>
            <a:r>
              <a:rPr lang="en-US" altLang="en-US" sz="2400" dirty="0" err="1"/>
              <a:t>addi</a:t>
            </a:r>
            <a:r>
              <a:rPr lang="en-US" altLang="en-US" sz="2400" dirty="0"/>
              <a:t> x10, x0, 10	// Initialize loop termination</a:t>
            </a:r>
            <a:br>
              <a:rPr lang="en-US" altLang="en-US" sz="2400" dirty="0"/>
            </a:br>
            <a:r>
              <a:rPr lang="en-US" altLang="en-US" sz="2400" dirty="0"/>
              <a:t>LOOP:		</a:t>
            </a:r>
            <a:r>
              <a:rPr lang="en-US" altLang="en-US" sz="2400" dirty="0" err="1"/>
              <a:t>slli</a:t>
            </a:r>
            <a:r>
              <a:rPr lang="en-US" altLang="en-US" sz="2400" dirty="0"/>
              <a:t> x11, x22, 2		// Multiply by 4 (byte addressing)</a:t>
            </a:r>
            <a:br>
              <a:rPr lang="en-US" altLang="en-US" sz="2400" dirty="0"/>
            </a:br>
            <a:r>
              <a:rPr lang="en-US" altLang="en-US" sz="2400" dirty="0"/>
              <a:t>		</a:t>
            </a:r>
            <a:r>
              <a:rPr lang="en-US" altLang="en-US" sz="2400" dirty="0" err="1"/>
              <a:t>ld</a:t>
            </a:r>
            <a:r>
              <a:rPr lang="en-US" altLang="en-US" sz="2400" dirty="0"/>
              <a:t>   x9, 0(x11)		// Load A[</a:t>
            </a:r>
            <a:r>
              <a:rPr lang="en-US" altLang="en-US" sz="2400" dirty="0" err="1"/>
              <a:t>i</a:t>
            </a:r>
            <a:r>
              <a:rPr lang="en-US" altLang="en-US" sz="2400" dirty="0"/>
              <a:t>]</a:t>
            </a:r>
            <a:br>
              <a:rPr lang="en-US" altLang="en-US" sz="2400" dirty="0"/>
            </a:br>
            <a:r>
              <a:rPr lang="en-US" altLang="en-US" sz="2400" dirty="0"/>
              <a:t>		add x9, x9, x24	// Add k</a:t>
            </a:r>
            <a:br>
              <a:rPr lang="en-US" altLang="en-US" sz="2400" dirty="0"/>
            </a:br>
            <a:r>
              <a:rPr lang="en-US" altLang="en-US" sz="2400" dirty="0"/>
              <a:t> 		</a:t>
            </a:r>
            <a:r>
              <a:rPr lang="en-US" altLang="en-US" sz="2400" dirty="0" err="1"/>
              <a:t>sw</a:t>
            </a:r>
            <a:r>
              <a:rPr lang="en-US" altLang="en-US" sz="2400" dirty="0"/>
              <a:t> x9, 0(x11)		// Write A[</a:t>
            </a:r>
            <a:r>
              <a:rPr lang="en-US" altLang="en-US" sz="2400" dirty="0" err="1"/>
              <a:t>i</a:t>
            </a:r>
            <a:r>
              <a:rPr lang="en-US" altLang="en-US" sz="2400" dirty="0"/>
              <a:t>]</a:t>
            </a:r>
            <a:br>
              <a:rPr lang="en-US" altLang="en-US" sz="2400" dirty="0"/>
            </a:br>
            <a:r>
              <a:rPr lang="en-US" altLang="en-US" sz="2400" dirty="0"/>
              <a:t>		</a:t>
            </a:r>
            <a:r>
              <a:rPr lang="en-US" altLang="en-US" sz="2400" dirty="0" err="1"/>
              <a:t>addi</a:t>
            </a:r>
            <a:r>
              <a:rPr lang="en-US" altLang="en-US" sz="2400" dirty="0"/>
              <a:t> x22, x22, 1	// Increment </a:t>
            </a:r>
            <a:r>
              <a:rPr lang="en-US" altLang="en-US" sz="2400" dirty="0" err="1"/>
              <a:t>i</a:t>
            </a:r>
            <a:br>
              <a:rPr lang="en-US" altLang="en-US" sz="2400" dirty="0"/>
            </a:br>
            <a:r>
              <a:rPr lang="en-US" altLang="en-US" sz="2400" dirty="0"/>
              <a:t>      		</a:t>
            </a:r>
            <a:r>
              <a:rPr lang="en-US" altLang="en-US" sz="2400" dirty="0" err="1"/>
              <a:t>blt</a:t>
            </a:r>
            <a:r>
              <a:rPr lang="en-US" altLang="en-US" sz="2400" dirty="0"/>
              <a:t>  x22, x10, LOOP	// Check </a:t>
            </a:r>
            <a:r>
              <a:rPr lang="en-US" altLang="en-US" sz="2400" dirty="0" err="1"/>
              <a:t>i</a:t>
            </a:r>
            <a:endParaRPr lang="en-AU" altLang="en-US" dirty="0">
              <a:latin typeface="Lucida Console" panose="020B060904050402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9CEB2B-24EE-40DF-B9CB-6EABBD61B9C7}"/>
              </a:ext>
            </a:extLst>
          </p:cNvPr>
          <p:cNvSpPr/>
          <p:nvPr/>
        </p:nvSpPr>
        <p:spPr>
          <a:xfrm>
            <a:off x="1343025" y="1805354"/>
            <a:ext cx="447675" cy="271096"/>
          </a:xfrm>
          <a:prstGeom prst="rect">
            <a:avLst/>
          </a:prstGeom>
          <a:solidFill>
            <a:schemeClr val="accent2">
              <a:lumMod val="20000"/>
              <a:lumOff val="8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6E4EE1-27D7-4864-9A71-5C5A0011DB50}"/>
              </a:ext>
            </a:extLst>
          </p:cNvPr>
          <p:cNvSpPr/>
          <p:nvPr/>
        </p:nvSpPr>
        <p:spPr>
          <a:xfrm>
            <a:off x="2714625" y="3727938"/>
            <a:ext cx="1880821" cy="294543"/>
          </a:xfrm>
          <a:prstGeom prst="rect">
            <a:avLst/>
          </a:prstGeom>
          <a:solidFill>
            <a:schemeClr val="accent2">
              <a:lumMod val="20000"/>
              <a:lumOff val="8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E5D9C3-98F4-4F5B-B9D0-D7BDD7C041A5}"/>
              </a:ext>
            </a:extLst>
          </p:cNvPr>
          <p:cNvSpPr/>
          <p:nvPr/>
        </p:nvSpPr>
        <p:spPr>
          <a:xfrm>
            <a:off x="2228850" y="1805354"/>
            <a:ext cx="268165" cy="271096"/>
          </a:xfrm>
          <a:prstGeom prst="rect">
            <a:avLst/>
          </a:prstGeom>
          <a:solidFill>
            <a:schemeClr val="accent1">
              <a:lumMod val="20000"/>
              <a:lumOff val="8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00F06B-2DE7-4B45-91B7-D319B2B151FF}"/>
              </a:ext>
            </a:extLst>
          </p:cNvPr>
          <p:cNvSpPr/>
          <p:nvPr/>
        </p:nvSpPr>
        <p:spPr>
          <a:xfrm>
            <a:off x="2714624" y="4045927"/>
            <a:ext cx="2009776" cy="294543"/>
          </a:xfrm>
          <a:prstGeom prst="rect">
            <a:avLst/>
          </a:prstGeom>
          <a:solidFill>
            <a:schemeClr val="accent1">
              <a:lumMod val="20000"/>
              <a:lumOff val="8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75D8F49-BE58-463E-9F09-62567E31545B}"/>
              </a:ext>
            </a:extLst>
          </p:cNvPr>
          <p:cNvSpPr/>
          <p:nvPr/>
        </p:nvSpPr>
        <p:spPr>
          <a:xfrm>
            <a:off x="2443707" y="2366974"/>
            <a:ext cx="381555" cy="271096"/>
          </a:xfrm>
          <a:prstGeom prst="rect">
            <a:avLst/>
          </a:prstGeom>
          <a:solidFill>
            <a:schemeClr val="accent6">
              <a:lumMod val="40000"/>
              <a:lumOff val="6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099578-1D16-41E7-A293-E655AE6EAA97}"/>
              </a:ext>
            </a:extLst>
          </p:cNvPr>
          <p:cNvSpPr/>
          <p:nvPr/>
        </p:nvSpPr>
        <p:spPr>
          <a:xfrm>
            <a:off x="2714624" y="4626883"/>
            <a:ext cx="1880822" cy="294543"/>
          </a:xfrm>
          <a:prstGeom prst="rect">
            <a:avLst/>
          </a:prstGeom>
          <a:solidFill>
            <a:schemeClr val="accent6">
              <a:lumMod val="40000"/>
              <a:lumOff val="6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18E5DD-C381-4A6C-BC6C-849AAF26BF7B}"/>
              </a:ext>
            </a:extLst>
          </p:cNvPr>
          <p:cNvSpPr/>
          <p:nvPr/>
        </p:nvSpPr>
        <p:spPr>
          <a:xfrm>
            <a:off x="2825262" y="2366974"/>
            <a:ext cx="381555" cy="271096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322E77-01D3-4D6F-9FA5-2251E9BCD4FB}"/>
              </a:ext>
            </a:extLst>
          </p:cNvPr>
          <p:cNvSpPr/>
          <p:nvPr/>
        </p:nvSpPr>
        <p:spPr>
          <a:xfrm>
            <a:off x="2714624" y="4913296"/>
            <a:ext cx="1880822" cy="294543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8797E8B-0ED0-43E0-9E3D-C1E089771579}"/>
              </a:ext>
            </a:extLst>
          </p:cNvPr>
          <p:cNvSpPr/>
          <p:nvPr/>
        </p:nvSpPr>
        <p:spPr>
          <a:xfrm>
            <a:off x="1847295" y="2366974"/>
            <a:ext cx="381555" cy="271096"/>
          </a:xfrm>
          <a:prstGeom prst="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6579E95-4842-42F0-B8AB-0C707C47E55C}"/>
              </a:ext>
            </a:extLst>
          </p:cNvPr>
          <p:cNvSpPr/>
          <p:nvPr/>
        </p:nvSpPr>
        <p:spPr>
          <a:xfrm>
            <a:off x="2714624" y="5195795"/>
            <a:ext cx="1880822" cy="294543"/>
          </a:xfrm>
          <a:prstGeom prst="rect">
            <a:avLst/>
          </a:prstGeom>
          <a:solidFill>
            <a:schemeClr val="accent4">
              <a:lumMod val="60000"/>
              <a:lumOff val="4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098269-B459-4040-8C38-4D9CA92879DD}"/>
              </a:ext>
            </a:extLst>
          </p:cNvPr>
          <p:cNvSpPr/>
          <p:nvPr/>
        </p:nvSpPr>
        <p:spPr>
          <a:xfrm>
            <a:off x="2580541" y="1816533"/>
            <a:ext cx="354624" cy="259917"/>
          </a:xfrm>
          <a:prstGeom prst="rect">
            <a:avLst/>
          </a:prstGeom>
          <a:solidFill>
            <a:schemeClr val="accent5">
              <a:lumMod val="60000"/>
              <a:lumOff val="4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55F2200-96BF-4492-878E-199F85B9AE6B}"/>
              </a:ext>
            </a:extLst>
          </p:cNvPr>
          <p:cNvSpPr/>
          <p:nvPr/>
        </p:nvSpPr>
        <p:spPr>
          <a:xfrm>
            <a:off x="2714624" y="5494252"/>
            <a:ext cx="2009776" cy="294543"/>
          </a:xfrm>
          <a:prstGeom prst="rect">
            <a:avLst/>
          </a:prstGeom>
          <a:solidFill>
            <a:schemeClr val="accent5">
              <a:lumMod val="60000"/>
              <a:lumOff val="4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99A3AE-C3D6-4575-A127-F348DF758FE1}"/>
              </a:ext>
            </a:extLst>
          </p:cNvPr>
          <p:cNvSpPr/>
          <p:nvPr/>
        </p:nvSpPr>
        <p:spPr>
          <a:xfrm>
            <a:off x="1855907" y="1816533"/>
            <a:ext cx="354624" cy="259917"/>
          </a:xfrm>
          <a:prstGeom prst="rect">
            <a:avLst/>
          </a:prstGeom>
          <a:solidFill>
            <a:schemeClr val="accent2">
              <a:lumMod val="7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A1CA9A0-67D5-49ED-97F8-2FBC825B00DF}"/>
              </a:ext>
            </a:extLst>
          </p:cNvPr>
          <p:cNvSpPr/>
          <p:nvPr/>
        </p:nvSpPr>
        <p:spPr>
          <a:xfrm>
            <a:off x="2714624" y="5788795"/>
            <a:ext cx="2490422" cy="294543"/>
          </a:xfrm>
          <a:prstGeom prst="rect">
            <a:avLst/>
          </a:prstGeom>
          <a:solidFill>
            <a:schemeClr val="accent2">
              <a:lumMod val="7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r>
              <a:rPr lang="en-US" sz="1400" dirty="0"/>
              <a:t>				Computer Organization and Design by Patterson and Hennessy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719"/>
            <a:ext cx="10515600" cy="1325563"/>
          </a:xfrm>
        </p:spPr>
        <p:txBody>
          <a:bodyPr/>
          <a:lstStyle/>
          <a:p>
            <a:r>
              <a:rPr lang="en-US" dirty="0"/>
              <a:t>Which c-code is considered better firmware practice?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111604" y="2234152"/>
            <a:ext cx="9242196" cy="3877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0070C0"/>
                </a:solidFill>
                <a:latin typeface="Calibri  "/>
              </a:rPr>
              <a:t>for (int j = 0; j &lt; 1000; </a:t>
            </a:r>
            <a:r>
              <a:rPr lang="en-US" altLang="en-US" sz="4000" dirty="0" err="1">
                <a:solidFill>
                  <a:srgbClr val="0070C0"/>
                </a:solidFill>
                <a:latin typeface="Calibri  "/>
              </a:rPr>
              <a:t>j++</a:t>
            </a:r>
            <a:r>
              <a:rPr lang="en-US" altLang="en-US" sz="4000" dirty="0">
                <a:solidFill>
                  <a:srgbClr val="0070C0"/>
                </a:solidFill>
                <a:latin typeface="Calibri  "/>
              </a:rPr>
              <a:t>) {}</a:t>
            </a:r>
          </a:p>
          <a:p>
            <a:pPr marL="457200" lvl="1" indent="0">
              <a:buNone/>
            </a:pPr>
            <a:r>
              <a:rPr lang="en-US" altLang="en-US" sz="3200" dirty="0">
                <a:latin typeface="Lucida Console" panose="020B0609040504020204" pitchFamily="49" charset="0"/>
              </a:rPr>
              <a:t>			Or</a:t>
            </a:r>
          </a:p>
          <a:p>
            <a:pPr marL="0" indent="0">
              <a:buNone/>
            </a:pPr>
            <a:r>
              <a:rPr lang="en-US" altLang="en-US" sz="4000" dirty="0">
                <a:solidFill>
                  <a:srgbClr val="0070C0"/>
                </a:solidFill>
                <a:latin typeface="Calibri  "/>
              </a:rPr>
              <a:t>for(int j = 1000; j != 0; j--){}</a:t>
            </a:r>
          </a:p>
        </p:txBody>
      </p:sp>
      <p:sp>
        <p:nvSpPr>
          <p:cNvPr id="8" name="Oval 7"/>
          <p:cNvSpPr/>
          <p:nvPr/>
        </p:nvSpPr>
        <p:spPr>
          <a:xfrm>
            <a:off x="1743959" y="2809188"/>
            <a:ext cx="7051249" cy="185708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819803" y="2659646"/>
            <a:ext cx="31108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Does not need to tie up a register resource to compare a branch to, 1000.  x0 register is a fixed constant that is always available.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25245" y="4725423"/>
            <a:ext cx="3202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An example of make the </a:t>
            </a:r>
            <a:r>
              <a:rPr lang="en-US" sz="2400" dirty="0">
                <a:solidFill>
                  <a:srgbClr val="FF0000"/>
                </a:solidFill>
              </a:rPr>
              <a:t>Common Case Fast</a:t>
            </a:r>
          </a:p>
        </p:txBody>
      </p:sp>
    </p:spTree>
    <p:extLst>
      <p:ext uri="{BB962C8B-B14F-4D97-AF65-F5344CB8AC3E}">
        <p14:creationId xmlns:p14="http://schemas.microsoft.com/office/powerpoint/2010/main" val="347775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Reading for the week</a:t>
            </a:r>
          </a:p>
          <a:p>
            <a:pPr lvl="1"/>
            <a:r>
              <a:rPr lang="en-US" sz="2800" dirty="0"/>
              <a:t>“Computer Organization and Design, The Hardware / Software Interface, RISC-V edition,” by David Patterson and John Hennessy</a:t>
            </a:r>
          </a:p>
          <a:p>
            <a:pPr lvl="2"/>
            <a:r>
              <a:rPr lang="en-US" sz="2400" dirty="0"/>
              <a:t>ISBN 978-0-12-812275-4</a:t>
            </a:r>
            <a:endParaRPr lang="en-US" dirty="0"/>
          </a:p>
          <a:p>
            <a:pPr lvl="2"/>
            <a:r>
              <a:rPr lang="en-US" sz="2400" dirty="0"/>
              <a:t>Chapter 4, “The Processor”</a:t>
            </a:r>
          </a:p>
          <a:p>
            <a:pPr lvl="2"/>
            <a:r>
              <a:rPr lang="en-US" sz="2400" dirty="0"/>
              <a:t>pages 236-314 (sections 4.1 thru 4.8)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521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Class Announcements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Phase 3 target date – Sunday, February 14 at 10:00 PM</a:t>
            </a:r>
          </a:p>
          <a:p>
            <a:r>
              <a:rPr lang="en-US" sz="3200" dirty="0"/>
              <a:t>Phase 2 is at 10%/day deduction – do not get behind!</a:t>
            </a:r>
          </a:p>
          <a:p>
            <a:r>
              <a:rPr lang="en-US" sz="3200" dirty="0"/>
              <a:t>Homework #1A due Thursday, February 11 at 10:00 PM</a:t>
            </a:r>
          </a:p>
          <a:p>
            <a:r>
              <a:rPr lang="en-US" sz="3200" dirty="0"/>
              <a:t>Homework #2 will be posted by tomorrow</a:t>
            </a:r>
          </a:p>
          <a:p>
            <a:r>
              <a:rPr lang="en-US" sz="3200" dirty="0"/>
              <a:t>Due Thursday, February 18 at 10:00 PM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5632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Phase 3 – SDK vs. Debugger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6F59DB3-A868-486C-915E-69D64E3C9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138" y="1772825"/>
            <a:ext cx="1952898" cy="1114581"/>
          </a:xfr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AA621DE-B5FE-4AEF-8272-975F78A57988}"/>
              </a:ext>
            </a:extLst>
          </p:cNvPr>
          <p:cNvSpPr txBox="1">
            <a:spLocks/>
          </p:cNvSpPr>
          <p:nvPr/>
        </p:nvSpPr>
        <p:spPr>
          <a:xfrm>
            <a:off x="949825" y="1562154"/>
            <a:ext cx="57938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the Software Developer Kit (SDK) used to build software</a:t>
            </a:r>
          </a:p>
          <a:p>
            <a:r>
              <a:rPr lang="en-US" dirty="0"/>
              <a:t>Create it by building the Assembler from a good design</a:t>
            </a:r>
          </a:p>
          <a:p>
            <a:r>
              <a:rPr lang="en-US" dirty="0"/>
              <a:t>This is the Debugger (Simulator) used to run simulations</a:t>
            </a:r>
          </a:p>
          <a:p>
            <a:r>
              <a:rPr lang="en-US" dirty="0"/>
              <a:t>Create it by building the Simulator from the design under test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CF6952-F2DC-4D99-ADEC-6E28CF4ED584}"/>
              </a:ext>
            </a:extLst>
          </p:cNvPr>
          <p:cNvCxnSpPr/>
          <p:nvPr/>
        </p:nvCxnSpPr>
        <p:spPr>
          <a:xfrm>
            <a:off x="6181725" y="1962150"/>
            <a:ext cx="1457325" cy="857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7273110-C6B4-4DA0-A61F-5BB9F17DE9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759" y="1838103"/>
            <a:ext cx="2181529" cy="159089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A0424D-DF42-4544-BEDB-72406CC4E74D}"/>
              </a:ext>
            </a:extLst>
          </p:cNvPr>
          <p:cNvCxnSpPr>
            <a:cxnSpLocks/>
          </p:cNvCxnSpPr>
          <p:nvPr/>
        </p:nvCxnSpPr>
        <p:spPr>
          <a:xfrm flipV="1">
            <a:off x="6374614" y="2457450"/>
            <a:ext cx="3607586" cy="3238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D68D1AC1-1CDC-4F17-8581-5106848BE0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138" y="3604138"/>
            <a:ext cx="4281901" cy="2501785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3FDD1C-EC57-46ED-AA8B-F3037A1A518D}"/>
              </a:ext>
            </a:extLst>
          </p:cNvPr>
          <p:cNvCxnSpPr>
            <a:cxnSpLocks/>
          </p:cNvCxnSpPr>
          <p:nvPr/>
        </p:nvCxnSpPr>
        <p:spPr>
          <a:xfrm>
            <a:off x="6096000" y="3618325"/>
            <a:ext cx="2390775" cy="22951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C8DED0-4E3A-4B54-BAD0-07F49D0AF15D}"/>
              </a:ext>
            </a:extLst>
          </p:cNvPr>
          <p:cNvCxnSpPr>
            <a:cxnSpLocks/>
          </p:cNvCxnSpPr>
          <p:nvPr/>
        </p:nvCxnSpPr>
        <p:spPr>
          <a:xfrm flipV="1">
            <a:off x="6257925" y="3116143"/>
            <a:ext cx="3657600" cy="15320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02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Phase 3 – Getting Started (Check All Cases)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49825" y="1562154"/>
            <a:ext cx="5531657" cy="4351338"/>
          </a:xfrm>
        </p:spPr>
        <p:txBody>
          <a:bodyPr>
            <a:normAutofit/>
          </a:bodyPr>
          <a:lstStyle/>
          <a:p>
            <a:r>
              <a:rPr lang="en-US" dirty="0"/>
              <a:t>Test the function</a:t>
            </a:r>
          </a:p>
          <a:p>
            <a:r>
              <a:rPr lang="en-US" dirty="0"/>
              <a:t>Check the output</a:t>
            </a:r>
          </a:p>
          <a:p>
            <a:r>
              <a:rPr lang="en-US" dirty="0"/>
              <a:t>Log Error if necessary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93F67A-AC61-4CCC-B32C-B13DF7F654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755" y="1197988"/>
            <a:ext cx="3867690" cy="259116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809B67-9A95-435D-9CF1-BB627EBBEE96}"/>
              </a:ext>
            </a:extLst>
          </p:cNvPr>
          <p:cNvCxnSpPr>
            <a:cxnSpLocks/>
          </p:cNvCxnSpPr>
          <p:nvPr/>
        </p:nvCxnSpPr>
        <p:spPr>
          <a:xfrm>
            <a:off x="3886200" y="1815353"/>
            <a:ext cx="36576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D16496-A00F-4F42-ADF5-C846B838290C}"/>
              </a:ext>
            </a:extLst>
          </p:cNvPr>
          <p:cNvCxnSpPr>
            <a:cxnSpLocks/>
          </p:cNvCxnSpPr>
          <p:nvPr/>
        </p:nvCxnSpPr>
        <p:spPr>
          <a:xfrm>
            <a:off x="3980329" y="2326341"/>
            <a:ext cx="356347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E149F2-5BE6-4690-86C6-C8F263D81E8C}"/>
              </a:ext>
            </a:extLst>
          </p:cNvPr>
          <p:cNvCxnSpPr>
            <a:cxnSpLocks/>
          </p:cNvCxnSpPr>
          <p:nvPr/>
        </p:nvCxnSpPr>
        <p:spPr>
          <a:xfrm>
            <a:off x="4572000" y="2864225"/>
            <a:ext cx="2971800" cy="2958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58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27E2B5D-0E04-4996-85E8-8E4BCB16F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141" y="1664809"/>
            <a:ext cx="3858163" cy="3439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Phase 3 – Getting Started (Exit on Error)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49825" y="1562154"/>
            <a:ext cx="5531657" cy="4351338"/>
          </a:xfrm>
        </p:spPr>
        <p:txBody>
          <a:bodyPr>
            <a:normAutofit/>
          </a:bodyPr>
          <a:lstStyle/>
          <a:p>
            <a:r>
              <a:rPr lang="en-US" dirty="0"/>
              <a:t>Test the function</a:t>
            </a:r>
          </a:p>
          <a:p>
            <a:r>
              <a:rPr lang="en-US" dirty="0"/>
              <a:t>Check the output</a:t>
            </a:r>
          </a:p>
          <a:p>
            <a:r>
              <a:rPr lang="en-US" dirty="0"/>
              <a:t>Log Error if necessary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809B67-9A95-435D-9CF1-BB627EBBEE96}"/>
              </a:ext>
            </a:extLst>
          </p:cNvPr>
          <p:cNvCxnSpPr>
            <a:cxnSpLocks/>
          </p:cNvCxnSpPr>
          <p:nvPr/>
        </p:nvCxnSpPr>
        <p:spPr>
          <a:xfrm>
            <a:off x="3886200" y="1815353"/>
            <a:ext cx="36576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D16496-A00F-4F42-ADF5-C846B838290C}"/>
              </a:ext>
            </a:extLst>
          </p:cNvPr>
          <p:cNvCxnSpPr>
            <a:cxnSpLocks/>
          </p:cNvCxnSpPr>
          <p:nvPr/>
        </p:nvCxnSpPr>
        <p:spPr>
          <a:xfrm>
            <a:off x="3980329" y="2326341"/>
            <a:ext cx="356347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E149F2-5BE6-4690-86C6-C8F263D81E8C}"/>
              </a:ext>
            </a:extLst>
          </p:cNvPr>
          <p:cNvCxnSpPr>
            <a:cxnSpLocks/>
          </p:cNvCxnSpPr>
          <p:nvPr/>
        </p:nvCxnSpPr>
        <p:spPr>
          <a:xfrm>
            <a:off x="4572000" y="2864225"/>
            <a:ext cx="2971800" cy="15733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13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1325563"/>
          </a:xfrm>
        </p:spPr>
        <p:txBody>
          <a:bodyPr/>
          <a:lstStyle/>
          <a:p>
            <a:r>
              <a:rPr lang="en-US" dirty="0"/>
              <a:t>Phase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49825" y="156215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penalty for not finding one of your errors is 10% each, so it’s better to delay and create a complete test.</a:t>
            </a:r>
          </a:p>
          <a:p>
            <a:r>
              <a:rPr lang="en-US" dirty="0"/>
              <a:t>There are also penalties for errors detected in a known good Phase 2 design</a:t>
            </a:r>
          </a:p>
          <a:p>
            <a:r>
              <a:rPr lang="en-US" dirty="0"/>
              <a:t>There are bonus points for detecting the errors which are NOT in your hardware, so you should test all 14 possible failing instructions.  This is much more like a real Verification process.</a:t>
            </a:r>
          </a:p>
          <a:p>
            <a:r>
              <a:rPr lang="en-US" dirty="0"/>
              <a:t>Ask questions in Slack</a:t>
            </a:r>
          </a:p>
        </p:txBody>
      </p:sp>
    </p:spTree>
    <p:extLst>
      <p:ext uri="{BB962C8B-B14F-4D97-AF65-F5344CB8AC3E}">
        <p14:creationId xmlns:p14="http://schemas.microsoft.com/office/powerpoint/2010/main" val="369611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792"/>
            <a:ext cx="10515600" cy="6608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Assembly -&gt; Machine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050" y="200518"/>
            <a:ext cx="353599" cy="32921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4"/>
            <a:ext cx="12192000" cy="609665"/>
          </a:xfrm>
          <a:solidFill>
            <a:schemeClr val="bg1"/>
          </a:solidFill>
        </p:spPr>
        <p:txBody>
          <a:bodyPr/>
          <a:lstStyle/>
          <a:p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1062-647E-407B-B10D-A265B55750D5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extBox 7"/>
          <p:cNvSpPr txBox="1"/>
          <p:nvPr/>
        </p:nvSpPr>
        <p:spPr>
          <a:xfrm>
            <a:off x="838200" y="1338470"/>
            <a:ext cx="10515600" cy="47998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What is the RISC-V machine code for the following assembly instruction?</a:t>
            </a:r>
          </a:p>
          <a:p>
            <a:r>
              <a:rPr lang="en-US" sz="2800" dirty="0">
                <a:solidFill>
                  <a:schemeClr val="bg1"/>
                </a:solidFill>
              </a:rPr>
              <a:t>				</a:t>
            </a:r>
            <a:r>
              <a:rPr lang="en-US" sz="3200" dirty="0" err="1">
                <a:solidFill>
                  <a:schemeClr val="bg1"/>
                </a:solidFill>
              </a:rPr>
              <a:t>jalr</a:t>
            </a:r>
            <a:r>
              <a:rPr lang="en-US" sz="3200" dirty="0">
                <a:solidFill>
                  <a:schemeClr val="bg1"/>
                </a:solidFill>
              </a:rPr>
              <a:t> x6, -345(x1)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	0b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1110 1010 0111 </a:t>
            </a:r>
            <a:r>
              <a:rPr lang="en-US" sz="3200" dirty="0">
                <a:solidFill>
                  <a:srgbClr val="0070C0"/>
                </a:solidFill>
              </a:rPr>
              <a:t>0000 1</a:t>
            </a:r>
            <a:r>
              <a:rPr lang="en-US" sz="3200" dirty="0">
                <a:solidFill>
                  <a:srgbClr val="92D050"/>
                </a:solidFill>
              </a:rPr>
              <a:t>000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B050"/>
                </a:solidFill>
              </a:rPr>
              <a:t>0011 0</a:t>
            </a:r>
            <a:r>
              <a:rPr lang="en-US" sz="3200" dirty="0">
                <a:solidFill>
                  <a:schemeClr val="bg1"/>
                </a:solidFill>
              </a:rPr>
              <a:t>110 0111</a:t>
            </a:r>
          </a:p>
          <a:p>
            <a:r>
              <a:rPr lang="en-US" sz="3200" dirty="0"/>
              <a:t>			</a:t>
            </a:r>
            <a:r>
              <a:rPr lang="en-US" sz="3200" dirty="0">
                <a:solidFill>
                  <a:schemeClr val="bg1"/>
                </a:solidFill>
              </a:rPr>
              <a:t>	</a:t>
            </a:r>
            <a:endParaRPr lang="en-US" sz="3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1F4AEB-8B5F-4BE0-A074-0A7FFF0D36B8}"/>
              </a:ext>
            </a:extLst>
          </p:cNvPr>
          <p:cNvSpPr/>
          <p:nvPr/>
        </p:nvSpPr>
        <p:spPr>
          <a:xfrm>
            <a:off x="6896100" y="4448175"/>
            <a:ext cx="1228725" cy="742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2F03DE-8C93-48D1-B55A-912608C9727E}"/>
              </a:ext>
            </a:extLst>
          </p:cNvPr>
          <p:cNvSpPr/>
          <p:nvPr/>
        </p:nvSpPr>
        <p:spPr>
          <a:xfrm>
            <a:off x="6096000" y="4448175"/>
            <a:ext cx="800101" cy="742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E17CD-9540-45D4-AE36-16566CECDA3E}"/>
              </a:ext>
            </a:extLst>
          </p:cNvPr>
          <p:cNvSpPr/>
          <p:nvPr/>
        </p:nvSpPr>
        <p:spPr>
          <a:xfrm>
            <a:off x="5014912" y="4448175"/>
            <a:ext cx="1209675" cy="742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A4C09D-BD01-48E0-AE16-645E20253321}"/>
              </a:ext>
            </a:extLst>
          </p:cNvPr>
          <p:cNvSpPr/>
          <p:nvPr/>
        </p:nvSpPr>
        <p:spPr>
          <a:xfrm>
            <a:off x="2297906" y="4448175"/>
            <a:ext cx="2755106" cy="742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D939F9-7B9D-46E7-BA0C-EB1CD1AABE8D}"/>
              </a:ext>
            </a:extLst>
          </p:cNvPr>
          <p:cNvSpPr txBox="1"/>
          <p:nvPr/>
        </p:nvSpPr>
        <p:spPr>
          <a:xfrm>
            <a:off x="952500" y="2981325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do we find first?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D65AE-48E2-4E63-8CF0-505C5EBB0169}"/>
              </a:ext>
            </a:extLst>
          </p:cNvPr>
          <p:cNvSpPr txBox="1"/>
          <p:nvPr/>
        </p:nvSpPr>
        <p:spPr>
          <a:xfrm>
            <a:off x="952500" y="2994603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Opcode (and fn3)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F5849B-4BE9-4C70-A906-D2B435314268}"/>
              </a:ext>
            </a:extLst>
          </p:cNvPr>
          <p:cNvSpPr txBox="1"/>
          <p:nvPr/>
        </p:nvSpPr>
        <p:spPr>
          <a:xfrm>
            <a:off x="952500" y="3246158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do we find next?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3C5656-F3FB-4113-A091-4203B14D794A}"/>
              </a:ext>
            </a:extLst>
          </p:cNvPr>
          <p:cNvSpPr txBox="1"/>
          <p:nvPr/>
        </p:nvSpPr>
        <p:spPr>
          <a:xfrm>
            <a:off x="952499" y="3247063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rd</a:t>
            </a:r>
            <a:r>
              <a:rPr lang="en-US" dirty="0">
                <a:solidFill>
                  <a:schemeClr val="bg1"/>
                </a:solidFill>
              </a:rPr>
              <a:t> field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589BB41-7B22-4BE7-9D1D-D6D4B1914210}"/>
              </a:ext>
            </a:extLst>
          </p:cNvPr>
          <p:cNvSpPr/>
          <p:nvPr/>
        </p:nvSpPr>
        <p:spPr>
          <a:xfrm>
            <a:off x="4429125" y="2276475"/>
            <a:ext cx="800100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1AEF8C-0F19-4485-BA71-37DAC9F3D629}"/>
              </a:ext>
            </a:extLst>
          </p:cNvPr>
          <p:cNvSpPr/>
          <p:nvPr/>
        </p:nvSpPr>
        <p:spPr>
          <a:xfrm>
            <a:off x="5053012" y="2259983"/>
            <a:ext cx="633413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472F7C-8625-4A93-A2CF-EC46FD5C2514}"/>
              </a:ext>
            </a:extLst>
          </p:cNvPr>
          <p:cNvSpPr txBox="1"/>
          <p:nvPr/>
        </p:nvSpPr>
        <p:spPr>
          <a:xfrm>
            <a:off x="952499" y="3493920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do we find next?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B0A0A-389A-4906-BA9C-2120224350FC}"/>
              </a:ext>
            </a:extLst>
          </p:cNvPr>
          <p:cNvSpPr txBox="1"/>
          <p:nvPr/>
        </p:nvSpPr>
        <p:spPr>
          <a:xfrm>
            <a:off x="952498" y="3494825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rs1 field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F6FF0B-6C0A-4551-A611-53DD78E57894}"/>
              </a:ext>
            </a:extLst>
          </p:cNvPr>
          <p:cNvSpPr/>
          <p:nvPr/>
        </p:nvSpPr>
        <p:spPr>
          <a:xfrm>
            <a:off x="6505577" y="2228850"/>
            <a:ext cx="633413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7FBB6F-2FF4-4D5C-8C41-19E895DC23FE}"/>
              </a:ext>
            </a:extLst>
          </p:cNvPr>
          <p:cNvSpPr txBox="1"/>
          <p:nvPr/>
        </p:nvSpPr>
        <p:spPr>
          <a:xfrm>
            <a:off x="952498" y="3733572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Calculate the immediate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D2A432-A960-4D69-A07F-29927D30CF3C}"/>
              </a:ext>
            </a:extLst>
          </p:cNvPr>
          <p:cNvSpPr/>
          <p:nvPr/>
        </p:nvSpPr>
        <p:spPr>
          <a:xfrm>
            <a:off x="5762627" y="2228850"/>
            <a:ext cx="800100" cy="542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8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 animBg="1"/>
      <p:bldP spid="16" grpId="1" animBg="1"/>
      <p:bldP spid="17" grpId="0" animBg="1"/>
      <p:bldP spid="17" grpId="1" animBg="1"/>
      <p:bldP spid="18" grpId="0"/>
      <p:bldP spid="18" grpId="1"/>
      <p:bldP spid="19" grpId="0"/>
      <p:bldP spid="19" grpId="1"/>
      <p:bldP spid="20" grpId="0" animBg="1"/>
      <p:bldP spid="20" grpId="1" animBg="1"/>
      <p:bldP spid="21" grpId="0"/>
      <p:bldP spid="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53989</TotalTime>
  <Words>1639</Words>
  <Application>Microsoft Office PowerPoint</Application>
  <PresentationFormat>Widescreen</PresentationFormat>
  <Paragraphs>295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 </vt:lpstr>
      <vt:lpstr>Calibri Light</vt:lpstr>
      <vt:lpstr>HelveticaNeueLT Std ExtBlk Cn</vt:lpstr>
      <vt:lpstr>Lucida Console</vt:lpstr>
      <vt:lpstr>Office Theme</vt:lpstr>
      <vt:lpstr>ECEN 3593-001 Computer Organization</vt:lpstr>
      <vt:lpstr>Agenda</vt:lpstr>
      <vt:lpstr>Class Announcements</vt:lpstr>
      <vt:lpstr>Class Announcements</vt:lpstr>
      <vt:lpstr>Phase 3 – SDK vs. Debugger</vt:lpstr>
      <vt:lpstr>Phase 3 – Getting Started (Check All Cases)</vt:lpstr>
      <vt:lpstr>Phase 3 – Getting Started (Exit on Error)</vt:lpstr>
      <vt:lpstr>Phase 3</vt:lpstr>
      <vt:lpstr>Assembly -&gt; Machine Code</vt:lpstr>
      <vt:lpstr>Calculate the Immediate -345</vt:lpstr>
      <vt:lpstr>Assembly -&gt; Machine Code</vt:lpstr>
      <vt:lpstr>Assembly -&gt; Machine Code</vt:lpstr>
      <vt:lpstr>Calculate the Immediate 19</vt:lpstr>
      <vt:lpstr>Assembly -&gt; Machine Code</vt:lpstr>
      <vt:lpstr>Assembly -&gt; Machine Code</vt:lpstr>
      <vt:lpstr>Calculate the Immediate -72</vt:lpstr>
      <vt:lpstr>Assembly -&gt; Machine Code</vt:lpstr>
      <vt:lpstr>Machine Code -&gt; Assembly</vt:lpstr>
      <vt:lpstr>Calculate the Immediate 0b 0101 1101 1100</vt:lpstr>
      <vt:lpstr>Machine Code -&gt; Assembly</vt:lpstr>
      <vt:lpstr>Machine Code -&gt; Assembly</vt:lpstr>
      <vt:lpstr>Calculate the Immediate</vt:lpstr>
      <vt:lpstr>Calculate the Immediate</vt:lpstr>
      <vt:lpstr>Machine Code -&gt; Assembly</vt:lpstr>
      <vt:lpstr>Compiling IF Statements</vt:lpstr>
      <vt:lpstr>Compiling Loop Statements</vt:lpstr>
      <vt:lpstr>Which c-code is considered better firmware practice?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Scherr</dc:creator>
  <cp:lastModifiedBy>Steve Sheafor</cp:lastModifiedBy>
  <cp:revision>576</cp:revision>
  <dcterms:created xsi:type="dcterms:W3CDTF">2015-08-04T22:38:58Z</dcterms:created>
  <dcterms:modified xsi:type="dcterms:W3CDTF">2021-02-08T21:01:43Z</dcterms:modified>
</cp:coreProperties>
</file>