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706" r:id="rId4"/>
    <p:sldId id="938" r:id="rId5"/>
    <p:sldId id="970" r:id="rId6"/>
    <p:sldId id="915" r:id="rId7"/>
    <p:sldId id="916" r:id="rId8"/>
    <p:sldId id="891" r:id="rId9"/>
    <p:sldId id="917" r:id="rId10"/>
    <p:sldId id="918" r:id="rId11"/>
    <p:sldId id="920" r:id="rId12"/>
    <p:sldId id="921" r:id="rId13"/>
    <p:sldId id="922" r:id="rId14"/>
    <p:sldId id="923" r:id="rId15"/>
    <p:sldId id="936" r:id="rId16"/>
    <p:sldId id="899" r:id="rId17"/>
    <p:sldId id="851" r:id="rId18"/>
    <p:sldId id="901" r:id="rId19"/>
    <p:sldId id="937" r:id="rId20"/>
    <p:sldId id="969" r:id="rId21"/>
    <p:sldId id="881" r:id="rId22"/>
    <p:sldId id="882" r:id="rId23"/>
    <p:sldId id="967" r:id="rId24"/>
    <p:sldId id="884" r:id="rId25"/>
    <p:sldId id="968" r:id="rId26"/>
    <p:sldId id="879" r:id="rId27"/>
    <p:sldId id="9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91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7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48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88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85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31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54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97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45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1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3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9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94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5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3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1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7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8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4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1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9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#12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12 February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Combinational Paths – Load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1685631" y="4234868"/>
            <a:ext cx="609892" cy="1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710271" y="1999128"/>
            <a:ext cx="84267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838184" y="4052072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2096A97-068F-4913-90FF-591695175CBF}"/>
              </a:ext>
            </a:extLst>
          </p:cNvPr>
          <p:cNvCxnSpPr>
            <a:cxnSpLocks/>
          </p:cNvCxnSpPr>
          <p:nvPr/>
        </p:nvCxnSpPr>
        <p:spPr>
          <a:xfrm flipH="1" flipV="1">
            <a:off x="4122333" y="4223343"/>
            <a:ext cx="7534" cy="955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4E26CF95-0F43-46E4-8446-4856C724B9F4}"/>
              </a:ext>
            </a:extLst>
          </p:cNvPr>
          <p:cNvSpPr/>
          <p:nvPr/>
        </p:nvSpPr>
        <p:spPr>
          <a:xfrm>
            <a:off x="4430970" y="3413639"/>
            <a:ext cx="601438" cy="970969"/>
          </a:xfrm>
          <a:prstGeom prst="ellipse">
            <a:avLst/>
          </a:prstGeom>
          <a:solidFill>
            <a:srgbClr val="00B050">
              <a:alpha val="0"/>
            </a:srgb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2A804D-504D-43DF-A23A-D42D0C85EAB4}"/>
              </a:ext>
            </a:extLst>
          </p:cNvPr>
          <p:cNvCxnSpPr>
            <a:cxnSpLocks/>
          </p:cNvCxnSpPr>
          <p:nvPr/>
        </p:nvCxnSpPr>
        <p:spPr>
          <a:xfrm flipV="1">
            <a:off x="3715265" y="1997561"/>
            <a:ext cx="0" cy="14314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EC0BEE0-9760-4168-8968-864B8A226428}"/>
              </a:ext>
            </a:extLst>
          </p:cNvPr>
          <p:cNvCxnSpPr>
            <a:cxnSpLocks/>
          </p:cNvCxnSpPr>
          <p:nvPr/>
        </p:nvCxnSpPr>
        <p:spPr>
          <a:xfrm>
            <a:off x="1962150" y="3429000"/>
            <a:ext cx="1748121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2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Combinational Paths – Store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1685631" y="4234868"/>
            <a:ext cx="609892" cy="1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710271" y="1999128"/>
            <a:ext cx="84267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838184" y="4052072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08A6558-860F-472C-B65A-D772DA90A429}"/>
              </a:ext>
            </a:extLst>
          </p:cNvPr>
          <p:cNvCxnSpPr>
            <a:cxnSpLocks/>
          </p:cNvCxnSpPr>
          <p:nvPr/>
        </p:nvCxnSpPr>
        <p:spPr>
          <a:xfrm flipH="1" flipV="1">
            <a:off x="4122333" y="4223343"/>
            <a:ext cx="7534" cy="955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C05DA84-7DDD-414C-A78D-01CB3BAB3CD4}"/>
              </a:ext>
            </a:extLst>
          </p:cNvPr>
          <p:cNvCxnSpPr>
            <a:cxnSpLocks/>
          </p:cNvCxnSpPr>
          <p:nvPr/>
        </p:nvCxnSpPr>
        <p:spPr>
          <a:xfrm>
            <a:off x="5858425" y="4434618"/>
            <a:ext cx="1709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51F6398-4774-4E02-9BD3-307E9C8C2227}"/>
              </a:ext>
            </a:extLst>
          </p:cNvPr>
          <p:cNvCxnSpPr>
            <a:cxnSpLocks/>
          </p:cNvCxnSpPr>
          <p:nvPr/>
        </p:nvCxnSpPr>
        <p:spPr>
          <a:xfrm flipV="1">
            <a:off x="3715265" y="1997561"/>
            <a:ext cx="0" cy="14314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5867E1A-2654-43D8-BEA3-01375B1CF646}"/>
              </a:ext>
            </a:extLst>
          </p:cNvPr>
          <p:cNvCxnSpPr>
            <a:cxnSpLocks/>
          </p:cNvCxnSpPr>
          <p:nvPr/>
        </p:nvCxnSpPr>
        <p:spPr>
          <a:xfrm>
            <a:off x="1962150" y="3429000"/>
            <a:ext cx="1748121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Combinational Paths – Branch Data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1685631" y="4234868"/>
            <a:ext cx="609892" cy="187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710271" y="1999128"/>
            <a:ext cx="84267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838184" y="4052072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11160E7-46A1-4A19-801A-3BEE6830E34C}"/>
              </a:ext>
            </a:extLst>
          </p:cNvPr>
          <p:cNvCxnSpPr>
            <a:cxnSpLocks/>
          </p:cNvCxnSpPr>
          <p:nvPr/>
        </p:nvCxnSpPr>
        <p:spPr>
          <a:xfrm>
            <a:off x="1699438" y="4233588"/>
            <a:ext cx="2557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871E392-429B-4842-8F64-90174AB94BB7}"/>
              </a:ext>
            </a:extLst>
          </p:cNvPr>
          <p:cNvCxnSpPr>
            <a:cxnSpLocks/>
          </p:cNvCxnSpPr>
          <p:nvPr/>
        </p:nvCxnSpPr>
        <p:spPr>
          <a:xfrm flipV="1">
            <a:off x="3715265" y="1997561"/>
            <a:ext cx="0" cy="14314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C3DF64A-2B1F-47C7-AEC5-F10DC0E779FC}"/>
              </a:ext>
            </a:extLst>
          </p:cNvPr>
          <p:cNvCxnSpPr>
            <a:cxnSpLocks/>
          </p:cNvCxnSpPr>
          <p:nvPr/>
        </p:nvCxnSpPr>
        <p:spPr>
          <a:xfrm>
            <a:off x="1962150" y="3429000"/>
            <a:ext cx="1748121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Combinational Paths – Branch Data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1685631" y="4234868"/>
            <a:ext cx="609892" cy="1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429000"/>
            <a:ext cx="0" cy="8045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 flipV="1">
            <a:off x="3710271" y="1999128"/>
            <a:ext cx="842679" cy="571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838184" y="4052072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7163A5E-5FAE-4BE5-80B2-8ACCA30CD8C0}"/>
              </a:ext>
            </a:extLst>
          </p:cNvPr>
          <p:cNvCxnSpPr>
            <a:cxnSpLocks/>
          </p:cNvCxnSpPr>
          <p:nvPr/>
        </p:nvCxnSpPr>
        <p:spPr>
          <a:xfrm flipV="1">
            <a:off x="4129867" y="2824673"/>
            <a:ext cx="0" cy="139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72FB5CF-3DE0-4386-B2A4-31A399B38EA5}"/>
              </a:ext>
            </a:extLst>
          </p:cNvPr>
          <p:cNvCxnSpPr>
            <a:cxnSpLocks/>
          </p:cNvCxnSpPr>
          <p:nvPr/>
        </p:nvCxnSpPr>
        <p:spPr>
          <a:xfrm flipV="1">
            <a:off x="3715265" y="1997561"/>
            <a:ext cx="0" cy="14314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2DB1C1D-C258-4FA9-93DC-D422AE43459E}"/>
              </a:ext>
            </a:extLst>
          </p:cNvPr>
          <p:cNvCxnSpPr>
            <a:cxnSpLocks/>
          </p:cNvCxnSpPr>
          <p:nvPr/>
        </p:nvCxnSpPr>
        <p:spPr>
          <a:xfrm>
            <a:off x="1962150" y="3429000"/>
            <a:ext cx="1748121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FE9F314-2712-4F60-B106-B17DF828AFD5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4187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 w="28575">
            <a:noFill/>
          </a:ln>
        </p:spPr>
        <p:txBody>
          <a:bodyPr/>
          <a:lstStyle/>
          <a:p>
            <a:pPr algn="ctr"/>
            <a:r>
              <a:rPr lang="en-US" dirty="0"/>
              <a:t>Combinational Paths – Branch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1685631" y="4234868"/>
            <a:ext cx="609892" cy="1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710271" y="1997561"/>
            <a:ext cx="842679" cy="1567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838184" y="4052072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6510392-D0CE-4915-A469-2DDEA43AF80A}"/>
              </a:ext>
            </a:extLst>
          </p:cNvPr>
          <p:cNvCxnSpPr>
            <a:cxnSpLocks/>
          </p:cNvCxnSpPr>
          <p:nvPr/>
        </p:nvCxnSpPr>
        <p:spPr>
          <a:xfrm flipH="1" flipV="1">
            <a:off x="4122332" y="4223343"/>
            <a:ext cx="7535" cy="500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07CA719-9137-4A29-B03B-DE9C15CF7D75}"/>
              </a:ext>
            </a:extLst>
          </p:cNvPr>
          <p:cNvCxnSpPr>
            <a:cxnSpLocks/>
          </p:cNvCxnSpPr>
          <p:nvPr/>
        </p:nvCxnSpPr>
        <p:spPr>
          <a:xfrm flipV="1">
            <a:off x="3715265" y="1997561"/>
            <a:ext cx="0" cy="14314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CB6E1B5-AE38-4A2F-9D81-EBCC8F024C4D}"/>
              </a:ext>
            </a:extLst>
          </p:cNvPr>
          <p:cNvCxnSpPr>
            <a:cxnSpLocks/>
          </p:cNvCxnSpPr>
          <p:nvPr/>
        </p:nvCxnSpPr>
        <p:spPr>
          <a:xfrm>
            <a:off x="1962150" y="3429000"/>
            <a:ext cx="1748121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Combinational Paths – Worst Case (Load)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1685631" y="4234868"/>
            <a:ext cx="609892" cy="1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710271" y="1997561"/>
            <a:ext cx="842679" cy="1567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838184" y="4052072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2096A97-068F-4913-90FF-591695175CBF}"/>
              </a:ext>
            </a:extLst>
          </p:cNvPr>
          <p:cNvCxnSpPr>
            <a:cxnSpLocks/>
          </p:cNvCxnSpPr>
          <p:nvPr/>
        </p:nvCxnSpPr>
        <p:spPr>
          <a:xfrm flipH="1" flipV="1">
            <a:off x="4122333" y="4223343"/>
            <a:ext cx="7534" cy="955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C3317F4-2A34-469E-978C-0AF43636BF91}"/>
              </a:ext>
            </a:extLst>
          </p:cNvPr>
          <p:cNvCxnSpPr>
            <a:cxnSpLocks/>
          </p:cNvCxnSpPr>
          <p:nvPr/>
        </p:nvCxnSpPr>
        <p:spPr>
          <a:xfrm flipV="1">
            <a:off x="3715265" y="1997561"/>
            <a:ext cx="0" cy="14314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BA032E3-28BA-45F3-8B4C-17E90A8EC619}"/>
              </a:ext>
            </a:extLst>
          </p:cNvPr>
          <p:cNvCxnSpPr>
            <a:cxnSpLocks/>
          </p:cNvCxnSpPr>
          <p:nvPr/>
        </p:nvCxnSpPr>
        <p:spPr>
          <a:xfrm>
            <a:off x="1962150" y="3429000"/>
            <a:ext cx="1748121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7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Worst Case Sets the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87488"/>
            <a:ext cx="10515600" cy="33486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The worst case combinational path is:</a:t>
            </a:r>
          </a:p>
          <a:p>
            <a:pPr lvl="1"/>
            <a:r>
              <a:rPr lang="en-US" altLang="en-US" dirty="0"/>
              <a:t>Instruction Memory – PC -&gt; Instruction</a:t>
            </a:r>
          </a:p>
          <a:p>
            <a:pPr lvl="1"/>
            <a:r>
              <a:rPr lang="en-US" altLang="en-US" dirty="0"/>
              <a:t>Register File – Instruction -&gt; Register outputs</a:t>
            </a:r>
          </a:p>
          <a:p>
            <a:pPr lvl="1"/>
            <a:r>
              <a:rPr lang="en-US" altLang="en-US" dirty="0"/>
              <a:t>ALU – Register Outputs -&gt; Data Memory Address</a:t>
            </a:r>
          </a:p>
          <a:p>
            <a:pPr lvl="1"/>
            <a:r>
              <a:rPr lang="en-US" altLang="en-US" dirty="0"/>
              <a:t>Data Memory – Address -&gt; Data out</a:t>
            </a:r>
          </a:p>
          <a:p>
            <a:pPr lvl="1"/>
            <a:r>
              <a:rPr lang="en-US" altLang="en-US" dirty="0"/>
              <a:t>Register din Mux – Input -&gt; Output</a:t>
            </a:r>
          </a:p>
          <a:p>
            <a:pPr lvl="1"/>
            <a:r>
              <a:rPr lang="en-US" altLang="en-US" dirty="0"/>
              <a:t>Register File – din Input Setup </a:t>
            </a:r>
          </a:p>
          <a:p>
            <a:r>
              <a:rPr lang="en-US" altLang="en-US" sz="3200" dirty="0"/>
              <a:t>This is the Combinational Logic delay which defines the maximum frequency</a:t>
            </a:r>
            <a:endParaRPr lang="en-AU" altLang="en-US" sz="3200" dirty="0"/>
          </a:p>
          <a:p>
            <a:endParaRPr lang="en-AU" altLang="en-US" sz="2800" dirty="0"/>
          </a:p>
        </p:txBody>
      </p:sp>
      <p:pic>
        <p:nvPicPr>
          <p:cNvPr id="9" name="Picture 7" descr="f04-03-P3744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60" y="4835951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7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Composing the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First-cut data path does an instruction in one clock cycle (A </a:t>
            </a:r>
            <a:r>
              <a:rPr lang="en-US" altLang="en-US" sz="3600" dirty="0">
                <a:solidFill>
                  <a:srgbClr val="00B0F0"/>
                </a:solidFill>
              </a:rPr>
              <a:t>Single Cycle CPU</a:t>
            </a:r>
            <a:r>
              <a:rPr lang="en-US" altLang="en-US" sz="3600" dirty="0"/>
              <a:t>)</a:t>
            </a:r>
          </a:p>
          <a:p>
            <a:pPr lvl="1"/>
            <a:r>
              <a:rPr lang="en-US" altLang="en-US" sz="3200" dirty="0"/>
              <a:t>Each data path element can only do one function at a time</a:t>
            </a:r>
          </a:p>
          <a:p>
            <a:pPr lvl="1"/>
            <a:r>
              <a:rPr lang="en-US" altLang="en-US" sz="3200" dirty="0"/>
              <a:t>Hence, we need separate instruction and data memories</a:t>
            </a:r>
          </a:p>
          <a:p>
            <a:r>
              <a:rPr lang="en-US" altLang="en-US" sz="3600" dirty="0"/>
              <a:t>Use </a:t>
            </a:r>
            <a:r>
              <a:rPr lang="en-US" altLang="en-US" sz="3600" dirty="0">
                <a:solidFill>
                  <a:srgbClr val="0070C0"/>
                </a:solidFill>
              </a:rPr>
              <a:t>multiplexers</a:t>
            </a:r>
            <a:r>
              <a:rPr lang="en-US" altLang="en-US" sz="3600" dirty="0"/>
              <a:t> to enable alternate data sources that are used for different instructions</a:t>
            </a:r>
            <a:endParaRPr lang="en-AU" altLang="en-US" sz="3600" dirty="0"/>
          </a:p>
          <a:p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572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How can we shorten the worst case delay?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Pipelining</a:t>
            </a:r>
          </a:p>
          <a:p>
            <a:pPr lvl="1"/>
            <a:r>
              <a:rPr lang="en-US" altLang="en-US" sz="3200" dirty="0"/>
              <a:t>Break the combinational delays into roughly equal parts</a:t>
            </a:r>
          </a:p>
          <a:p>
            <a:pPr lvl="1"/>
            <a:r>
              <a:rPr lang="en-US" altLang="en-US" sz="3200" dirty="0"/>
              <a:t>Assume the three memories (Instruction Memory, Register File, Data Memory) have similar delays</a:t>
            </a:r>
          </a:p>
          <a:p>
            <a:pPr lvl="1"/>
            <a:r>
              <a:rPr lang="en-US" altLang="en-US" sz="3200" dirty="0"/>
              <a:t>A 32-bit ALU will also have a similar delay</a:t>
            </a:r>
          </a:p>
          <a:p>
            <a:r>
              <a:rPr lang="en-US" altLang="en-US" sz="3600" dirty="0"/>
              <a:t>Add a state element (a Pipeline Register) after each of these units</a:t>
            </a:r>
            <a:endParaRPr lang="en-AU" altLang="en-US" sz="3600" dirty="0"/>
          </a:p>
          <a:p>
            <a:pPr marL="0" indent="0"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800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BAA7E5-21EB-460C-BB8C-1706699DE4FC}"/>
              </a:ext>
            </a:extLst>
          </p:cNvPr>
          <p:cNvSpPr txBox="1"/>
          <p:nvPr/>
        </p:nvSpPr>
        <p:spPr>
          <a:xfrm rot="16200000">
            <a:off x="839971" y="4053681"/>
            <a:ext cx="1325562" cy="369332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838DD4B-3023-4161-86A5-BC7CDF572D20}"/>
              </a:ext>
            </a:extLst>
          </p:cNvPr>
          <p:cNvSpPr/>
          <p:nvPr/>
        </p:nvSpPr>
        <p:spPr>
          <a:xfrm>
            <a:off x="1313852" y="3568514"/>
            <a:ext cx="372992" cy="1332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MUX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08" y="533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Add Pipeline </a:t>
            </a:r>
            <a:r>
              <a:rPr lang="en-US" dirty="0">
                <a:solidFill>
                  <a:srgbClr val="FF0000"/>
                </a:solidFill>
              </a:rPr>
              <a:t>Registers/</a:t>
            </a:r>
            <a:r>
              <a:rPr lang="en-US" dirty="0">
                <a:solidFill>
                  <a:srgbClr val="FFC000"/>
                </a:solidFill>
              </a:rPr>
              <a:t>Stages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flipV="1">
            <a:off x="1687418" y="4234868"/>
            <a:ext cx="608105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  <a:stCxn id="176" idx="3"/>
          </p:cNvCxnSpPr>
          <p:nvPr/>
        </p:nvCxnSpPr>
        <p:spPr>
          <a:xfrm flipV="1">
            <a:off x="3823087" y="4154046"/>
            <a:ext cx="306780" cy="215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99128"/>
            <a:ext cx="0" cy="65874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>
            <a:off x="4129867" y="5185076"/>
            <a:ext cx="1742006" cy="71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 flipH="1">
            <a:off x="6170640" y="4428086"/>
            <a:ext cx="8233" cy="58164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178873" y="5009735"/>
            <a:ext cx="1668931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6090774" y="4099057"/>
            <a:ext cx="79868" cy="53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</p:cNvCxnSpPr>
          <p:nvPr/>
        </p:nvCxnSpPr>
        <p:spPr>
          <a:xfrm>
            <a:off x="8078352" y="3974809"/>
            <a:ext cx="410269" cy="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cxnSpLocks/>
          </p:cNvCxnSpPr>
          <p:nvPr/>
        </p:nvCxnSpPr>
        <p:spPr>
          <a:xfrm>
            <a:off x="10015413" y="4006468"/>
            <a:ext cx="24301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cxnSpLocks/>
          </p:cNvCxnSpPr>
          <p:nvPr/>
        </p:nvCxnSpPr>
        <p:spPr>
          <a:xfrm>
            <a:off x="6090774" y="4438650"/>
            <a:ext cx="26386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 flipV="1">
            <a:off x="9157119" y="5463296"/>
            <a:ext cx="219074" cy="636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6764853" y="5878810"/>
            <a:ext cx="488433" cy="566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>
            <a:cxnSpLocks/>
          </p:cNvCxnSpPr>
          <p:nvPr/>
        </p:nvCxnSpPr>
        <p:spPr>
          <a:xfrm>
            <a:off x="8073076" y="4326796"/>
            <a:ext cx="22757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0829D8F-1BDE-44F1-AE11-52FBE7C135F3}"/>
              </a:ext>
            </a:extLst>
          </p:cNvPr>
          <p:cNvSpPr/>
          <p:nvPr/>
        </p:nvSpPr>
        <p:spPr>
          <a:xfrm>
            <a:off x="3597815" y="3585940"/>
            <a:ext cx="225272" cy="1140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F397C46-EB7A-41FC-AC13-875BA8AE9EB3}"/>
              </a:ext>
            </a:extLst>
          </p:cNvPr>
          <p:cNvSpPr/>
          <p:nvPr/>
        </p:nvSpPr>
        <p:spPr>
          <a:xfrm>
            <a:off x="5865502" y="3583568"/>
            <a:ext cx="225272" cy="1725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592CFB9-4730-41E0-B01D-BC9A332A265A}"/>
              </a:ext>
            </a:extLst>
          </p:cNvPr>
          <p:cNvSpPr/>
          <p:nvPr/>
        </p:nvSpPr>
        <p:spPr>
          <a:xfrm>
            <a:off x="7847803" y="3631731"/>
            <a:ext cx="225975" cy="1541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A69F823-2458-4841-94F9-593ED8F018D3}"/>
              </a:ext>
            </a:extLst>
          </p:cNvPr>
          <p:cNvSpPr/>
          <p:nvPr/>
        </p:nvSpPr>
        <p:spPr>
          <a:xfrm>
            <a:off x="9790141" y="3760602"/>
            <a:ext cx="225272" cy="618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74246D5-F2FF-4460-8627-F5A099F3A5A6}"/>
              </a:ext>
            </a:extLst>
          </p:cNvPr>
          <p:cNvCxnSpPr>
            <a:cxnSpLocks/>
          </p:cNvCxnSpPr>
          <p:nvPr/>
        </p:nvCxnSpPr>
        <p:spPr>
          <a:xfrm flipV="1">
            <a:off x="1962150" y="3438525"/>
            <a:ext cx="1869186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2D42FCE-F14C-4A16-AB83-1CB8ABC8E126}"/>
              </a:ext>
            </a:extLst>
          </p:cNvPr>
          <p:cNvCxnSpPr/>
          <p:nvPr/>
        </p:nvCxnSpPr>
        <p:spPr>
          <a:xfrm flipV="1">
            <a:off x="3831336" y="2033997"/>
            <a:ext cx="0" cy="140452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17F5804-9393-4FB4-8007-F9A3081B7AFD}"/>
              </a:ext>
            </a:extLst>
          </p:cNvPr>
          <p:cNvCxnSpPr/>
          <p:nvPr/>
        </p:nvCxnSpPr>
        <p:spPr>
          <a:xfrm>
            <a:off x="3831336" y="2033997"/>
            <a:ext cx="72161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D8FD53A-46AC-43EA-BEC9-D1387B979D26}"/>
              </a:ext>
            </a:extLst>
          </p:cNvPr>
          <p:cNvCxnSpPr>
            <a:cxnSpLocks/>
          </p:cNvCxnSpPr>
          <p:nvPr/>
        </p:nvCxnSpPr>
        <p:spPr>
          <a:xfrm>
            <a:off x="6097622" y="5166623"/>
            <a:ext cx="26386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BFD51C-5F9E-40A5-B7C7-0607A51ED9EF}"/>
              </a:ext>
            </a:extLst>
          </p:cNvPr>
          <p:cNvCxnSpPr/>
          <p:nvPr/>
        </p:nvCxnSpPr>
        <p:spPr>
          <a:xfrm>
            <a:off x="1699141" y="5166623"/>
            <a:ext cx="1897326" cy="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ontent Placeholder 10">
            <a:extLst>
              <a:ext uri="{FF2B5EF4-FFF2-40B4-BE49-F238E27FC236}">
                <a16:creationId xmlns:a16="http://schemas.microsoft.com/office/drawing/2014/main" id="{7706E966-8F68-43C9-880F-D135951AF378}"/>
              </a:ext>
            </a:extLst>
          </p:cNvPr>
          <p:cNvSpPr txBox="1">
            <a:spLocks/>
          </p:cNvSpPr>
          <p:nvPr/>
        </p:nvSpPr>
        <p:spPr>
          <a:xfrm>
            <a:off x="1699140" y="5163033"/>
            <a:ext cx="1859762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Instruction Fetch (IF)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F235760-9292-4E43-AF5B-4E6CF946AA0D}"/>
              </a:ext>
            </a:extLst>
          </p:cNvPr>
          <p:cNvCxnSpPr>
            <a:cxnSpLocks/>
          </p:cNvCxnSpPr>
          <p:nvPr/>
        </p:nvCxnSpPr>
        <p:spPr>
          <a:xfrm>
            <a:off x="3828404" y="5586410"/>
            <a:ext cx="2045483" cy="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ontent Placeholder 10">
            <a:extLst>
              <a:ext uri="{FF2B5EF4-FFF2-40B4-BE49-F238E27FC236}">
                <a16:creationId xmlns:a16="http://schemas.microsoft.com/office/drawing/2014/main" id="{1260F29E-FB00-4FEC-BE86-72174E5D4DB4}"/>
              </a:ext>
            </a:extLst>
          </p:cNvPr>
          <p:cNvSpPr txBox="1">
            <a:spLocks/>
          </p:cNvSpPr>
          <p:nvPr/>
        </p:nvSpPr>
        <p:spPr>
          <a:xfrm>
            <a:off x="3831336" y="5582820"/>
            <a:ext cx="2004986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Instruction Decode (ID)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8DCD92F-6E64-429F-A5AA-DE426E0B2BB8}"/>
              </a:ext>
            </a:extLst>
          </p:cNvPr>
          <p:cNvCxnSpPr/>
          <p:nvPr/>
        </p:nvCxnSpPr>
        <p:spPr>
          <a:xfrm>
            <a:off x="6109775" y="5318353"/>
            <a:ext cx="1897326" cy="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ontent Placeholder 10">
            <a:extLst>
              <a:ext uri="{FF2B5EF4-FFF2-40B4-BE49-F238E27FC236}">
                <a16:creationId xmlns:a16="http://schemas.microsoft.com/office/drawing/2014/main" id="{5C809DAC-A45F-4EC9-9BDE-F296BD6E9493}"/>
              </a:ext>
            </a:extLst>
          </p:cNvPr>
          <p:cNvSpPr txBox="1">
            <a:spLocks/>
          </p:cNvSpPr>
          <p:nvPr/>
        </p:nvSpPr>
        <p:spPr>
          <a:xfrm>
            <a:off x="6109774" y="5314763"/>
            <a:ext cx="1859762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Execute (EX)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8023D10-339E-46B9-9610-FC6F1E0DEDD5}"/>
              </a:ext>
            </a:extLst>
          </p:cNvPr>
          <p:cNvCxnSpPr>
            <a:cxnSpLocks/>
          </p:cNvCxnSpPr>
          <p:nvPr/>
        </p:nvCxnSpPr>
        <p:spPr>
          <a:xfrm>
            <a:off x="8082088" y="3433588"/>
            <a:ext cx="1721273" cy="4937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ontent Placeholder 10">
            <a:extLst>
              <a:ext uri="{FF2B5EF4-FFF2-40B4-BE49-F238E27FC236}">
                <a16:creationId xmlns:a16="http://schemas.microsoft.com/office/drawing/2014/main" id="{97C2395D-47D9-43F8-BC84-D2BC9811BFD1}"/>
              </a:ext>
            </a:extLst>
          </p:cNvPr>
          <p:cNvSpPr txBox="1">
            <a:spLocks/>
          </p:cNvSpPr>
          <p:nvPr/>
        </p:nvSpPr>
        <p:spPr>
          <a:xfrm>
            <a:off x="8082087" y="3429998"/>
            <a:ext cx="1859762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Memory (MEM/ME)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66ED346-4C91-4C6C-A85E-153EAE0AB417}"/>
              </a:ext>
            </a:extLst>
          </p:cNvPr>
          <p:cNvCxnSpPr>
            <a:cxnSpLocks/>
          </p:cNvCxnSpPr>
          <p:nvPr/>
        </p:nvCxnSpPr>
        <p:spPr>
          <a:xfrm>
            <a:off x="10015414" y="4196250"/>
            <a:ext cx="1217732" cy="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ontent Placeholder 10">
            <a:extLst>
              <a:ext uri="{FF2B5EF4-FFF2-40B4-BE49-F238E27FC236}">
                <a16:creationId xmlns:a16="http://schemas.microsoft.com/office/drawing/2014/main" id="{79FDA1DD-0B08-4FBB-B07F-238527551478}"/>
              </a:ext>
            </a:extLst>
          </p:cNvPr>
          <p:cNvSpPr txBox="1">
            <a:spLocks/>
          </p:cNvSpPr>
          <p:nvPr/>
        </p:nvSpPr>
        <p:spPr>
          <a:xfrm>
            <a:off x="10015413" y="4192660"/>
            <a:ext cx="1193623" cy="414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Writeback (WB)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C36D53-69F8-44BE-B8FA-609D7318E153}"/>
              </a:ext>
            </a:extLst>
          </p:cNvPr>
          <p:cNvCxnSpPr/>
          <p:nvPr/>
        </p:nvCxnSpPr>
        <p:spPr>
          <a:xfrm flipV="1">
            <a:off x="11209036" y="1984592"/>
            <a:ext cx="0" cy="2021876"/>
          </a:xfrm>
          <a:prstGeom prst="line">
            <a:avLst/>
          </a:prstGeom>
          <a:ln w="158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8C13E0-B96E-439A-88AF-9AE57CA3EC0B}"/>
              </a:ext>
            </a:extLst>
          </p:cNvPr>
          <p:cNvCxnSpPr/>
          <p:nvPr/>
        </p:nvCxnSpPr>
        <p:spPr>
          <a:xfrm flipH="1">
            <a:off x="5448300" y="1984592"/>
            <a:ext cx="5760736" cy="0"/>
          </a:xfrm>
          <a:prstGeom prst="line">
            <a:avLst/>
          </a:prstGeom>
          <a:ln w="158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0549FA-0BC8-47B8-BA0B-38AA08C651CF}"/>
              </a:ext>
            </a:extLst>
          </p:cNvPr>
          <p:cNvCxnSpPr/>
          <p:nvPr/>
        </p:nvCxnSpPr>
        <p:spPr>
          <a:xfrm>
            <a:off x="5448300" y="1984592"/>
            <a:ext cx="0" cy="1590973"/>
          </a:xfrm>
          <a:prstGeom prst="straightConnector1">
            <a:avLst/>
          </a:prstGeom>
          <a:ln w="158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ontent Placeholder 10">
            <a:extLst>
              <a:ext uri="{FF2B5EF4-FFF2-40B4-BE49-F238E27FC236}">
                <a16:creationId xmlns:a16="http://schemas.microsoft.com/office/drawing/2014/main" id="{23D10169-33EC-4625-B819-A135E7BF0695}"/>
              </a:ext>
            </a:extLst>
          </p:cNvPr>
          <p:cNvSpPr txBox="1">
            <a:spLocks/>
          </p:cNvSpPr>
          <p:nvPr/>
        </p:nvSpPr>
        <p:spPr>
          <a:xfrm>
            <a:off x="189552" y="5023627"/>
            <a:ext cx="1048966" cy="918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PC is a Pipeline Register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D344EE-809D-4D63-ACEB-AB1ED4D692DC}"/>
              </a:ext>
            </a:extLst>
          </p:cNvPr>
          <p:cNvCxnSpPr/>
          <p:nvPr/>
        </p:nvCxnSpPr>
        <p:spPr>
          <a:xfrm flipV="1">
            <a:off x="885540" y="4665393"/>
            <a:ext cx="440035" cy="4114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518DF89-BD5C-4AA4-AA24-73ADC55B7DA3}"/>
              </a:ext>
            </a:extLst>
          </p:cNvPr>
          <p:cNvCxnSpPr>
            <a:cxnSpLocks/>
          </p:cNvCxnSpPr>
          <p:nvPr/>
        </p:nvCxnSpPr>
        <p:spPr>
          <a:xfrm>
            <a:off x="8088339" y="5009735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76" grpId="0" animBg="1"/>
      <p:bldP spid="177" grpId="0" animBg="1"/>
      <p:bldP spid="178" grpId="0" animBg="1"/>
      <p:bldP spid="179" grpId="0" animBg="1"/>
      <p:bldP spid="184" grpId="0"/>
      <p:bldP spid="186" grpId="0"/>
      <p:bldP spid="188" grpId="0"/>
      <p:bldP spid="190" grpId="0"/>
      <p:bldP spid="192" grpId="0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Chapter 4 - Hardware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FBQ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three correct answers after 5:00 PM</a:t>
            </a:r>
          </a:p>
          <a:p>
            <a:r>
              <a:rPr lang="en-US" dirty="0"/>
              <a:t>Submit to #phase2 (not #phase 3 or 4)</a:t>
            </a:r>
          </a:p>
          <a:p>
            <a:r>
              <a:rPr lang="en-US" dirty="0"/>
              <a:t>Each of you can only win the bonus once</a:t>
            </a:r>
          </a:p>
        </p:txBody>
      </p:sp>
    </p:spTree>
    <p:extLst>
      <p:ext uri="{BB962C8B-B14F-4D97-AF65-F5344CB8AC3E}">
        <p14:creationId xmlns:p14="http://schemas.microsoft.com/office/powerpoint/2010/main" val="4019204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What is a data path?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Data path</a:t>
            </a:r>
          </a:p>
          <a:p>
            <a:pPr lvl="1"/>
            <a:r>
              <a:rPr lang="en-US" altLang="en-US" sz="3200" dirty="0"/>
              <a:t>A unit used to operate on or hold data within a processor</a:t>
            </a:r>
          </a:p>
          <a:p>
            <a:pPr lvl="1"/>
            <a:r>
              <a:rPr lang="en-US" altLang="en-US" sz="3200" dirty="0"/>
              <a:t>Elements that process data and addresses</a:t>
            </a:r>
            <a:br>
              <a:rPr lang="en-US" altLang="en-US" sz="3200" dirty="0"/>
            </a:br>
            <a:r>
              <a:rPr lang="en-US" altLang="en-US" sz="3200" dirty="0"/>
              <a:t>in the CPU</a:t>
            </a:r>
          </a:p>
          <a:p>
            <a:pPr lvl="2"/>
            <a:r>
              <a:rPr lang="en-US" altLang="en-US" sz="2800" dirty="0"/>
              <a:t>Registers, ALUs, mux’s, memories, …</a:t>
            </a:r>
          </a:p>
          <a:p>
            <a:r>
              <a:rPr lang="en-US" altLang="en-US" sz="3600" dirty="0"/>
              <a:t>We will build a RISC-V data path incrementally</a:t>
            </a:r>
          </a:p>
          <a:p>
            <a:pPr lvl="1"/>
            <a:r>
              <a:rPr lang="en-US" altLang="en-US" sz="3200" dirty="0"/>
              <a:t>Refining the overview design</a:t>
            </a:r>
            <a:endParaRPr lang="en-AU" altLang="en-US" sz="3200" dirty="0"/>
          </a:p>
          <a:p>
            <a:pPr marL="0" indent="0"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035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Executing an Instruction (IF Stage)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PC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 instruction memory, fetch instruction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Register numbers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 register file, read registers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Depending on instruction class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Use ALU to calculate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Arithmetic result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Memory address for load/store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Branch target address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Access data memory for load/store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Update PC  target address or PC + 4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Update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290118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2838DD4B-3023-4161-86A5-BC7CDF572D20}"/>
              </a:ext>
            </a:extLst>
          </p:cNvPr>
          <p:cNvSpPr/>
          <p:nvPr/>
        </p:nvSpPr>
        <p:spPr>
          <a:xfrm>
            <a:off x="6979342" y="3597089"/>
            <a:ext cx="372992" cy="1332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8467488" y="1366674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7939477" y="2086619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08" y="533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Instruction Fetch (IF) Stage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290" y="3606800"/>
            <a:ext cx="1310757" cy="50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7939477" y="3612416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7949290" y="4116080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8549367" y="4120353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352908" y="4263443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7615917" y="3043747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7504734" y="2286644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7233414" y="2095950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7615917" y="3043747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8290832" y="2686447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6539307" y="4262163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8930367" y="2027703"/>
            <a:ext cx="0" cy="65874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6539307" y="1796949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6539307" y="1809750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8724503" y="2033422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8618171" y="1242581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BFD51C-5F9E-40A5-B7C7-0607A51ED9EF}"/>
              </a:ext>
            </a:extLst>
          </p:cNvPr>
          <p:cNvCxnSpPr/>
          <p:nvPr/>
        </p:nvCxnSpPr>
        <p:spPr>
          <a:xfrm>
            <a:off x="7352908" y="5195198"/>
            <a:ext cx="1897326" cy="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ontent Placeholder 10">
            <a:extLst>
              <a:ext uri="{FF2B5EF4-FFF2-40B4-BE49-F238E27FC236}">
                <a16:creationId xmlns:a16="http://schemas.microsoft.com/office/drawing/2014/main" id="{7706E966-8F68-43C9-880F-D135951AF378}"/>
              </a:ext>
            </a:extLst>
          </p:cNvPr>
          <p:cNvSpPr txBox="1">
            <a:spLocks/>
          </p:cNvSpPr>
          <p:nvPr/>
        </p:nvSpPr>
        <p:spPr>
          <a:xfrm>
            <a:off x="7352907" y="5191608"/>
            <a:ext cx="1859762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Instruction Fetch (IF)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D344EE-809D-4D63-ACEB-AB1ED4D692DC}"/>
              </a:ext>
            </a:extLst>
          </p:cNvPr>
          <p:cNvCxnSpPr/>
          <p:nvPr/>
        </p:nvCxnSpPr>
        <p:spPr>
          <a:xfrm flipV="1">
            <a:off x="6539307" y="4693968"/>
            <a:ext cx="440035" cy="4114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ontent Placeholder 6">
            <a:extLst>
              <a:ext uri="{FF2B5EF4-FFF2-40B4-BE49-F238E27FC236}">
                <a16:creationId xmlns:a16="http://schemas.microsoft.com/office/drawing/2014/main" id="{30F8DA46-85CD-41C8-85A5-15E778AB8E44}"/>
              </a:ext>
            </a:extLst>
          </p:cNvPr>
          <p:cNvSpPr txBox="1">
            <a:spLocks/>
          </p:cNvSpPr>
          <p:nvPr/>
        </p:nvSpPr>
        <p:spPr>
          <a:xfrm>
            <a:off x="838200" y="1487298"/>
            <a:ext cx="4374458" cy="462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PC </a:t>
            </a:r>
            <a:r>
              <a:rPr lang="en-US" altLang="en-US" sz="3200" dirty="0">
                <a:sym typeface="Symbol" panose="05050102010706020507" pitchFamily="18" charset="2"/>
              </a:rPr>
              <a:t>is the pipeline register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Read the instruction memory at the address of the PC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Generate PC+4 as the next PC value</a:t>
            </a:r>
          </a:p>
          <a:p>
            <a:endParaRPr lang="en-US" altLang="en-US" sz="3200" dirty="0">
              <a:sym typeface="Symbol" panose="05050102010706020507" pitchFamily="18" charset="2"/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4076675-3483-453F-89D2-BB2353AD22D9}"/>
              </a:ext>
            </a:extLst>
          </p:cNvPr>
          <p:cNvCxnSpPr>
            <a:cxnSpLocks/>
          </p:cNvCxnSpPr>
          <p:nvPr/>
        </p:nvCxnSpPr>
        <p:spPr>
          <a:xfrm flipV="1">
            <a:off x="7612524" y="3043746"/>
            <a:ext cx="0" cy="12184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EF62BA8-C051-4F9E-BED4-6B15283598DA}"/>
              </a:ext>
            </a:extLst>
          </p:cNvPr>
          <p:cNvCxnSpPr>
            <a:cxnSpLocks/>
          </p:cNvCxnSpPr>
          <p:nvPr/>
        </p:nvCxnSpPr>
        <p:spPr>
          <a:xfrm>
            <a:off x="7612524" y="3043746"/>
            <a:ext cx="3333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2E13074-4B5E-4734-96EB-FCDAF7AEC129}"/>
              </a:ext>
            </a:extLst>
          </p:cNvPr>
          <p:cNvCxnSpPr>
            <a:cxnSpLocks/>
          </p:cNvCxnSpPr>
          <p:nvPr/>
        </p:nvCxnSpPr>
        <p:spPr>
          <a:xfrm>
            <a:off x="8287439" y="2686446"/>
            <a:ext cx="6395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D72046E-232A-45A5-BDE3-8367C9FC1366}"/>
              </a:ext>
            </a:extLst>
          </p:cNvPr>
          <p:cNvCxnSpPr>
            <a:cxnSpLocks/>
          </p:cNvCxnSpPr>
          <p:nvPr/>
        </p:nvCxnSpPr>
        <p:spPr>
          <a:xfrm>
            <a:off x="6535914" y="4262162"/>
            <a:ext cx="4442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3C2F679-7839-4AC0-9120-EA5CA56ADD4D}"/>
              </a:ext>
            </a:extLst>
          </p:cNvPr>
          <p:cNvCxnSpPr>
            <a:cxnSpLocks/>
          </p:cNvCxnSpPr>
          <p:nvPr/>
        </p:nvCxnSpPr>
        <p:spPr>
          <a:xfrm flipV="1">
            <a:off x="8926974" y="2013166"/>
            <a:ext cx="0" cy="6732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ABC774C-D6BA-4745-A6A5-E5C9263C8AEE}"/>
              </a:ext>
            </a:extLst>
          </p:cNvPr>
          <p:cNvCxnSpPr>
            <a:cxnSpLocks/>
          </p:cNvCxnSpPr>
          <p:nvPr/>
        </p:nvCxnSpPr>
        <p:spPr>
          <a:xfrm flipH="1">
            <a:off x="6535914" y="1796948"/>
            <a:ext cx="1967056" cy="128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642D12-7F79-48E9-85A3-6C580EB46D32}"/>
              </a:ext>
            </a:extLst>
          </p:cNvPr>
          <p:cNvCxnSpPr>
            <a:cxnSpLocks/>
          </p:cNvCxnSpPr>
          <p:nvPr/>
        </p:nvCxnSpPr>
        <p:spPr>
          <a:xfrm>
            <a:off x="6535914" y="1809749"/>
            <a:ext cx="0" cy="24524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8686160-18BD-4FF8-9FD9-5C71E2BF230C}"/>
              </a:ext>
            </a:extLst>
          </p:cNvPr>
          <p:cNvCxnSpPr/>
          <p:nvPr/>
        </p:nvCxnSpPr>
        <p:spPr>
          <a:xfrm flipH="1">
            <a:off x="8721110" y="2033421"/>
            <a:ext cx="2058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A3F8F5B-EC65-45F4-BCF4-968EE2AEBB86}"/>
              </a:ext>
            </a:extLst>
          </p:cNvPr>
          <p:cNvCxnSpPr>
            <a:cxnSpLocks/>
          </p:cNvCxnSpPr>
          <p:nvPr/>
        </p:nvCxnSpPr>
        <p:spPr>
          <a:xfrm>
            <a:off x="7349812" y="4262162"/>
            <a:ext cx="2557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7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Executing an Instruction (ID Stage)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PC </a:t>
            </a:r>
            <a:r>
              <a:rPr lang="en-US" altLang="en-US" sz="3200" dirty="0">
                <a:sym typeface="Symbol" panose="05050102010706020507" pitchFamily="18" charset="2"/>
              </a:rPr>
              <a:t> instruction memory, fetch instruction</a:t>
            </a:r>
          </a:p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Register selects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 register file, read registers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Depending on instruction class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Use ALU to calculate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Arithmetic result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Memory address for load/store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Branch target address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Access data memory for load/store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Update PC  target address or PC + 4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Update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3576777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08" y="533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Instruction Decode (ID) Stage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23" y="2292350"/>
            <a:ext cx="1310757" cy="50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5943310" y="2297966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5953123" y="2801630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6553200" y="2805903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8591908" y="2292350"/>
            <a:ext cx="929397" cy="50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8210550" y="2289690"/>
            <a:ext cx="1310757" cy="13255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8216378" y="2652987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8216380" y="2987093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8222210" y="3321199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8224056" y="2338571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8812760" y="2996403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  <a:stCxn id="176" idx="3"/>
          </p:cNvCxnSpPr>
          <p:nvPr/>
        </p:nvCxnSpPr>
        <p:spPr>
          <a:xfrm flipV="1">
            <a:off x="7480687" y="2868171"/>
            <a:ext cx="306780" cy="215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7787467" y="3438492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7787467" y="3096356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7787467" y="2800350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7787467" y="2800350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7790383" y="3437992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>
            <a:off x="7787467" y="3899201"/>
            <a:ext cx="1742006" cy="71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8822286" y="2721177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8695261" y="3325182"/>
            <a:ext cx="83027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9210039" y="3605947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9019539" y="4099500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8291947" y="3987078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9536663" y="4099500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9536663" y="4461068"/>
            <a:ext cx="889314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7794657" y="4596188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10422453" y="4592935"/>
            <a:ext cx="488433" cy="566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10910886" y="4451232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0829D8F-1BDE-44F1-AE11-52FBE7C135F3}"/>
              </a:ext>
            </a:extLst>
          </p:cNvPr>
          <p:cNvSpPr/>
          <p:nvPr/>
        </p:nvSpPr>
        <p:spPr>
          <a:xfrm>
            <a:off x="7255415" y="2300065"/>
            <a:ext cx="225272" cy="1140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F235760-9292-4E43-AF5B-4E6CF946AA0D}"/>
              </a:ext>
            </a:extLst>
          </p:cNvPr>
          <p:cNvCxnSpPr>
            <a:cxnSpLocks/>
          </p:cNvCxnSpPr>
          <p:nvPr/>
        </p:nvCxnSpPr>
        <p:spPr>
          <a:xfrm>
            <a:off x="7486004" y="4300535"/>
            <a:ext cx="2045483" cy="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ontent Placeholder 10">
            <a:extLst>
              <a:ext uri="{FF2B5EF4-FFF2-40B4-BE49-F238E27FC236}">
                <a16:creationId xmlns:a16="http://schemas.microsoft.com/office/drawing/2014/main" id="{1260F29E-FB00-4FEC-BE86-72174E5D4DB4}"/>
              </a:ext>
            </a:extLst>
          </p:cNvPr>
          <p:cNvSpPr txBox="1">
            <a:spLocks/>
          </p:cNvSpPr>
          <p:nvPr/>
        </p:nvSpPr>
        <p:spPr>
          <a:xfrm>
            <a:off x="7488936" y="4296945"/>
            <a:ext cx="2004986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Instruction Decode (ID)</a:t>
            </a:r>
          </a:p>
        </p:txBody>
      </p:sp>
      <p:sp>
        <p:nvSpPr>
          <p:cNvPr id="195" name="Content Placeholder 6">
            <a:extLst>
              <a:ext uri="{FF2B5EF4-FFF2-40B4-BE49-F238E27FC236}">
                <a16:creationId xmlns:a16="http://schemas.microsoft.com/office/drawing/2014/main" id="{3081AF86-FC23-4121-B6B7-718E75E86BB7}"/>
              </a:ext>
            </a:extLst>
          </p:cNvPr>
          <p:cNvSpPr txBox="1">
            <a:spLocks/>
          </p:cNvSpPr>
          <p:nvPr/>
        </p:nvSpPr>
        <p:spPr>
          <a:xfrm>
            <a:off x="838200" y="1487298"/>
            <a:ext cx="4374458" cy="462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IM output is the pipeline register</a:t>
            </a:r>
            <a:endParaRPr lang="en-US" altLang="en-US" sz="3200" dirty="0">
              <a:sym typeface="Symbol" panose="05050102010706020507" pitchFamily="18" charset="2"/>
            </a:endParaRPr>
          </a:p>
          <a:p>
            <a:r>
              <a:rPr lang="en-US" altLang="en-US" sz="3200" dirty="0">
                <a:sym typeface="Symbol" panose="05050102010706020507" pitchFamily="18" charset="2"/>
              </a:rPr>
              <a:t>Read the data from the Register File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Decode the instruction in the Control block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Assemble the correct immediate value</a:t>
            </a:r>
          </a:p>
          <a:p>
            <a:endParaRPr lang="en-US" altLang="en-US" sz="3200" dirty="0">
              <a:sym typeface="Symbol" panose="05050102010706020507" pitchFamily="18" charset="2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4AD46C9-19D4-42DC-8AF4-52878DF95572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6759326" y="1703418"/>
            <a:ext cx="608725" cy="5966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CFC6515-5D60-40A8-A319-30C47B3479F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981320" y="3004287"/>
            <a:ext cx="267580" cy="10952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150F7D0-0575-47E5-A3ED-3FBF77E218BD}"/>
              </a:ext>
            </a:extLst>
          </p:cNvPr>
          <p:cNvCxnSpPr>
            <a:cxnSpLocks/>
          </p:cNvCxnSpPr>
          <p:nvPr/>
        </p:nvCxnSpPr>
        <p:spPr>
          <a:xfrm flipV="1">
            <a:off x="7669960" y="3917234"/>
            <a:ext cx="731090" cy="12612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Executing an Instruction (EX Stage)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PC </a:t>
            </a:r>
            <a:r>
              <a:rPr lang="en-US" altLang="en-US" sz="3200" dirty="0">
                <a:sym typeface="Symbol" panose="05050102010706020507" pitchFamily="18" charset="2"/>
              </a:rPr>
              <a:t> instruction memory, fetch instruction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Register numbers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 register file, read registers</a:t>
            </a:r>
          </a:p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Depending on instruction class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Use ALU to calculate</a:t>
            </a:r>
          </a:p>
          <a:p>
            <a:pPr lvl="2"/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Arithmetic result</a:t>
            </a:r>
          </a:p>
          <a:p>
            <a:pPr lvl="2"/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Memory address for load/store</a:t>
            </a:r>
          </a:p>
          <a:p>
            <a:pPr lvl="2"/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Branch decision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Access data memory for load/store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Update PC  target address or PC + 4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Update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1611716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9363075" y="2930912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8725444" y="3440645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08" y="533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Execute (EX) Stage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6810733" y="3077006"/>
            <a:ext cx="929397" cy="50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6429375" y="3074346"/>
            <a:ext cx="1310757" cy="13255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6435203" y="3437643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6435205" y="3771749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6441035" y="4105855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6442881" y="3123227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7031585" y="3781059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8231059" y="3671943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>
            <a:off x="6006292" y="4683857"/>
            <a:ext cx="1742006" cy="71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 flipH="1">
            <a:off x="8047065" y="3926867"/>
            <a:ext cx="8233" cy="58164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8055298" y="4508516"/>
            <a:ext cx="1725807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7041111" y="3505833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7967199" y="3597838"/>
            <a:ext cx="79868" cy="53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8047067" y="3130937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8047065" y="3137331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cxnSpLocks/>
          </p:cNvCxnSpPr>
          <p:nvPr/>
        </p:nvCxnSpPr>
        <p:spPr>
          <a:xfrm>
            <a:off x="7967199" y="3937431"/>
            <a:ext cx="26386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8991590" y="3923208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8219004" y="3672405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8222486" y="4177107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8231447" y="4164174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8854758" y="1669796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9553575" y="4066475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9363075" y="4683853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8673583" y="4533331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6914086" y="4109838"/>
            <a:ext cx="83027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7428864" y="4390603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7238364" y="488415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6510772" y="4771734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F397C46-EB7A-41FC-AC13-875BA8AE9EB3}"/>
              </a:ext>
            </a:extLst>
          </p:cNvPr>
          <p:cNvSpPr/>
          <p:nvPr/>
        </p:nvSpPr>
        <p:spPr>
          <a:xfrm>
            <a:off x="7741927" y="3082349"/>
            <a:ext cx="225272" cy="1725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D8FD53A-46AC-43EA-BEC9-D1387B979D26}"/>
              </a:ext>
            </a:extLst>
          </p:cNvPr>
          <p:cNvCxnSpPr>
            <a:cxnSpLocks/>
          </p:cNvCxnSpPr>
          <p:nvPr/>
        </p:nvCxnSpPr>
        <p:spPr>
          <a:xfrm>
            <a:off x="7974047" y="4665404"/>
            <a:ext cx="26386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8DCD92F-6E64-429F-A5AA-DE426E0B2BB8}"/>
              </a:ext>
            </a:extLst>
          </p:cNvPr>
          <p:cNvCxnSpPr/>
          <p:nvPr/>
        </p:nvCxnSpPr>
        <p:spPr>
          <a:xfrm>
            <a:off x="7986200" y="4817134"/>
            <a:ext cx="1897326" cy="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ontent Placeholder 10">
            <a:extLst>
              <a:ext uri="{FF2B5EF4-FFF2-40B4-BE49-F238E27FC236}">
                <a16:creationId xmlns:a16="http://schemas.microsoft.com/office/drawing/2014/main" id="{5C809DAC-A45F-4EC9-9BDE-F296BD6E9493}"/>
              </a:ext>
            </a:extLst>
          </p:cNvPr>
          <p:cNvSpPr txBox="1">
            <a:spLocks/>
          </p:cNvSpPr>
          <p:nvPr/>
        </p:nvSpPr>
        <p:spPr>
          <a:xfrm>
            <a:off x="7986199" y="4813544"/>
            <a:ext cx="1859762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Execute (EX)</a:t>
            </a:r>
          </a:p>
        </p:txBody>
      </p:sp>
      <p:sp>
        <p:nvSpPr>
          <p:cNvPr id="195" name="Content Placeholder 6">
            <a:extLst>
              <a:ext uri="{FF2B5EF4-FFF2-40B4-BE49-F238E27FC236}">
                <a16:creationId xmlns:a16="http://schemas.microsoft.com/office/drawing/2014/main" id="{252F4C5B-7CD7-44BE-B79E-5DD078258647}"/>
              </a:ext>
            </a:extLst>
          </p:cNvPr>
          <p:cNvSpPr txBox="1">
            <a:spLocks/>
          </p:cNvSpPr>
          <p:nvPr/>
        </p:nvSpPr>
        <p:spPr>
          <a:xfrm>
            <a:off x="838200" y="1487298"/>
            <a:ext cx="4374458" cy="462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RF output is the pipeline register</a:t>
            </a:r>
            <a:endParaRPr lang="en-US" altLang="en-US" sz="3200" dirty="0">
              <a:sym typeface="Symbol" panose="05050102010706020507" pitchFamily="18" charset="2"/>
            </a:endParaRPr>
          </a:p>
          <a:p>
            <a:r>
              <a:rPr lang="en-US" altLang="en-US" sz="3200" dirty="0">
                <a:sym typeface="Symbol" panose="05050102010706020507" pitchFamily="18" charset="2"/>
              </a:rPr>
              <a:t>Select the 2</a:t>
            </a:r>
            <a:r>
              <a:rPr lang="en-US" altLang="en-US" sz="3200" baseline="30000" dirty="0">
                <a:sym typeface="Symbol" panose="05050102010706020507" pitchFamily="18" charset="2"/>
              </a:rPr>
              <a:t>nd</a:t>
            </a:r>
            <a:r>
              <a:rPr lang="en-US" altLang="en-US" sz="3200" dirty="0">
                <a:sym typeface="Symbol" panose="05050102010706020507" pitchFamily="18" charset="2"/>
              </a:rPr>
              <a:t> ALU input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Use the ALU to execute the necessary function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Provide memory write data</a:t>
            </a:r>
          </a:p>
          <a:p>
            <a:endParaRPr lang="en-US" altLang="en-US" sz="3200" dirty="0">
              <a:sym typeface="Symbol" panose="05050102010706020507" pitchFamily="18" charset="2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F06D65C-9BB1-4A52-B599-A7D9D5EEC96B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7041111" y="2247900"/>
            <a:ext cx="813452" cy="8344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BC5CC6D-AF5D-4EC7-955E-29C0A3EA6795}"/>
              </a:ext>
            </a:extLst>
          </p:cNvPr>
          <p:cNvCxnSpPr>
            <a:cxnSpLocks/>
          </p:cNvCxnSpPr>
          <p:nvPr/>
        </p:nvCxnSpPr>
        <p:spPr>
          <a:xfrm>
            <a:off x="7986199" y="2247900"/>
            <a:ext cx="772254" cy="1295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E343A99-2F67-4393-BF66-182373787D32}"/>
              </a:ext>
            </a:extLst>
          </p:cNvPr>
          <p:cNvCxnSpPr>
            <a:cxnSpLocks/>
          </p:cNvCxnSpPr>
          <p:nvPr/>
        </p:nvCxnSpPr>
        <p:spPr>
          <a:xfrm flipV="1">
            <a:off x="7648575" y="4508516"/>
            <a:ext cx="1206183" cy="6796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465405"/>
            <a:ext cx="10515600" cy="4672957"/>
          </a:xfrm>
        </p:spPr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4, “The Processor”</a:t>
            </a:r>
          </a:p>
          <a:p>
            <a:pPr lvl="2"/>
            <a:r>
              <a:rPr lang="en-US" sz="2400" dirty="0"/>
              <a:t>pages 236-314 (sections 4.1 thru 4.8)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465405"/>
            <a:ext cx="10515600" cy="467295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Phase 2 is in the deduction period – 10% per day</a:t>
            </a:r>
          </a:p>
          <a:p>
            <a:r>
              <a:rPr lang="en-US" sz="3200" dirty="0"/>
              <a:t>Phase 3 Target Date Sunday, February 14 at 10:00 PM</a:t>
            </a:r>
          </a:p>
          <a:p>
            <a:r>
              <a:rPr lang="en-US" sz="3200" dirty="0"/>
              <a:t>Phase 4 Target Date Sunday, February 21 at 10:00 PM</a:t>
            </a:r>
          </a:p>
          <a:p>
            <a:r>
              <a:rPr lang="en-US" sz="3200" dirty="0"/>
              <a:t>Bonus 1%/day (maximum 7%), deduction 5%/day</a:t>
            </a:r>
          </a:p>
          <a:p>
            <a:r>
              <a:rPr lang="en-US" sz="3200" dirty="0"/>
              <a:t>Phase 4 is drawing schematics – tool demonstration next Monday in class</a:t>
            </a:r>
          </a:p>
          <a:p>
            <a:r>
              <a:rPr lang="en-US" sz="3200" dirty="0"/>
              <a:t>Homework #2 is posted – due Thursday, February 18 at 10:00 PM</a:t>
            </a:r>
          </a:p>
          <a:p>
            <a:r>
              <a:rPr lang="en-US" sz="3200" dirty="0"/>
              <a:t>Homework #1A scores are posted and correct/incorrect enabled</a:t>
            </a:r>
          </a:p>
          <a:p>
            <a:r>
              <a:rPr lang="en-US" sz="3200" dirty="0"/>
              <a:t>Your Homework #1 score is now correct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77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to check the Hints of the Day in #phase3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46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Combinational Paths – Register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1685631" y="4234868"/>
            <a:ext cx="609892" cy="187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710271" y="1997561"/>
            <a:ext cx="842679" cy="1567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838184" y="4052072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3E9FBC4-D96E-47DE-A27C-607E7A19CD66}"/>
              </a:ext>
            </a:extLst>
          </p:cNvPr>
          <p:cNvCxnSpPr>
            <a:cxnSpLocks/>
          </p:cNvCxnSpPr>
          <p:nvPr/>
        </p:nvCxnSpPr>
        <p:spPr>
          <a:xfrm flipV="1">
            <a:off x="3715265" y="1997561"/>
            <a:ext cx="0" cy="14314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D82C298-3086-478A-9A46-0B87A0833FA6}"/>
              </a:ext>
            </a:extLst>
          </p:cNvPr>
          <p:cNvCxnSpPr>
            <a:cxnSpLocks/>
          </p:cNvCxnSpPr>
          <p:nvPr/>
        </p:nvCxnSpPr>
        <p:spPr>
          <a:xfrm>
            <a:off x="1962150" y="3429000"/>
            <a:ext cx="1748121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Combinational Paths – Register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1685631" y="4234868"/>
            <a:ext cx="609892" cy="1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710271" y="1997561"/>
            <a:ext cx="842679" cy="1567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410273" y="214845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838184" y="4052072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D06B246-1171-47A8-BC31-83AF706119DA}"/>
              </a:ext>
            </a:extLst>
          </p:cNvPr>
          <p:cNvCxnSpPr>
            <a:cxnSpLocks/>
          </p:cNvCxnSpPr>
          <p:nvPr/>
        </p:nvCxnSpPr>
        <p:spPr>
          <a:xfrm flipV="1">
            <a:off x="7843354" y="3971838"/>
            <a:ext cx="306935" cy="5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D4882F1-220E-44A1-89DD-51AEB5DBEFBA}"/>
              </a:ext>
            </a:extLst>
          </p:cNvPr>
          <p:cNvCxnSpPr>
            <a:cxnSpLocks/>
          </p:cNvCxnSpPr>
          <p:nvPr/>
        </p:nvCxnSpPr>
        <p:spPr>
          <a:xfrm flipH="1" flipV="1">
            <a:off x="4122332" y="4223343"/>
            <a:ext cx="7535" cy="500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576B20F-21BF-43F6-A9FD-04ACADD25034}"/>
              </a:ext>
            </a:extLst>
          </p:cNvPr>
          <p:cNvCxnSpPr>
            <a:cxnSpLocks/>
          </p:cNvCxnSpPr>
          <p:nvPr/>
        </p:nvCxnSpPr>
        <p:spPr>
          <a:xfrm flipV="1">
            <a:off x="3715265" y="1997561"/>
            <a:ext cx="0" cy="14314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116D3C6-772B-44E9-80FB-6FED7EDE4DEE}"/>
              </a:ext>
            </a:extLst>
          </p:cNvPr>
          <p:cNvCxnSpPr>
            <a:cxnSpLocks/>
          </p:cNvCxnSpPr>
          <p:nvPr/>
        </p:nvCxnSpPr>
        <p:spPr>
          <a:xfrm>
            <a:off x="1962150" y="3429000"/>
            <a:ext cx="1748121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5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a Register File?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6791035" y="2773619"/>
            <a:ext cx="1310757" cy="2305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Reg31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E3D26EE-AD2B-46F3-A524-32CF66A74668}"/>
              </a:ext>
            </a:extLst>
          </p:cNvPr>
          <p:cNvSpPr/>
          <p:nvPr/>
        </p:nvSpPr>
        <p:spPr>
          <a:xfrm>
            <a:off x="6791035" y="3004144"/>
            <a:ext cx="1310757" cy="2305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Reg30</a:t>
            </a:r>
          </a:p>
        </p:txBody>
      </p:sp>
      <p:sp>
        <p:nvSpPr>
          <p:cNvPr id="180" name="Content Placeholder 10">
            <a:extLst>
              <a:ext uri="{FF2B5EF4-FFF2-40B4-BE49-F238E27FC236}">
                <a16:creationId xmlns:a16="http://schemas.microsoft.com/office/drawing/2014/main" id="{3FABAE42-0906-4438-8F37-F9BDEEF006BB}"/>
              </a:ext>
            </a:extLst>
          </p:cNvPr>
          <p:cNvSpPr txBox="1">
            <a:spLocks/>
          </p:cNvSpPr>
          <p:nvPr/>
        </p:nvSpPr>
        <p:spPr>
          <a:xfrm>
            <a:off x="6791036" y="3187244"/>
            <a:ext cx="1310756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…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8462E8F-D7A2-45C1-BBA9-0531835A50F0}"/>
              </a:ext>
            </a:extLst>
          </p:cNvPr>
          <p:cNvSpPr/>
          <p:nvPr/>
        </p:nvSpPr>
        <p:spPr>
          <a:xfrm>
            <a:off x="6791035" y="4288318"/>
            <a:ext cx="1310757" cy="2305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5E0F5E3-A013-47A2-9F3C-4827388551D8}"/>
              </a:ext>
            </a:extLst>
          </p:cNvPr>
          <p:cNvSpPr/>
          <p:nvPr/>
        </p:nvSpPr>
        <p:spPr>
          <a:xfrm>
            <a:off x="6791035" y="4518843"/>
            <a:ext cx="1310757" cy="2305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D1F8C17-41B6-40B1-BC3B-B5D87F2E75B9}"/>
              </a:ext>
            </a:extLst>
          </p:cNvPr>
          <p:cNvSpPr/>
          <p:nvPr/>
        </p:nvSpPr>
        <p:spPr>
          <a:xfrm>
            <a:off x="6791035" y="3827268"/>
            <a:ext cx="1310757" cy="2305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Reg4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CD9A17A-36F2-4D29-B052-574552BE01DC}"/>
              </a:ext>
            </a:extLst>
          </p:cNvPr>
          <p:cNvSpPr/>
          <p:nvPr/>
        </p:nvSpPr>
        <p:spPr>
          <a:xfrm>
            <a:off x="6791035" y="4057793"/>
            <a:ext cx="1310757" cy="2305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BE92545-382B-45CD-B006-A5BF36060CF6}"/>
              </a:ext>
            </a:extLst>
          </p:cNvPr>
          <p:cNvSpPr/>
          <p:nvPr/>
        </p:nvSpPr>
        <p:spPr>
          <a:xfrm>
            <a:off x="8700019" y="2773619"/>
            <a:ext cx="805932" cy="221748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64-bit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32-1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7D78C09-D868-4740-B566-861BFC5B4187}"/>
              </a:ext>
            </a:extLst>
          </p:cNvPr>
          <p:cNvSpPr/>
          <p:nvPr/>
        </p:nvSpPr>
        <p:spPr>
          <a:xfrm>
            <a:off x="10075603" y="2773619"/>
            <a:ext cx="805932" cy="221748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64-bit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32-1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949762-ACCF-461D-9099-CC871F9A099B}"/>
              </a:ext>
            </a:extLst>
          </p:cNvPr>
          <p:cNvCxnSpPr>
            <a:cxnSpLocks/>
          </p:cNvCxnSpPr>
          <p:nvPr/>
        </p:nvCxnSpPr>
        <p:spPr>
          <a:xfrm flipV="1">
            <a:off x="8101792" y="2891530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33042FB-5B3D-4C3F-A220-E9CB77B1B248}"/>
              </a:ext>
            </a:extLst>
          </p:cNvPr>
          <p:cNvCxnSpPr>
            <a:cxnSpLocks/>
          </p:cNvCxnSpPr>
          <p:nvPr/>
        </p:nvCxnSpPr>
        <p:spPr>
          <a:xfrm flipV="1">
            <a:off x="8101792" y="3101974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78744DB-661C-4A92-A2BF-5B14095CE501}"/>
              </a:ext>
            </a:extLst>
          </p:cNvPr>
          <p:cNvCxnSpPr>
            <a:cxnSpLocks/>
          </p:cNvCxnSpPr>
          <p:nvPr/>
        </p:nvCxnSpPr>
        <p:spPr>
          <a:xfrm flipV="1">
            <a:off x="8101792" y="3939575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F64DD6F-CBCF-4BDD-BCE8-90046DA04EC7}"/>
              </a:ext>
            </a:extLst>
          </p:cNvPr>
          <p:cNvCxnSpPr>
            <a:cxnSpLocks/>
          </p:cNvCxnSpPr>
          <p:nvPr/>
        </p:nvCxnSpPr>
        <p:spPr>
          <a:xfrm flipV="1">
            <a:off x="8101792" y="4150019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B1AA772-09B8-4E69-986C-3E32246A2988}"/>
              </a:ext>
            </a:extLst>
          </p:cNvPr>
          <p:cNvCxnSpPr>
            <a:cxnSpLocks/>
          </p:cNvCxnSpPr>
          <p:nvPr/>
        </p:nvCxnSpPr>
        <p:spPr>
          <a:xfrm flipV="1">
            <a:off x="8098731" y="4407997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3A87277-02E4-4E04-96A3-98C0E814BC0A}"/>
              </a:ext>
            </a:extLst>
          </p:cNvPr>
          <p:cNvCxnSpPr>
            <a:cxnSpLocks/>
          </p:cNvCxnSpPr>
          <p:nvPr/>
        </p:nvCxnSpPr>
        <p:spPr>
          <a:xfrm flipV="1">
            <a:off x="8098731" y="4618441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7DAE7E1-1E2F-4202-ABC5-CC0280C1D513}"/>
              </a:ext>
            </a:extLst>
          </p:cNvPr>
          <p:cNvCxnSpPr>
            <a:cxnSpLocks/>
          </p:cNvCxnSpPr>
          <p:nvPr/>
        </p:nvCxnSpPr>
        <p:spPr>
          <a:xfrm flipV="1">
            <a:off x="8098731" y="4884829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ontent Placeholder 10">
            <a:extLst>
              <a:ext uri="{FF2B5EF4-FFF2-40B4-BE49-F238E27FC236}">
                <a16:creationId xmlns:a16="http://schemas.microsoft.com/office/drawing/2014/main" id="{7741F1A4-5100-4AAC-BA6F-510452FFB9CE}"/>
              </a:ext>
            </a:extLst>
          </p:cNvPr>
          <p:cNvSpPr txBox="1">
            <a:spLocks/>
          </p:cNvSpPr>
          <p:nvPr/>
        </p:nvSpPr>
        <p:spPr>
          <a:xfrm>
            <a:off x="7389868" y="47493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99" name="Content Placeholder 10">
            <a:extLst>
              <a:ext uri="{FF2B5EF4-FFF2-40B4-BE49-F238E27FC236}">
                <a16:creationId xmlns:a16="http://schemas.microsoft.com/office/drawing/2014/main" id="{B7822CC4-CC91-49D7-AE39-3AA8B315C659}"/>
              </a:ext>
            </a:extLst>
          </p:cNvPr>
          <p:cNvSpPr txBox="1">
            <a:spLocks/>
          </p:cNvSpPr>
          <p:nvPr/>
        </p:nvSpPr>
        <p:spPr>
          <a:xfrm>
            <a:off x="5771726" y="167933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48F2E3-850F-4668-B774-627586743DAE}"/>
              </a:ext>
            </a:extLst>
          </p:cNvPr>
          <p:cNvCxnSpPr>
            <a:cxnSpLocks/>
          </p:cNvCxnSpPr>
          <p:nvPr/>
        </p:nvCxnSpPr>
        <p:spPr>
          <a:xfrm flipV="1">
            <a:off x="6465908" y="1785264"/>
            <a:ext cx="2647710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0A2DD94-EB3C-4362-8063-D07F247CA70C}"/>
              </a:ext>
            </a:extLst>
          </p:cNvPr>
          <p:cNvCxnSpPr>
            <a:cxnSpLocks/>
          </p:cNvCxnSpPr>
          <p:nvPr/>
        </p:nvCxnSpPr>
        <p:spPr>
          <a:xfrm flipV="1">
            <a:off x="9487825" y="2884833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D1F7E48-7705-42DF-9F17-5A54F7CD8961}"/>
              </a:ext>
            </a:extLst>
          </p:cNvPr>
          <p:cNvCxnSpPr>
            <a:cxnSpLocks/>
          </p:cNvCxnSpPr>
          <p:nvPr/>
        </p:nvCxnSpPr>
        <p:spPr>
          <a:xfrm flipV="1">
            <a:off x="9487825" y="3095277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65BF7FB-C4FC-4A11-80E4-6E70E0870E48}"/>
              </a:ext>
            </a:extLst>
          </p:cNvPr>
          <p:cNvCxnSpPr>
            <a:cxnSpLocks/>
          </p:cNvCxnSpPr>
          <p:nvPr/>
        </p:nvCxnSpPr>
        <p:spPr>
          <a:xfrm flipV="1">
            <a:off x="9487825" y="3932878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EC4EC9F-F921-4DF1-95E3-161D25657DE2}"/>
              </a:ext>
            </a:extLst>
          </p:cNvPr>
          <p:cNvCxnSpPr>
            <a:cxnSpLocks/>
          </p:cNvCxnSpPr>
          <p:nvPr/>
        </p:nvCxnSpPr>
        <p:spPr>
          <a:xfrm flipV="1">
            <a:off x="9487825" y="4143322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A086382-06B2-4C50-8B52-BEFA83C9F580}"/>
              </a:ext>
            </a:extLst>
          </p:cNvPr>
          <p:cNvCxnSpPr>
            <a:cxnSpLocks/>
          </p:cNvCxnSpPr>
          <p:nvPr/>
        </p:nvCxnSpPr>
        <p:spPr>
          <a:xfrm flipV="1">
            <a:off x="9484764" y="4401300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F56CCB7-0BE9-4DF1-83FC-957833C64552}"/>
              </a:ext>
            </a:extLst>
          </p:cNvPr>
          <p:cNvCxnSpPr>
            <a:cxnSpLocks/>
          </p:cNvCxnSpPr>
          <p:nvPr/>
        </p:nvCxnSpPr>
        <p:spPr>
          <a:xfrm flipV="1">
            <a:off x="9484764" y="4611744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52B24AA-81D5-488B-9669-E99D9AF75E25}"/>
              </a:ext>
            </a:extLst>
          </p:cNvPr>
          <p:cNvCxnSpPr>
            <a:cxnSpLocks/>
          </p:cNvCxnSpPr>
          <p:nvPr/>
        </p:nvCxnSpPr>
        <p:spPr>
          <a:xfrm flipV="1">
            <a:off x="9484764" y="4878132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459CC3C-1D8A-453A-945E-4F54AD33ECC2}"/>
              </a:ext>
            </a:extLst>
          </p:cNvPr>
          <p:cNvCxnSpPr>
            <a:cxnSpLocks/>
            <a:endCxn id="189" idx="0"/>
          </p:cNvCxnSpPr>
          <p:nvPr/>
        </p:nvCxnSpPr>
        <p:spPr>
          <a:xfrm flipH="1">
            <a:off x="9102985" y="1771511"/>
            <a:ext cx="10633" cy="100210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1080D21-81E1-4918-9954-A004351788EA}"/>
              </a:ext>
            </a:extLst>
          </p:cNvPr>
          <p:cNvCxnSpPr>
            <a:cxnSpLocks/>
            <a:endCxn id="190" idx="0"/>
          </p:cNvCxnSpPr>
          <p:nvPr/>
        </p:nvCxnSpPr>
        <p:spPr>
          <a:xfrm>
            <a:off x="10478569" y="1549653"/>
            <a:ext cx="0" cy="122396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10">
            <a:extLst>
              <a:ext uri="{FF2B5EF4-FFF2-40B4-BE49-F238E27FC236}">
                <a16:creationId xmlns:a16="http://schemas.microsoft.com/office/drawing/2014/main" id="{3810828F-1E12-44A7-B294-5960FF5FF8F1}"/>
              </a:ext>
            </a:extLst>
          </p:cNvPr>
          <p:cNvSpPr txBox="1">
            <a:spLocks/>
          </p:cNvSpPr>
          <p:nvPr/>
        </p:nvSpPr>
        <p:spPr>
          <a:xfrm>
            <a:off x="5783157" y="144372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E60D814-2789-4785-A67A-53EBD0A0E091}"/>
              </a:ext>
            </a:extLst>
          </p:cNvPr>
          <p:cNvCxnSpPr>
            <a:cxnSpLocks/>
          </p:cNvCxnSpPr>
          <p:nvPr/>
        </p:nvCxnSpPr>
        <p:spPr>
          <a:xfrm>
            <a:off x="6477339" y="1549653"/>
            <a:ext cx="4001230" cy="245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1EDFC13-2EFF-4B81-9FE3-E08BAC74FE30}"/>
              </a:ext>
            </a:extLst>
          </p:cNvPr>
          <p:cNvCxnSpPr>
            <a:cxnSpLocks/>
          </p:cNvCxnSpPr>
          <p:nvPr/>
        </p:nvCxnSpPr>
        <p:spPr>
          <a:xfrm flipV="1">
            <a:off x="10478569" y="4991100"/>
            <a:ext cx="0" cy="342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DEAFA04-CBC4-4702-AD7D-170010A1FCA3}"/>
              </a:ext>
            </a:extLst>
          </p:cNvPr>
          <p:cNvCxnSpPr>
            <a:cxnSpLocks/>
          </p:cNvCxnSpPr>
          <p:nvPr/>
        </p:nvCxnSpPr>
        <p:spPr>
          <a:xfrm>
            <a:off x="10478569" y="5330367"/>
            <a:ext cx="722831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ontent Placeholder 10">
            <a:extLst>
              <a:ext uri="{FF2B5EF4-FFF2-40B4-BE49-F238E27FC236}">
                <a16:creationId xmlns:a16="http://schemas.microsoft.com/office/drawing/2014/main" id="{218792E8-0495-40FE-8D46-07B4BFD6B597}"/>
              </a:ext>
            </a:extLst>
          </p:cNvPr>
          <p:cNvSpPr txBox="1">
            <a:spLocks/>
          </p:cNvSpPr>
          <p:nvPr/>
        </p:nvSpPr>
        <p:spPr>
          <a:xfrm>
            <a:off x="11208250" y="520412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297F3CC-EF22-45A4-9A46-B036395C0DD4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9102985" y="4991100"/>
            <a:ext cx="0" cy="7351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E1D23FA-0A38-45F9-A7B2-FBB9B95A2FC8}"/>
              </a:ext>
            </a:extLst>
          </p:cNvPr>
          <p:cNvCxnSpPr>
            <a:cxnSpLocks/>
          </p:cNvCxnSpPr>
          <p:nvPr/>
        </p:nvCxnSpPr>
        <p:spPr>
          <a:xfrm>
            <a:off x="9114017" y="5726229"/>
            <a:ext cx="208738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ontent Placeholder 10">
            <a:extLst>
              <a:ext uri="{FF2B5EF4-FFF2-40B4-BE49-F238E27FC236}">
                <a16:creationId xmlns:a16="http://schemas.microsoft.com/office/drawing/2014/main" id="{C77BAAD9-93F3-48A3-B2A0-26B8D3738B7F}"/>
              </a:ext>
            </a:extLst>
          </p:cNvPr>
          <p:cNvSpPr txBox="1">
            <a:spLocks/>
          </p:cNvSpPr>
          <p:nvPr/>
        </p:nvSpPr>
        <p:spPr>
          <a:xfrm>
            <a:off x="11208250" y="559998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E65D87C-4AF2-4B3F-B69F-6D0F03E2C40E}"/>
              </a:ext>
            </a:extLst>
          </p:cNvPr>
          <p:cNvSpPr/>
          <p:nvPr/>
        </p:nvSpPr>
        <p:spPr>
          <a:xfrm>
            <a:off x="4259182" y="2715824"/>
            <a:ext cx="1005128" cy="221748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5-32 Decoder</a:t>
            </a:r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DF5E7BF0-8536-4376-9906-5C5A1FD95115}"/>
              </a:ext>
            </a:extLst>
          </p:cNvPr>
          <p:cNvSpPr/>
          <p:nvPr/>
        </p:nvSpPr>
        <p:spPr>
          <a:xfrm>
            <a:off x="6124575" y="2797434"/>
            <a:ext cx="263495" cy="169072"/>
          </a:xfrm>
          <a:prstGeom prst="flowChartDelay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4" name="Flowchart: Delay 223">
            <a:extLst>
              <a:ext uri="{FF2B5EF4-FFF2-40B4-BE49-F238E27FC236}">
                <a16:creationId xmlns:a16="http://schemas.microsoft.com/office/drawing/2014/main" id="{AC6CB579-FD2F-45D1-B4BE-0CDE5E192066}"/>
              </a:ext>
            </a:extLst>
          </p:cNvPr>
          <p:cNvSpPr/>
          <p:nvPr/>
        </p:nvSpPr>
        <p:spPr>
          <a:xfrm>
            <a:off x="6120442" y="3038552"/>
            <a:ext cx="263495" cy="169072"/>
          </a:xfrm>
          <a:prstGeom prst="flowChartDelay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E383DF0E-B6DB-46A5-8487-E9077783B8A0}"/>
              </a:ext>
            </a:extLst>
          </p:cNvPr>
          <p:cNvCxnSpPr>
            <a:cxnSpLocks/>
            <a:stCxn id="55" idx="3"/>
            <a:endCxn id="16" idx="1"/>
          </p:cNvCxnSpPr>
          <p:nvPr/>
        </p:nvCxnSpPr>
        <p:spPr>
          <a:xfrm>
            <a:off x="6388070" y="2881970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B971160-9F25-4887-9D73-A03EE3FA2E68}"/>
              </a:ext>
            </a:extLst>
          </p:cNvPr>
          <p:cNvCxnSpPr>
            <a:cxnSpLocks/>
          </p:cNvCxnSpPr>
          <p:nvPr/>
        </p:nvCxnSpPr>
        <p:spPr>
          <a:xfrm>
            <a:off x="6377717" y="3123693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lay 232">
            <a:extLst>
              <a:ext uri="{FF2B5EF4-FFF2-40B4-BE49-F238E27FC236}">
                <a16:creationId xmlns:a16="http://schemas.microsoft.com/office/drawing/2014/main" id="{7A665C90-0382-4AF8-BD15-B15CC11421E0}"/>
              </a:ext>
            </a:extLst>
          </p:cNvPr>
          <p:cNvSpPr/>
          <p:nvPr/>
        </p:nvSpPr>
        <p:spPr>
          <a:xfrm>
            <a:off x="6117402" y="3850510"/>
            <a:ext cx="263495" cy="169072"/>
          </a:xfrm>
          <a:prstGeom prst="flowChartDelay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4" name="Flowchart: Delay 233">
            <a:extLst>
              <a:ext uri="{FF2B5EF4-FFF2-40B4-BE49-F238E27FC236}">
                <a16:creationId xmlns:a16="http://schemas.microsoft.com/office/drawing/2014/main" id="{8DE1BB99-E50F-4E50-BF46-D871866EAE26}"/>
              </a:ext>
            </a:extLst>
          </p:cNvPr>
          <p:cNvSpPr/>
          <p:nvPr/>
        </p:nvSpPr>
        <p:spPr>
          <a:xfrm>
            <a:off x="6113269" y="4082102"/>
            <a:ext cx="263495" cy="169072"/>
          </a:xfrm>
          <a:prstGeom prst="flowChartDelay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33FBA27-3928-462A-B4D5-A8BC93CE4455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6380897" y="3935046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FE7D9D2D-EBA2-4B80-BDA2-C4584EE22757}"/>
              </a:ext>
            </a:extLst>
          </p:cNvPr>
          <p:cNvCxnSpPr>
            <a:cxnSpLocks/>
          </p:cNvCxnSpPr>
          <p:nvPr/>
        </p:nvCxnSpPr>
        <p:spPr>
          <a:xfrm>
            <a:off x="6370544" y="4167243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Flowchart: Delay 236">
            <a:extLst>
              <a:ext uri="{FF2B5EF4-FFF2-40B4-BE49-F238E27FC236}">
                <a16:creationId xmlns:a16="http://schemas.microsoft.com/office/drawing/2014/main" id="{5214FC87-FB05-4D08-8976-0B8B217ECB92}"/>
              </a:ext>
            </a:extLst>
          </p:cNvPr>
          <p:cNvSpPr/>
          <p:nvPr/>
        </p:nvSpPr>
        <p:spPr>
          <a:xfrm>
            <a:off x="6124575" y="4312224"/>
            <a:ext cx="263495" cy="169072"/>
          </a:xfrm>
          <a:prstGeom prst="flowChartDelay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8" name="Flowchart: Delay 237">
            <a:extLst>
              <a:ext uri="{FF2B5EF4-FFF2-40B4-BE49-F238E27FC236}">
                <a16:creationId xmlns:a16="http://schemas.microsoft.com/office/drawing/2014/main" id="{2F0A31C8-3FA3-4E66-8B0D-4FC003EB6347}"/>
              </a:ext>
            </a:extLst>
          </p:cNvPr>
          <p:cNvSpPr/>
          <p:nvPr/>
        </p:nvSpPr>
        <p:spPr>
          <a:xfrm>
            <a:off x="6120442" y="4553342"/>
            <a:ext cx="263495" cy="169072"/>
          </a:xfrm>
          <a:prstGeom prst="flowChartDelay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11D6CE6-65F7-4EB1-A506-3814FDE649BF}"/>
              </a:ext>
            </a:extLst>
          </p:cNvPr>
          <p:cNvCxnSpPr>
            <a:cxnSpLocks/>
            <a:stCxn id="237" idx="3"/>
          </p:cNvCxnSpPr>
          <p:nvPr/>
        </p:nvCxnSpPr>
        <p:spPr>
          <a:xfrm>
            <a:off x="6388070" y="4396760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D8A410E-DF44-436C-A70B-B7D20918BBAA}"/>
              </a:ext>
            </a:extLst>
          </p:cNvPr>
          <p:cNvCxnSpPr>
            <a:cxnSpLocks/>
          </p:cNvCxnSpPr>
          <p:nvPr/>
        </p:nvCxnSpPr>
        <p:spPr>
          <a:xfrm>
            <a:off x="6377717" y="4638483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D662B2A-067F-4150-B511-8E5296C30CAF}"/>
              </a:ext>
            </a:extLst>
          </p:cNvPr>
          <p:cNvCxnSpPr>
            <a:cxnSpLocks/>
          </p:cNvCxnSpPr>
          <p:nvPr/>
        </p:nvCxnSpPr>
        <p:spPr>
          <a:xfrm>
            <a:off x="5264310" y="2924254"/>
            <a:ext cx="851601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C8E614A-73FA-4638-8862-512E202B90A2}"/>
              </a:ext>
            </a:extLst>
          </p:cNvPr>
          <p:cNvCxnSpPr>
            <a:cxnSpLocks/>
          </p:cNvCxnSpPr>
          <p:nvPr/>
        </p:nvCxnSpPr>
        <p:spPr>
          <a:xfrm>
            <a:off x="5270554" y="3167141"/>
            <a:ext cx="851601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6BD64F6-372B-474F-A058-3C4B9DFF5D4E}"/>
              </a:ext>
            </a:extLst>
          </p:cNvPr>
          <p:cNvCxnSpPr>
            <a:cxnSpLocks/>
          </p:cNvCxnSpPr>
          <p:nvPr/>
        </p:nvCxnSpPr>
        <p:spPr>
          <a:xfrm>
            <a:off x="5262597" y="3960736"/>
            <a:ext cx="851601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957FE8B-8D8C-4F42-91E8-147AC968E42B}"/>
              </a:ext>
            </a:extLst>
          </p:cNvPr>
          <p:cNvCxnSpPr>
            <a:cxnSpLocks/>
          </p:cNvCxnSpPr>
          <p:nvPr/>
        </p:nvCxnSpPr>
        <p:spPr>
          <a:xfrm>
            <a:off x="5268841" y="4203623"/>
            <a:ext cx="851601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CC9F7AF-A954-49E9-AD8A-B2C8E7AA1982}"/>
              </a:ext>
            </a:extLst>
          </p:cNvPr>
          <p:cNvCxnSpPr>
            <a:cxnSpLocks/>
          </p:cNvCxnSpPr>
          <p:nvPr/>
        </p:nvCxnSpPr>
        <p:spPr>
          <a:xfrm>
            <a:off x="5255424" y="4441996"/>
            <a:ext cx="851601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2F6F588-0403-4F8D-9AAE-2684F460F2A1}"/>
              </a:ext>
            </a:extLst>
          </p:cNvPr>
          <p:cNvCxnSpPr>
            <a:cxnSpLocks/>
          </p:cNvCxnSpPr>
          <p:nvPr/>
        </p:nvCxnSpPr>
        <p:spPr>
          <a:xfrm>
            <a:off x="5261668" y="4684883"/>
            <a:ext cx="851601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3AB41019-2214-44A9-9860-B096F7F400F0}"/>
              </a:ext>
            </a:extLst>
          </p:cNvPr>
          <p:cNvCxnSpPr>
            <a:cxnSpLocks/>
          </p:cNvCxnSpPr>
          <p:nvPr/>
        </p:nvCxnSpPr>
        <p:spPr>
          <a:xfrm>
            <a:off x="5712300" y="4577759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9BC05B8B-0C2D-47F0-966B-52320D6DAFC7}"/>
              </a:ext>
            </a:extLst>
          </p:cNvPr>
          <p:cNvCxnSpPr>
            <a:cxnSpLocks/>
          </p:cNvCxnSpPr>
          <p:nvPr/>
        </p:nvCxnSpPr>
        <p:spPr>
          <a:xfrm>
            <a:off x="5707537" y="4338404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EF9F035-6F9F-4B04-A995-2FA7B0EFEE1D}"/>
              </a:ext>
            </a:extLst>
          </p:cNvPr>
          <p:cNvCxnSpPr>
            <a:cxnSpLocks/>
          </p:cNvCxnSpPr>
          <p:nvPr/>
        </p:nvCxnSpPr>
        <p:spPr>
          <a:xfrm>
            <a:off x="5715067" y="4106379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3E09F6C-9BB2-4AA3-834C-AB055B9940B8}"/>
              </a:ext>
            </a:extLst>
          </p:cNvPr>
          <p:cNvCxnSpPr>
            <a:cxnSpLocks/>
          </p:cNvCxnSpPr>
          <p:nvPr/>
        </p:nvCxnSpPr>
        <p:spPr>
          <a:xfrm>
            <a:off x="5710304" y="3867024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82BFCEE8-E9FB-405D-9F7E-05F6DFCF3E55}"/>
              </a:ext>
            </a:extLst>
          </p:cNvPr>
          <p:cNvCxnSpPr>
            <a:cxnSpLocks/>
          </p:cNvCxnSpPr>
          <p:nvPr/>
        </p:nvCxnSpPr>
        <p:spPr>
          <a:xfrm>
            <a:off x="5713195" y="3063262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02F9EA8-D6E0-4843-B0EE-6A2ED4C85F52}"/>
              </a:ext>
            </a:extLst>
          </p:cNvPr>
          <p:cNvCxnSpPr>
            <a:cxnSpLocks/>
          </p:cNvCxnSpPr>
          <p:nvPr/>
        </p:nvCxnSpPr>
        <p:spPr>
          <a:xfrm>
            <a:off x="5713195" y="2823907"/>
            <a:ext cx="402965" cy="69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E14E29E-231D-4E90-92C2-D9007478D7B3}"/>
              </a:ext>
            </a:extLst>
          </p:cNvPr>
          <p:cNvCxnSpPr>
            <a:cxnSpLocks/>
          </p:cNvCxnSpPr>
          <p:nvPr/>
        </p:nvCxnSpPr>
        <p:spPr>
          <a:xfrm flipV="1">
            <a:off x="5712151" y="2500313"/>
            <a:ext cx="1044" cy="207087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FF8349CD-99C5-4B00-8C94-82BB4EA47866}"/>
              </a:ext>
            </a:extLst>
          </p:cNvPr>
          <p:cNvCxnSpPr>
            <a:cxnSpLocks/>
          </p:cNvCxnSpPr>
          <p:nvPr/>
        </p:nvCxnSpPr>
        <p:spPr>
          <a:xfrm flipV="1">
            <a:off x="3807946" y="2493049"/>
            <a:ext cx="1907121" cy="150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Content Placeholder 10">
            <a:extLst>
              <a:ext uri="{FF2B5EF4-FFF2-40B4-BE49-F238E27FC236}">
                <a16:creationId xmlns:a16="http://schemas.microsoft.com/office/drawing/2014/main" id="{61640C9E-F074-4F10-BC47-573810059CDA}"/>
              </a:ext>
            </a:extLst>
          </p:cNvPr>
          <p:cNvSpPr txBox="1">
            <a:spLocks/>
          </p:cNvSpPr>
          <p:nvPr/>
        </p:nvSpPr>
        <p:spPr>
          <a:xfrm>
            <a:off x="3093569" y="236372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clock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C6707A9-A97F-4F26-B400-C62539A776A6}"/>
              </a:ext>
            </a:extLst>
          </p:cNvPr>
          <p:cNvCxnSpPr>
            <a:cxnSpLocks/>
          </p:cNvCxnSpPr>
          <p:nvPr/>
        </p:nvCxnSpPr>
        <p:spPr>
          <a:xfrm>
            <a:off x="3833779" y="3823120"/>
            <a:ext cx="431061" cy="953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Content Placeholder 10">
            <a:extLst>
              <a:ext uri="{FF2B5EF4-FFF2-40B4-BE49-F238E27FC236}">
                <a16:creationId xmlns:a16="http://schemas.microsoft.com/office/drawing/2014/main" id="{E574A378-212A-47D3-9CF5-1A5454BDC147}"/>
              </a:ext>
            </a:extLst>
          </p:cNvPr>
          <p:cNvSpPr txBox="1">
            <a:spLocks/>
          </p:cNvSpPr>
          <p:nvPr/>
        </p:nvSpPr>
        <p:spPr>
          <a:xfrm>
            <a:off x="3138950" y="36852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60" name="Content Placeholder 10">
            <a:extLst>
              <a:ext uri="{FF2B5EF4-FFF2-40B4-BE49-F238E27FC236}">
                <a16:creationId xmlns:a16="http://schemas.microsoft.com/office/drawing/2014/main" id="{B74E56F7-6A9E-4073-83EB-D23A13D30960}"/>
              </a:ext>
            </a:extLst>
          </p:cNvPr>
          <p:cNvSpPr txBox="1">
            <a:spLocks/>
          </p:cNvSpPr>
          <p:nvPr/>
        </p:nvSpPr>
        <p:spPr>
          <a:xfrm>
            <a:off x="3094064" y="20173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8EFB3EA-3391-4CF7-9410-EB96D21F8B97}"/>
              </a:ext>
            </a:extLst>
          </p:cNvPr>
          <p:cNvCxnSpPr>
            <a:cxnSpLocks/>
            <a:stCxn id="260" idx="3"/>
          </p:cNvCxnSpPr>
          <p:nvPr/>
        </p:nvCxnSpPr>
        <p:spPr>
          <a:xfrm>
            <a:off x="3808441" y="2164670"/>
            <a:ext cx="3637775" cy="28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2198E9B4-2E93-440C-B078-DAB5EADF4A80}"/>
              </a:ext>
            </a:extLst>
          </p:cNvPr>
          <p:cNvCxnSpPr>
            <a:cxnSpLocks/>
          </p:cNvCxnSpPr>
          <p:nvPr/>
        </p:nvCxnSpPr>
        <p:spPr>
          <a:xfrm>
            <a:off x="7435583" y="2167478"/>
            <a:ext cx="10634" cy="60378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3F6B823-0FA4-4731-B250-69D18A21D49D}"/>
              </a:ext>
            </a:extLst>
          </p:cNvPr>
          <p:cNvGrpSpPr/>
          <p:nvPr/>
        </p:nvGrpSpPr>
        <p:grpSpPr>
          <a:xfrm>
            <a:off x="6795941" y="2848479"/>
            <a:ext cx="50050" cy="86102"/>
            <a:chOff x="4748213" y="2402681"/>
            <a:chExt cx="50050" cy="86102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42FF3FA-5E87-42DA-8F91-4ABA165CD818}"/>
                </a:ext>
              </a:extLst>
            </p:cNvPr>
            <p:cNvCxnSpPr/>
            <p:nvPr/>
          </p:nvCxnSpPr>
          <p:spPr>
            <a:xfrm>
              <a:off x="4748213" y="2402681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CE2ABE8-E9F8-42E1-9D2F-A3673E2DD902}"/>
                </a:ext>
              </a:extLst>
            </p:cNvPr>
            <p:cNvCxnSpPr>
              <a:cxnSpLocks/>
            </p:cNvCxnSpPr>
            <p:nvPr/>
          </p:nvCxnSpPr>
          <p:spPr>
            <a:xfrm rot="6180000">
              <a:off x="4751829" y="2442348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900C660-B54F-4B0F-AA87-52082C9EA1F8}"/>
              </a:ext>
            </a:extLst>
          </p:cNvPr>
          <p:cNvGrpSpPr/>
          <p:nvPr/>
        </p:nvGrpSpPr>
        <p:grpSpPr>
          <a:xfrm>
            <a:off x="6795941" y="3083895"/>
            <a:ext cx="50050" cy="86102"/>
            <a:chOff x="4748213" y="2402681"/>
            <a:chExt cx="50050" cy="86102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3EB9783-0A4F-4AFD-9883-860F55942417}"/>
                </a:ext>
              </a:extLst>
            </p:cNvPr>
            <p:cNvCxnSpPr/>
            <p:nvPr/>
          </p:nvCxnSpPr>
          <p:spPr>
            <a:xfrm>
              <a:off x="4748213" y="2402681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B748078-A392-4C67-8B7E-73739A974E79}"/>
                </a:ext>
              </a:extLst>
            </p:cNvPr>
            <p:cNvCxnSpPr>
              <a:cxnSpLocks/>
            </p:cNvCxnSpPr>
            <p:nvPr/>
          </p:nvCxnSpPr>
          <p:spPr>
            <a:xfrm rot="6180000">
              <a:off x="4751829" y="2442348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F8486A1-12D3-40DB-B117-230696D55478}"/>
              </a:ext>
            </a:extLst>
          </p:cNvPr>
          <p:cNvGrpSpPr/>
          <p:nvPr/>
        </p:nvGrpSpPr>
        <p:grpSpPr>
          <a:xfrm>
            <a:off x="6795919" y="3903440"/>
            <a:ext cx="50050" cy="86102"/>
            <a:chOff x="4748213" y="2402681"/>
            <a:chExt cx="50050" cy="86102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0B04015-252C-488E-92D8-59B842159811}"/>
                </a:ext>
              </a:extLst>
            </p:cNvPr>
            <p:cNvCxnSpPr/>
            <p:nvPr/>
          </p:nvCxnSpPr>
          <p:spPr>
            <a:xfrm>
              <a:off x="4748213" y="2402681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D194699-3960-4525-8EE8-6C7ED66A02EE}"/>
                </a:ext>
              </a:extLst>
            </p:cNvPr>
            <p:cNvCxnSpPr>
              <a:cxnSpLocks/>
            </p:cNvCxnSpPr>
            <p:nvPr/>
          </p:nvCxnSpPr>
          <p:spPr>
            <a:xfrm rot="6180000">
              <a:off x="4751829" y="2442348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4F8ADD9-FC15-49D4-90BF-355081AC1120}"/>
              </a:ext>
            </a:extLst>
          </p:cNvPr>
          <p:cNvGrpSpPr/>
          <p:nvPr/>
        </p:nvGrpSpPr>
        <p:grpSpPr>
          <a:xfrm>
            <a:off x="6787076" y="4129432"/>
            <a:ext cx="50050" cy="86102"/>
            <a:chOff x="4748213" y="2402681"/>
            <a:chExt cx="50050" cy="86102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DF8B6FA-8496-45CD-B9EA-EFFA37C10CC8}"/>
                </a:ext>
              </a:extLst>
            </p:cNvPr>
            <p:cNvCxnSpPr/>
            <p:nvPr/>
          </p:nvCxnSpPr>
          <p:spPr>
            <a:xfrm>
              <a:off x="4748213" y="2402681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A7C909C-A05D-4C59-961A-02575AF2D0EE}"/>
                </a:ext>
              </a:extLst>
            </p:cNvPr>
            <p:cNvCxnSpPr>
              <a:cxnSpLocks/>
            </p:cNvCxnSpPr>
            <p:nvPr/>
          </p:nvCxnSpPr>
          <p:spPr>
            <a:xfrm rot="6180000">
              <a:off x="4751829" y="2442348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34F1086-8BDD-4C76-9C00-51656E13BD4E}"/>
              </a:ext>
            </a:extLst>
          </p:cNvPr>
          <p:cNvGrpSpPr/>
          <p:nvPr/>
        </p:nvGrpSpPr>
        <p:grpSpPr>
          <a:xfrm>
            <a:off x="6795919" y="4359769"/>
            <a:ext cx="50050" cy="86102"/>
            <a:chOff x="4748213" y="2402681"/>
            <a:chExt cx="50050" cy="86102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E0304259-8D14-42BF-9DF2-8A4116593B94}"/>
                </a:ext>
              </a:extLst>
            </p:cNvPr>
            <p:cNvCxnSpPr/>
            <p:nvPr/>
          </p:nvCxnSpPr>
          <p:spPr>
            <a:xfrm>
              <a:off x="4748213" y="2402681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6FE5394-7D82-41C2-89C2-EC9A86DF6014}"/>
                </a:ext>
              </a:extLst>
            </p:cNvPr>
            <p:cNvCxnSpPr>
              <a:cxnSpLocks/>
            </p:cNvCxnSpPr>
            <p:nvPr/>
          </p:nvCxnSpPr>
          <p:spPr>
            <a:xfrm rot="6180000">
              <a:off x="4751829" y="2442348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0283C70-4897-4A56-A04D-67D45FBCFA0D}"/>
              </a:ext>
            </a:extLst>
          </p:cNvPr>
          <p:cNvGrpSpPr/>
          <p:nvPr/>
        </p:nvGrpSpPr>
        <p:grpSpPr>
          <a:xfrm>
            <a:off x="6795919" y="4607341"/>
            <a:ext cx="50050" cy="86102"/>
            <a:chOff x="4748213" y="2402681"/>
            <a:chExt cx="50050" cy="86102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F2537D5-D698-4A69-9DF1-FCC2CF0941B7}"/>
                </a:ext>
              </a:extLst>
            </p:cNvPr>
            <p:cNvCxnSpPr/>
            <p:nvPr/>
          </p:nvCxnSpPr>
          <p:spPr>
            <a:xfrm>
              <a:off x="4748213" y="2402681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91BCC0C-1650-4F49-BEE9-8E8D2D597AEF}"/>
                </a:ext>
              </a:extLst>
            </p:cNvPr>
            <p:cNvCxnSpPr>
              <a:cxnSpLocks/>
            </p:cNvCxnSpPr>
            <p:nvPr/>
          </p:nvCxnSpPr>
          <p:spPr>
            <a:xfrm rot="6180000">
              <a:off x="4751829" y="2442348"/>
              <a:ext cx="50006" cy="4286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ontent Placeholder 6">
            <a:extLst>
              <a:ext uri="{FF2B5EF4-FFF2-40B4-BE49-F238E27FC236}">
                <a16:creationId xmlns:a16="http://schemas.microsoft.com/office/drawing/2014/main" id="{0818790C-E943-428C-ABB1-2F1F2F69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85" y="1171575"/>
            <a:ext cx="2552620" cy="496678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31 32-bit registers</a:t>
            </a:r>
          </a:p>
          <a:p>
            <a:r>
              <a:rPr lang="en-US" sz="2400" dirty="0"/>
              <a:t>Written on the clock</a:t>
            </a:r>
          </a:p>
          <a:p>
            <a:r>
              <a:rPr lang="en-US" sz="2400" dirty="0"/>
              <a:t>With the write data</a:t>
            </a:r>
          </a:p>
          <a:p>
            <a:r>
              <a:rPr lang="en-US" sz="2400" dirty="0"/>
              <a:t>On the address selected by </a:t>
            </a:r>
            <a:r>
              <a:rPr lang="en-US" sz="2400" dirty="0" err="1"/>
              <a:t>rd</a:t>
            </a:r>
            <a:endParaRPr lang="en-US" sz="2400" dirty="0"/>
          </a:p>
          <a:p>
            <a:r>
              <a:rPr lang="en-US" sz="2400" dirty="0"/>
              <a:t>Decoded</a:t>
            </a:r>
          </a:p>
          <a:p>
            <a:r>
              <a:rPr lang="en-US" sz="2400" dirty="0"/>
              <a:t>Read by 2 32-1 multiplexors</a:t>
            </a:r>
          </a:p>
          <a:p>
            <a:r>
              <a:rPr lang="en-US" sz="2400" dirty="0"/>
              <a:t>Selected by rs1 and rs2</a:t>
            </a:r>
          </a:p>
          <a:p>
            <a:r>
              <a:rPr lang="en-US" sz="2400" dirty="0"/>
              <a:t>Produce outputs dout1 and dout2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8CA7B-4472-4CA6-8712-8D2E6FFB789B}"/>
              </a:ext>
            </a:extLst>
          </p:cNvPr>
          <p:cNvSpPr/>
          <p:nvPr/>
        </p:nvSpPr>
        <p:spPr>
          <a:xfrm>
            <a:off x="6456374" y="2378775"/>
            <a:ext cx="1901469" cy="27943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F03E425-DCF6-49E4-BAEA-DB54D22A5406}"/>
              </a:ext>
            </a:extLst>
          </p:cNvPr>
          <p:cNvSpPr/>
          <p:nvPr/>
        </p:nvSpPr>
        <p:spPr>
          <a:xfrm>
            <a:off x="3168007" y="2348570"/>
            <a:ext cx="663008" cy="276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1D88202-3D68-4623-9394-48A68FEC4805}"/>
              </a:ext>
            </a:extLst>
          </p:cNvPr>
          <p:cNvSpPr/>
          <p:nvPr/>
        </p:nvSpPr>
        <p:spPr>
          <a:xfrm>
            <a:off x="3249667" y="1996233"/>
            <a:ext cx="663008" cy="276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79AD171-502C-490D-9F86-09BE03FB363F}"/>
              </a:ext>
            </a:extLst>
          </p:cNvPr>
          <p:cNvSpPr/>
          <p:nvPr/>
        </p:nvSpPr>
        <p:spPr>
          <a:xfrm>
            <a:off x="3332616" y="3684404"/>
            <a:ext cx="663008" cy="276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5F8FF8A-DBB1-4596-8E50-984C19A2C1E3}"/>
              </a:ext>
            </a:extLst>
          </p:cNvPr>
          <p:cNvSpPr/>
          <p:nvPr/>
        </p:nvSpPr>
        <p:spPr>
          <a:xfrm>
            <a:off x="4138647" y="2403419"/>
            <a:ext cx="1244941" cy="29069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5AA1A4B-ABDE-4937-A8CC-D6618D638D5A}"/>
              </a:ext>
            </a:extLst>
          </p:cNvPr>
          <p:cNvSpPr/>
          <p:nvPr/>
        </p:nvSpPr>
        <p:spPr>
          <a:xfrm>
            <a:off x="8465052" y="2423426"/>
            <a:ext cx="1244941" cy="29069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81FD31-F744-442F-BF54-1B308D660403}"/>
              </a:ext>
            </a:extLst>
          </p:cNvPr>
          <p:cNvSpPr/>
          <p:nvPr/>
        </p:nvSpPr>
        <p:spPr>
          <a:xfrm>
            <a:off x="9855716" y="2413553"/>
            <a:ext cx="1244941" cy="29069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24054EB-6578-4EF8-869A-8E6B12DBBAE6}"/>
              </a:ext>
            </a:extLst>
          </p:cNvPr>
          <p:cNvSpPr/>
          <p:nvPr/>
        </p:nvSpPr>
        <p:spPr>
          <a:xfrm>
            <a:off x="5926073" y="1653280"/>
            <a:ext cx="663008" cy="276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B11EB59-EF0E-4B52-94A7-645E278B438F}"/>
              </a:ext>
            </a:extLst>
          </p:cNvPr>
          <p:cNvSpPr/>
          <p:nvPr/>
        </p:nvSpPr>
        <p:spPr>
          <a:xfrm>
            <a:off x="5908548" y="1434401"/>
            <a:ext cx="663008" cy="276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52E68B1-A582-406B-BB9F-9C288E3A617B}"/>
              </a:ext>
            </a:extLst>
          </p:cNvPr>
          <p:cNvSpPr/>
          <p:nvPr/>
        </p:nvSpPr>
        <p:spPr>
          <a:xfrm>
            <a:off x="11194576" y="5182328"/>
            <a:ext cx="663008" cy="276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E515515-EA03-4188-9A3A-321CB9FA7A20}"/>
              </a:ext>
            </a:extLst>
          </p:cNvPr>
          <p:cNvSpPr/>
          <p:nvPr/>
        </p:nvSpPr>
        <p:spPr>
          <a:xfrm>
            <a:off x="11188482" y="5606139"/>
            <a:ext cx="663008" cy="276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B2E233-2733-49E5-BEF2-FE45D55FB019}"/>
              </a:ext>
            </a:extLst>
          </p:cNvPr>
          <p:cNvGrpSpPr/>
          <p:nvPr/>
        </p:nvGrpSpPr>
        <p:grpSpPr>
          <a:xfrm>
            <a:off x="6849019" y="3941864"/>
            <a:ext cx="276999" cy="880734"/>
            <a:chOff x="6590362" y="1585635"/>
            <a:chExt cx="276999" cy="773920"/>
          </a:xfrm>
        </p:grpSpPr>
        <p:sp>
          <p:nvSpPr>
            <p:cNvPr id="122" name="Flowchart: Terminator 121">
              <a:extLst>
                <a:ext uri="{FF2B5EF4-FFF2-40B4-BE49-F238E27FC236}">
                  <a16:creationId xmlns:a16="http://schemas.microsoft.com/office/drawing/2014/main" id="{7F00132A-1D84-4E37-B68A-A5820835C566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8F0DFF-350E-403D-A7F6-ECE881C278A4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486650" y="34321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2813721" y="133809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6077634" y="2562225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E9B4F-C2D5-4356-B473-B19380E7F84D}"/>
              </a:ext>
            </a:extLst>
          </p:cNvPr>
          <p:cNvGrpSpPr/>
          <p:nvPr/>
        </p:nvGrpSpPr>
        <p:grpSpPr>
          <a:xfrm>
            <a:off x="2285710" y="2058044"/>
            <a:ext cx="418030" cy="1225594"/>
            <a:chOff x="4574136" y="2303928"/>
            <a:chExt cx="418030" cy="122559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F03E312-D7C2-4F05-BF9F-830528FB25E3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160CD8-DE9A-45FA-8572-32F6D7796FD8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4917B03-DFEE-40FB-97BA-60C8C7D8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37F588-2B2E-4E6E-8A5D-A737B19FD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3F425F-9DF8-49C6-B707-54875F730C57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1C56A9-2E83-4A93-9701-2616DF5BAB1D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D2ED749-F5D4-45E5-82F7-5E05F81873D5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C67ABA-8D9B-41E1-841C-BF48B33FCFBB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395F34-7E43-430F-B2D7-AEAF38552686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4555086" y="179910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Combinational Paths – Register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4AB1DF-A295-4A30-8E21-CDEA432D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523" y="3578225"/>
            <a:ext cx="1310757" cy="5080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Instruction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43232-7E0F-4BCE-AB61-1B59590F1735}"/>
              </a:ext>
            </a:extLst>
          </p:cNvPr>
          <p:cNvSpPr/>
          <p:nvPr/>
        </p:nvSpPr>
        <p:spPr>
          <a:xfrm>
            <a:off x="2285710" y="3583841"/>
            <a:ext cx="1310757" cy="11405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A8D48AD-9DAC-491A-BE07-47B2347FA0B8}"/>
              </a:ext>
            </a:extLst>
          </p:cNvPr>
          <p:cNvSpPr txBox="1">
            <a:spLocks/>
          </p:cNvSpPr>
          <p:nvPr/>
        </p:nvSpPr>
        <p:spPr>
          <a:xfrm>
            <a:off x="2295523" y="40875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364749D-271B-4CD5-8538-8553B97D0B10}"/>
              </a:ext>
            </a:extLst>
          </p:cNvPr>
          <p:cNvSpPr txBox="1">
            <a:spLocks/>
          </p:cNvSpPr>
          <p:nvPr/>
        </p:nvSpPr>
        <p:spPr>
          <a:xfrm>
            <a:off x="2895600" y="40917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instr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76" idx="2"/>
            <a:endCxn id="17" idx="1"/>
          </p:cNvCxnSpPr>
          <p:nvPr/>
        </p:nvCxnSpPr>
        <p:spPr>
          <a:xfrm flipV="1">
            <a:off x="1685631" y="4234868"/>
            <a:ext cx="609892" cy="1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4934308" y="3578225"/>
            <a:ext cx="929397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4552950" y="3575565"/>
            <a:ext cx="1310757" cy="1325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3CE06AA-E7BA-45B0-9B19-C66CCD13BF66}"/>
              </a:ext>
            </a:extLst>
          </p:cNvPr>
          <p:cNvSpPr txBox="1">
            <a:spLocks/>
          </p:cNvSpPr>
          <p:nvPr/>
        </p:nvSpPr>
        <p:spPr>
          <a:xfrm>
            <a:off x="4558778" y="393886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2E0DF2C-9F73-40A8-B95F-B7531D9352C8}"/>
              </a:ext>
            </a:extLst>
          </p:cNvPr>
          <p:cNvSpPr txBox="1">
            <a:spLocks/>
          </p:cNvSpPr>
          <p:nvPr/>
        </p:nvSpPr>
        <p:spPr>
          <a:xfrm>
            <a:off x="4558780" y="427296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E4FBDC4A-1446-4633-A7E2-EFB957F3B197}"/>
              </a:ext>
            </a:extLst>
          </p:cNvPr>
          <p:cNvSpPr txBox="1">
            <a:spLocks/>
          </p:cNvSpPr>
          <p:nvPr/>
        </p:nvSpPr>
        <p:spPr>
          <a:xfrm>
            <a:off x="4564610" y="4607074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9569210E-F644-4710-A356-DE85C46D45A8}"/>
              </a:ext>
            </a:extLst>
          </p:cNvPr>
          <p:cNvSpPr txBox="1">
            <a:spLocks/>
          </p:cNvSpPr>
          <p:nvPr/>
        </p:nvSpPr>
        <p:spPr>
          <a:xfrm>
            <a:off x="4566456" y="362444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5155160" y="4282278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E73F02-3F16-40AE-84B3-2D8A2F7B2BA7}"/>
              </a:ext>
            </a:extLst>
          </p:cNvPr>
          <p:cNvCxnSpPr>
            <a:cxnSpLocks/>
          </p:cNvCxnSpPr>
          <p:nvPr/>
        </p:nvCxnSpPr>
        <p:spPr>
          <a:xfrm>
            <a:off x="3596467" y="4233588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1962150" y="3015172"/>
            <a:ext cx="0" cy="121841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D92CB9-79B0-496B-A525-A1EF43EFF70A}"/>
              </a:ext>
            </a:extLst>
          </p:cNvPr>
          <p:cNvCxnSpPr>
            <a:cxnSpLocks/>
          </p:cNvCxnSpPr>
          <p:nvPr/>
        </p:nvCxnSpPr>
        <p:spPr>
          <a:xfrm>
            <a:off x="4129867" y="4724367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84BBFE-1E82-4180-A28A-98A1FA06630C}"/>
              </a:ext>
            </a:extLst>
          </p:cNvPr>
          <p:cNvCxnSpPr>
            <a:cxnSpLocks/>
          </p:cNvCxnSpPr>
          <p:nvPr/>
        </p:nvCxnSpPr>
        <p:spPr>
          <a:xfrm>
            <a:off x="4129867" y="4382231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4DC42C-9EFD-441A-A59D-CCCB536024FE}"/>
              </a:ext>
            </a:extLst>
          </p:cNvPr>
          <p:cNvCxnSpPr>
            <a:cxnSpLocks/>
          </p:cNvCxnSpPr>
          <p:nvPr/>
        </p:nvCxnSpPr>
        <p:spPr>
          <a:xfrm>
            <a:off x="4129867" y="4086225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F84791-FC29-4150-8F3B-6681E8862234}"/>
              </a:ext>
            </a:extLst>
          </p:cNvPr>
          <p:cNvCxnSpPr>
            <a:cxnSpLocks/>
          </p:cNvCxnSpPr>
          <p:nvPr/>
        </p:nvCxnSpPr>
        <p:spPr>
          <a:xfrm>
            <a:off x="4343400" y="3733767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95E79A-368A-42D7-988E-534270E80904}"/>
              </a:ext>
            </a:extLst>
          </p:cNvPr>
          <p:cNvCxnSpPr/>
          <p:nvPr/>
        </p:nvCxnSpPr>
        <p:spPr>
          <a:xfrm>
            <a:off x="1850967" y="2258069"/>
            <a:ext cx="43474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E32B83-0187-4F1A-BC92-6AD695A408A8}"/>
              </a:ext>
            </a:extLst>
          </p:cNvPr>
          <p:cNvSpPr txBox="1"/>
          <p:nvPr/>
        </p:nvSpPr>
        <p:spPr>
          <a:xfrm>
            <a:off x="1579647" y="2067375"/>
            <a:ext cx="247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90B298-A98A-4638-B633-EE5CA9800968}"/>
              </a:ext>
            </a:extLst>
          </p:cNvPr>
          <p:cNvCxnSpPr>
            <a:cxnSpLocks/>
          </p:cNvCxnSpPr>
          <p:nvPr/>
        </p:nvCxnSpPr>
        <p:spPr>
          <a:xfrm>
            <a:off x="1962150" y="3015172"/>
            <a:ext cx="33337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F54E68-181B-45EF-8B30-38B088C47EEB}"/>
              </a:ext>
            </a:extLst>
          </p:cNvPr>
          <p:cNvCxnSpPr>
            <a:cxnSpLocks/>
          </p:cNvCxnSpPr>
          <p:nvPr/>
        </p:nvCxnSpPr>
        <p:spPr>
          <a:xfrm flipV="1">
            <a:off x="4129867" y="2844179"/>
            <a:ext cx="0" cy="18801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4137057" y="283683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47C528-9AC5-4E7F-82EC-5DA5C56D1D1D}"/>
              </a:ext>
            </a:extLst>
          </p:cNvPr>
          <p:cNvCxnSpPr>
            <a:cxnSpLocks/>
          </p:cNvCxnSpPr>
          <p:nvPr/>
        </p:nvCxnSpPr>
        <p:spPr>
          <a:xfrm>
            <a:off x="2637065" y="2657872"/>
            <a:ext cx="63953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885540" y="423358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B2DD51-183D-4A5D-BC0F-073455742BD4}"/>
              </a:ext>
            </a:extLst>
          </p:cNvPr>
          <p:cNvCxnSpPr>
            <a:cxnSpLocks/>
          </p:cNvCxnSpPr>
          <p:nvPr/>
        </p:nvCxnSpPr>
        <p:spPr>
          <a:xfrm flipV="1">
            <a:off x="3276600" y="1984592"/>
            <a:ext cx="0" cy="67328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885540" y="1768374"/>
            <a:ext cx="1967056" cy="128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885540" y="178117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AB437B4-858B-478D-8179-DC22213D380D}"/>
              </a:ext>
            </a:extLst>
          </p:cNvPr>
          <p:cNvCxnSpPr>
            <a:cxnSpLocks/>
          </p:cNvCxnSpPr>
          <p:nvPr/>
        </p:nvCxnSpPr>
        <p:spPr>
          <a:xfrm>
            <a:off x="3710271" y="1997561"/>
            <a:ext cx="842679" cy="1567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4906441" y="239893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5155160" y="156218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3090721" y="155268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412997" y="4174086"/>
            <a:ext cx="1468696" cy="50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479384" y="3760601"/>
            <a:ext cx="1310757" cy="14244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0B6A91-A76E-45B2-8CCC-99546343522C}"/>
              </a:ext>
            </a:extLst>
          </p:cNvPr>
          <p:cNvCxnSpPr>
            <a:cxnSpLocks/>
          </p:cNvCxnSpPr>
          <p:nvPr/>
        </p:nvCxnSpPr>
        <p:spPr>
          <a:xfrm flipV="1">
            <a:off x="6354634" y="4173162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F287F48-F1D4-48EF-97EE-2BAAF8BA5C29}"/>
              </a:ext>
            </a:extLst>
          </p:cNvPr>
          <p:cNvCxnSpPr>
            <a:cxnSpLocks/>
          </p:cNvCxnSpPr>
          <p:nvPr/>
        </p:nvCxnSpPr>
        <p:spPr>
          <a:xfrm>
            <a:off x="4132783" y="4723867"/>
            <a:ext cx="4274" cy="115819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9F7CFF-0C84-4876-9AF4-553B114C3D9E}"/>
              </a:ext>
            </a:extLst>
          </p:cNvPr>
          <p:cNvCxnSpPr>
            <a:cxnSpLocks/>
          </p:cNvCxnSpPr>
          <p:nvPr/>
        </p:nvCxnSpPr>
        <p:spPr>
          <a:xfrm flipV="1">
            <a:off x="4129867" y="5179294"/>
            <a:ext cx="2224767" cy="578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488621" y="3832356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488621" y="48718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088984" y="385910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D76C80-8CAF-4DBC-BC62-CB3A816949C5}"/>
              </a:ext>
            </a:extLst>
          </p:cNvPr>
          <p:cNvCxnSpPr>
            <a:cxnSpLocks/>
          </p:cNvCxnSpPr>
          <p:nvPr/>
        </p:nvCxnSpPr>
        <p:spPr>
          <a:xfrm>
            <a:off x="6029325" y="4429641"/>
            <a:ext cx="0" cy="57045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6029325" y="5009735"/>
            <a:ext cx="245929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5164686" y="4007052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FB2FF6D-A104-4013-82A1-05AE44374C64}"/>
              </a:ext>
            </a:extLst>
          </p:cNvPr>
          <p:cNvCxnSpPr>
            <a:cxnSpLocks/>
          </p:cNvCxnSpPr>
          <p:nvPr/>
        </p:nvCxnSpPr>
        <p:spPr>
          <a:xfrm flipV="1">
            <a:off x="5863707" y="4099056"/>
            <a:ext cx="306935" cy="594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CA0502-F254-473E-B592-63097E73481F}"/>
              </a:ext>
            </a:extLst>
          </p:cNvPr>
          <p:cNvCxnSpPr>
            <a:cxnSpLocks/>
          </p:cNvCxnSpPr>
          <p:nvPr/>
        </p:nvCxnSpPr>
        <p:spPr>
          <a:xfrm flipV="1">
            <a:off x="6170642" y="3632156"/>
            <a:ext cx="0" cy="4669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097A78-EA2E-4546-947D-ECF6F3DD7E99}"/>
              </a:ext>
            </a:extLst>
          </p:cNvPr>
          <p:cNvCxnSpPr>
            <a:cxnSpLocks/>
          </p:cNvCxnSpPr>
          <p:nvPr/>
        </p:nvCxnSpPr>
        <p:spPr>
          <a:xfrm>
            <a:off x="6170640" y="3638550"/>
            <a:ext cx="1326606" cy="1303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838005" y="3974809"/>
            <a:ext cx="650616" cy="491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stCxn id="137" idx="3"/>
          </p:cNvCxnSpPr>
          <p:nvPr/>
        </p:nvCxnSpPr>
        <p:spPr>
          <a:xfrm>
            <a:off x="9803361" y="4006468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248900" y="285750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4330815" y="3095625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B0E1FC-0310-4A31-8E93-7A02410D07BA}"/>
              </a:ext>
            </a:extLst>
          </p:cNvPr>
          <p:cNvCxnSpPr/>
          <p:nvPr/>
        </p:nvCxnSpPr>
        <p:spPr>
          <a:xfrm>
            <a:off x="4330815" y="3095625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0A409C-8040-4E9B-951A-20D42DDC6041}"/>
              </a:ext>
            </a:extLst>
          </p:cNvPr>
          <p:cNvCxnSpPr/>
          <p:nvPr/>
        </p:nvCxnSpPr>
        <p:spPr>
          <a:xfrm flipH="1">
            <a:off x="3070736" y="2004847"/>
            <a:ext cx="20586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6333345" y="2857500"/>
            <a:ext cx="3915555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6333345" y="3267075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163313" y="326707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4378" cy="185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6211757" y="2443185"/>
            <a:ext cx="2557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6453580" y="2300821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2964404" y="121400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2964404" y="121400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5182793" y="95749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A2B46-B66F-4FC6-9647-F66E7BE7AB16}"/>
              </a:ext>
            </a:extLst>
          </p:cNvPr>
          <p:cNvCxnSpPr>
            <a:stCxn id="32" idx="3"/>
          </p:cNvCxnSpPr>
          <p:nvPr/>
        </p:nvCxnSpPr>
        <p:spPr>
          <a:xfrm>
            <a:off x="5869537" y="4429641"/>
            <a:ext cx="485097" cy="900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C20AFB-CD90-446A-9497-27A21CA40B7E}"/>
              </a:ext>
            </a:extLst>
          </p:cNvPr>
          <p:cNvCxnSpPr>
            <a:cxnSpLocks/>
          </p:cNvCxnSpPr>
          <p:nvPr/>
        </p:nvCxnSpPr>
        <p:spPr>
          <a:xfrm flipV="1">
            <a:off x="7115165" y="4424427"/>
            <a:ext cx="381032" cy="1019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31D65D-1363-40B9-B781-F1BA5156FFAE}"/>
              </a:ext>
            </a:extLst>
          </p:cNvPr>
          <p:cNvCxnSpPr/>
          <p:nvPr/>
        </p:nvCxnSpPr>
        <p:spPr>
          <a:xfrm flipV="1">
            <a:off x="6342579" y="4173624"/>
            <a:ext cx="0" cy="2644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A11E19-952A-4AD8-9AE2-ED9A01885436}"/>
              </a:ext>
            </a:extLst>
          </p:cNvPr>
          <p:cNvCxnSpPr>
            <a:cxnSpLocks/>
          </p:cNvCxnSpPr>
          <p:nvPr/>
        </p:nvCxnSpPr>
        <p:spPr>
          <a:xfrm flipV="1">
            <a:off x="6346061" y="4678326"/>
            <a:ext cx="535967" cy="92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5D06144-DABF-4FCD-8A57-EDC26FD01BE9}"/>
              </a:ext>
            </a:extLst>
          </p:cNvPr>
          <p:cNvCxnSpPr>
            <a:cxnSpLocks/>
          </p:cNvCxnSpPr>
          <p:nvPr/>
        </p:nvCxnSpPr>
        <p:spPr>
          <a:xfrm>
            <a:off x="6355022" y="4665393"/>
            <a:ext cx="0" cy="51390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5FA27E-22DA-4DB0-A943-674743CB4C20}"/>
              </a:ext>
            </a:extLst>
          </p:cNvPr>
          <p:cNvCxnSpPr>
            <a:cxnSpLocks/>
          </p:cNvCxnSpPr>
          <p:nvPr/>
        </p:nvCxnSpPr>
        <p:spPr>
          <a:xfrm flipH="1">
            <a:off x="6978333" y="2171015"/>
            <a:ext cx="9186" cy="1848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15CEA1-1A6A-4981-85BF-BB4989B6CA4E}"/>
              </a:ext>
            </a:extLst>
          </p:cNvPr>
          <p:cNvCxnSpPr>
            <a:cxnSpLocks/>
          </p:cNvCxnSpPr>
          <p:nvPr/>
        </p:nvCxnSpPr>
        <p:spPr>
          <a:xfrm>
            <a:off x="7001938" y="2176361"/>
            <a:ext cx="2557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7BCC8566-2F1D-41B0-A98A-68EAD0706E49}"/>
              </a:ext>
            </a:extLst>
          </p:cNvPr>
          <p:cNvSpPr txBox="1">
            <a:spLocks/>
          </p:cNvSpPr>
          <p:nvPr/>
        </p:nvSpPr>
        <p:spPr>
          <a:xfrm>
            <a:off x="7243761" y="203399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677150" y="4567694"/>
            <a:ext cx="0" cy="617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FCEC95-1FC5-47BD-A641-84A8DAEC2E37}"/>
              </a:ext>
            </a:extLst>
          </p:cNvPr>
          <p:cNvCxnSpPr>
            <a:cxnSpLocks/>
          </p:cNvCxnSpPr>
          <p:nvPr/>
        </p:nvCxnSpPr>
        <p:spPr>
          <a:xfrm flipH="1">
            <a:off x="7486650" y="5185072"/>
            <a:ext cx="204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10">
            <a:extLst>
              <a:ext uri="{FF2B5EF4-FFF2-40B4-BE49-F238E27FC236}">
                <a16:creationId xmlns:a16="http://schemas.microsoft.com/office/drawing/2014/main" id="{59000EAD-ED2C-4925-A1C6-559EB824EE2D}"/>
              </a:ext>
            </a:extLst>
          </p:cNvPr>
          <p:cNvSpPr txBox="1">
            <a:spLocks/>
          </p:cNvSpPr>
          <p:nvPr/>
        </p:nvSpPr>
        <p:spPr>
          <a:xfrm>
            <a:off x="6797158" y="5034550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ctrl4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952435" y="4878232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376193" y="51792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>
            <a:off x="9157118" y="5463296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467626" y="5322299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5037661" y="4611057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5552439" y="4891822"/>
            <a:ext cx="0" cy="493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5361939" y="5385375"/>
            <a:ext cx="204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10">
            <a:extLst>
              <a:ext uri="{FF2B5EF4-FFF2-40B4-BE49-F238E27FC236}">
                <a16:creationId xmlns:a16="http://schemas.microsoft.com/office/drawing/2014/main" id="{9C206DB4-96B7-4F14-A020-2FF38BE8491F}"/>
              </a:ext>
            </a:extLst>
          </p:cNvPr>
          <p:cNvSpPr txBox="1">
            <a:spLocks/>
          </p:cNvSpPr>
          <p:nvPr/>
        </p:nvSpPr>
        <p:spPr>
          <a:xfrm>
            <a:off x="4634347" y="527295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ctrl7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946770" y="4561678"/>
            <a:ext cx="830270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790141" y="46871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248900" y="46653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10047755" y="57188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358263" y="5577845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7A248E-536E-4DF8-AC92-F8EE9A5A6456}"/>
              </a:ext>
            </a:extLst>
          </p:cNvPr>
          <p:cNvSpPr/>
          <p:nvPr/>
        </p:nvSpPr>
        <p:spPr>
          <a:xfrm>
            <a:off x="5879063" y="5385375"/>
            <a:ext cx="889314" cy="97096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ontent Placeholder 10">
            <a:extLst>
              <a:ext uri="{FF2B5EF4-FFF2-40B4-BE49-F238E27FC236}">
                <a16:creationId xmlns:a16="http://schemas.microsoft.com/office/drawing/2014/main" id="{EB845194-1718-41EF-98F3-36C67901E6A7}"/>
              </a:ext>
            </a:extLst>
          </p:cNvPr>
          <p:cNvSpPr txBox="1">
            <a:spLocks/>
          </p:cNvSpPr>
          <p:nvPr/>
        </p:nvSpPr>
        <p:spPr>
          <a:xfrm>
            <a:off x="5879063" y="5746943"/>
            <a:ext cx="889314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Control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5EA8E9-6770-4D42-90B3-125C031E25BB}"/>
              </a:ext>
            </a:extLst>
          </p:cNvPr>
          <p:cNvCxnSpPr>
            <a:cxnSpLocks/>
          </p:cNvCxnSpPr>
          <p:nvPr/>
        </p:nvCxnSpPr>
        <p:spPr>
          <a:xfrm>
            <a:off x="4137057" y="5882063"/>
            <a:ext cx="1742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C5C1D82-5784-411A-A092-7BB4F1019AA3}"/>
              </a:ext>
            </a:extLst>
          </p:cNvPr>
          <p:cNvCxnSpPr>
            <a:cxnSpLocks/>
          </p:cNvCxnSpPr>
          <p:nvPr/>
        </p:nvCxnSpPr>
        <p:spPr>
          <a:xfrm flipV="1">
            <a:off x="6762749" y="5880509"/>
            <a:ext cx="535967" cy="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10">
            <a:extLst>
              <a:ext uri="{FF2B5EF4-FFF2-40B4-BE49-F238E27FC236}">
                <a16:creationId xmlns:a16="http://schemas.microsoft.com/office/drawing/2014/main" id="{C6BD6A5C-71BF-4099-8BFB-F6F813510EB7}"/>
              </a:ext>
            </a:extLst>
          </p:cNvPr>
          <p:cNvSpPr txBox="1">
            <a:spLocks/>
          </p:cNvSpPr>
          <p:nvPr/>
        </p:nvSpPr>
        <p:spPr>
          <a:xfrm>
            <a:off x="7253286" y="5737107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ctrlX</a:t>
            </a:r>
            <a:endParaRPr lang="en-US" sz="1600" dirty="0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4260472" y="103861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4742249" y="11057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4757842" y="1338098"/>
            <a:ext cx="35332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8291122" y="1338100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/>
          <p:nvPr/>
        </p:nvCxnSpPr>
        <p:spPr>
          <a:xfrm>
            <a:off x="7845583" y="4326796"/>
            <a:ext cx="4550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8288667" y="2100143"/>
            <a:ext cx="714377" cy="294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A1B51E-0D49-442E-A56C-493F64164ABF}"/>
              </a:ext>
            </a:extLst>
          </p:cNvPr>
          <p:cNvSpPr txBox="1"/>
          <p:nvPr/>
        </p:nvSpPr>
        <p:spPr>
          <a:xfrm rot="16200000">
            <a:off x="838184" y="4052072"/>
            <a:ext cx="13255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D877BDE-D38B-4BEE-8D3F-30E833BB346B}"/>
              </a:ext>
            </a:extLst>
          </p:cNvPr>
          <p:cNvCxnSpPr>
            <a:cxnSpLocks/>
          </p:cNvCxnSpPr>
          <p:nvPr/>
        </p:nvCxnSpPr>
        <p:spPr>
          <a:xfrm flipH="1" flipV="1">
            <a:off x="4122333" y="4223343"/>
            <a:ext cx="14724" cy="1657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9C02A2-F0A6-4481-B45F-58C079AADBD5}"/>
              </a:ext>
            </a:extLst>
          </p:cNvPr>
          <p:cNvCxnSpPr>
            <a:cxnSpLocks/>
          </p:cNvCxnSpPr>
          <p:nvPr/>
        </p:nvCxnSpPr>
        <p:spPr>
          <a:xfrm flipV="1">
            <a:off x="3715265" y="1997561"/>
            <a:ext cx="0" cy="14314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109CFF5-6D1F-4CCB-8695-34352CF23715}"/>
              </a:ext>
            </a:extLst>
          </p:cNvPr>
          <p:cNvCxnSpPr>
            <a:cxnSpLocks/>
          </p:cNvCxnSpPr>
          <p:nvPr/>
        </p:nvCxnSpPr>
        <p:spPr>
          <a:xfrm>
            <a:off x="1962150" y="3429000"/>
            <a:ext cx="1748121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1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41062</TotalTime>
  <Words>1574</Words>
  <Application>Microsoft Office PowerPoint</Application>
  <PresentationFormat>Widescreen</PresentationFormat>
  <Paragraphs>607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Class Announcements</vt:lpstr>
      <vt:lpstr>Class Announcements</vt:lpstr>
      <vt:lpstr>Phase 3</vt:lpstr>
      <vt:lpstr>Combinational Paths – Register Data</vt:lpstr>
      <vt:lpstr>Combinational Paths – Register Data</vt:lpstr>
      <vt:lpstr>What is a Register File?</vt:lpstr>
      <vt:lpstr>Combinational Paths – Register Control</vt:lpstr>
      <vt:lpstr>Combinational Paths – Load Data</vt:lpstr>
      <vt:lpstr>Combinational Paths – Store Data</vt:lpstr>
      <vt:lpstr>Combinational Paths – Branch Data 1</vt:lpstr>
      <vt:lpstr>Combinational Paths – Branch Data 2</vt:lpstr>
      <vt:lpstr>Combinational Paths – Branch Control</vt:lpstr>
      <vt:lpstr>Combinational Paths – Worst Case (Load)</vt:lpstr>
      <vt:lpstr>Worst Case Sets the Frequency</vt:lpstr>
      <vt:lpstr>Composing the Elements</vt:lpstr>
      <vt:lpstr>How can we shorten the worst case delay?</vt:lpstr>
      <vt:lpstr>Add Pipeline Registers/Stages</vt:lpstr>
      <vt:lpstr>FBQ</vt:lpstr>
      <vt:lpstr>What is a data path?</vt:lpstr>
      <vt:lpstr>Executing an Instruction (IF Stage)</vt:lpstr>
      <vt:lpstr>Instruction Fetch (IF) Stage</vt:lpstr>
      <vt:lpstr>Executing an Instruction (ID Stage)</vt:lpstr>
      <vt:lpstr>Instruction Decode (ID) Stage</vt:lpstr>
      <vt:lpstr>Executing an Instruction (EX Stage)</vt:lpstr>
      <vt:lpstr>Execute (EX)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558</cp:revision>
  <dcterms:created xsi:type="dcterms:W3CDTF">2015-08-04T22:38:58Z</dcterms:created>
  <dcterms:modified xsi:type="dcterms:W3CDTF">2021-02-13T04:10:37Z</dcterms:modified>
</cp:coreProperties>
</file>