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706" r:id="rId4"/>
    <p:sldId id="976" r:id="rId5"/>
    <p:sldId id="975" r:id="rId6"/>
    <p:sldId id="964" r:id="rId7"/>
    <p:sldId id="972" r:id="rId8"/>
    <p:sldId id="965" r:id="rId9"/>
    <p:sldId id="973" r:id="rId10"/>
    <p:sldId id="966" r:id="rId11"/>
    <p:sldId id="974" r:id="rId12"/>
    <p:sldId id="945" r:id="rId13"/>
    <p:sldId id="947" r:id="rId14"/>
    <p:sldId id="953" r:id="rId15"/>
    <p:sldId id="946" r:id="rId16"/>
    <p:sldId id="970" r:id="rId17"/>
    <p:sldId id="938" r:id="rId18"/>
    <p:sldId id="939" r:id="rId19"/>
    <p:sldId id="940" r:id="rId20"/>
    <p:sldId id="941" r:id="rId21"/>
    <p:sldId id="942" r:id="rId22"/>
    <p:sldId id="943" r:id="rId23"/>
    <p:sldId id="944" r:id="rId24"/>
    <p:sldId id="8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3899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53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52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6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06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0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37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1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42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6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4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50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87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84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3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9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45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6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4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4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7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#13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15 February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Executing an Instruction (WB Stage)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PC </a:t>
            </a:r>
            <a:r>
              <a:rPr lang="en-US" altLang="en-US" sz="3200" dirty="0">
                <a:sym typeface="Symbol" panose="05050102010706020507" pitchFamily="18" charset="2"/>
              </a:rPr>
              <a:t> instruction memory, fetch instruction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Register numbers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 register file, read registers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Depending on instruction class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Use ALU to calculate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Arithmetic result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Memory address for load/store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Branch target address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Access data memory for load/store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Update PC  target address or PC + 4</a:t>
            </a:r>
          </a:p>
          <a:p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Update Register File</a:t>
            </a:r>
          </a:p>
        </p:txBody>
      </p:sp>
    </p:spTree>
    <p:extLst>
      <p:ext uri="{BB962C8B-B14F-4D97-AF65-F5344CB8AC3E}">
        <p14:creationId xmlns:p14="http://schemas.microsoft.com/office/powerpoint/2010/main" val="138481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F7A5C8-D0BF-4C1F-B784-950B1F5FCA86}"/>
              </a:ext>
            </a:extLst>
          </p:cNvPr>
          <p:cNvGrpSpPr/>
          <p:nvPr/>
        </p:nvGrpSpPr>
        <p:grpSpPr>
          <a:xfrm>
            <a:off x="7695091" y="2415660"/>
            <a:ext cx="276999" cy="880734"/>
            <a:chOff x="6590362" y="1585635"/>
            <a:chExt cx="276999" cy="773920"/>
          </a:xfrm>
        </p:grpSpPr>
        <p:sp>
          <p:nvSpPr>
            <p:cNvPr id="109" name="Flowchart: Terminator 108">
              <a:extLst>
                <a:ext uri="{FF2B5EF4-FFF2-40B4-BE49-F238E27FC236}">
                  <a16:creationId xmlns:a16="http://schemas.microsoft.com/office/drawing/2014/main" id="{26949CEA-0B13-4F3E-A15D-00F2D62441B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F0A643-DD5F-43A2-8333-96A73E2F590F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08" y="533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Writeback (WB) Stage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9169F2C-E550-4D6A-9D70-9C6FFCDF95CD}"/>
              </a:ext>
            </a:extLst>
          </p:cNvPr>
          <p:cNvSpPr txBox="1">
            <a:spLocks/>
          </p:cNvSpPr>
          <p:nvPr/>
        </p:nvSpPr>
        <p:spPr>
          <a:xfrm>
            <a:off x="6551765" y="3431660"/>
            <a:ext cx="929397" cy="508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Register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6B647-1935-4020-A82A-706838C81A6E}"/>
              </a:ext>
            </a:extLst>
          </p:cNvPr>
          <p:cNvSpPr/>
          <p:nvPr/>
        </p:nvSpPr>
        <p:spPr>
          <a:xfrm>
            <a:off x="6170407" y="3429000"/>
            <a:ext cx="1310757" cy="13255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7CE7DC8E-1155-46BB-8E15-AF6EFBF08BA3}"/>
              </a:ext>
            </a:extLst>
          </p:cNvPr>
          <p:cNvSpPr txBox="1">
            <a:spLocks/>
          </p:cNvSpPr>
          <p:nvPr/>
        </p:nvSpPr>
        <p:spPr>
          <a:xfrm>
            <a:off x="6772617" y="4135713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dout2</a:t>
            </a:r>
          </a:p>
        </p:txBody>
      </p:sp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592469" y="4034676"/>
            <a:ext cx="1468696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658856" y="3621191"/>
            <a:ext cx="1310757" cy="14244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668093" y="3692946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668093" y="4732487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9268456" y="3719695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sp>
        <p:nvSpPr>
          <p:cNvPr id="144" name="Content Placeholder 10">
            <a:extLst>
              <a:ext uri="{FF2B5EF4-FFF2-40B4-BE49-F238E27FC236}">
                <a16:creationId xmlns:a16="http://schemas.microsoft.com/office/drawing/2014/main" id="{4A950B3F-5B61-4066-81FD-A0DD015DB9EC}"/>
              </a:ext>
            </a:extLst>
          </p:cNvPr>
          <p:cNvSpPr txBox="1">
            <a:spLocks/>
          </p:cNvSpPr>
          <p:nvPr/>
        </p:nvSpPr>
        <p:spPr>
          <a:xfrm>
            <a:off x="6782143" y="3860487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dout1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E05B2B-B6DB-40EB-9406-5BB52368749B}"/>
              </a:ext>
            </a:extLst>
          </p:cNvPr>
          <p:cNvCxnSpPr>
            <a:cxnSpLocks/>
          </p:cNvCxnSpPr>
          <p:nvPr/>
        </p:nvCxnSpPr>
        <p:spPr>
          <a:xfrm>
            <a:off x="10194885" y="3867058"/>
            <a:ext cx="24301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E5BD504-26FF-42F8-BC0A-3BFE8598C9ED}"/>
              </a:ext>
            </a:extLst>
          </p:cNvPr>
          <p:cNvCxnSpPr>
            <a:cxnSpLocks/>
          </p:cNvCxnSpPr>
          <p:nvPr/>
        </p:nvCxnSpPr>
        <p:spPr>
          <a:xfrm flipV="1">
            <a:off x="10428372" y="2718090"/>
            <a:ext cx="0" cy="114896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C29DCB-A4A9-44AF-A146-9EB805D432F1}"/>
              </a:ext>
            </a:extLst>
          </p:cNvPr>
          <p:cNvCxnSpPr>
            <a:cxnSpLocks/>
          </p:cNvCxnSpPr>
          <p:nvPr/>
        </p:nvCxnSpPr>
        <p:spPr>
          <a:xfrm flipH="1">
            <a:off x="5948272" y="2949060"/>
            <a:ext cx="176518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B68589-AC14-44D9-91D9-1BD6A4234444}"/>
              </a:ext>
            </a:extLst>
          </p:cNvPr>
          <p:cNvCxnSpPr>
            <a:cxnSpLocks/>
          </p:cNvCxnSpPr>
          <p:nvPr/>
        </p:nvCxnSpPr>
        <p:spPr>
          <a:xfrm flipH="1">
            <a:off x="7950803" y="2710935"/>
            <a:ext cx="248709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F11D-F2B1-45E6-B22A-AE96E6B81503}"/>
              </a:ext>
            </a:extLst>
          </p:cNvPr>
          <p:cNvCxnSpPr>
            <a:cxnSpLocks/>
          </p:cNvCxnSpPr>
          <p:nvPr/>
        </p:nvCxnSpPr>
        <p:spPr>
          <a:xfrm flipH="1">
            <a:off x="7950802" y="3120510"/>
            <a:ext cx="1829968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4CF67D-38D0-4AA1-80E7-5620305BFC24}"/>
              </a:ext>
            </a:extLst>
          </p:cNvPr>
          <p:cNvCxnSpPr/>
          <p:nvPr/>
        </p:nvCxnSpPr>
        <p:spPr>
          <a:xfrm>
            <a:off x="8342785" y="3127665"/>
            <a:ext cx="0" cy="70773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B2485F-2A6F-4C83-9D5B-AE08B16A3E01}"/>
              </a:ext>
            </a:extLst>
          </p:cNvPr>
          <p:cNvCxnSpPr>
            <a:cxnSpLocks/>
          </p:cNvCxnSpPr>
          <p:nvPr/>
        </p:nvCxnSpPr>
        <p:spPr>
          <a:xfrm>
            <a:off x="7829214" y="2296620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ED53A0-D416-4574-BD36-8054C27839F6}"/>
              </a:ext>
            </a:extLst>
          </p:cNvPr>
          <p:cNvCxnSpPr>
            <a:cxnSpLocks/>
          </p:cNvCxnSpPr>
          <p:nvPr/>
        </p:nvCxnSpPr>
        <p:spPr>
          <a:xfrm>
            <a:off x="7829214" y="2296620"/>
            <a:ext cx="25571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10">
            <a:extLst>
              <a:ext uri="{FF2B5EF4-FFF2-40B4-BE49-F238E27FC236}">
                <a16:creationId xmlns:a16="http://schemas.microsoft.com/office/drawing/2014/main" id="{E282BC71-E87A-4412-8857-8E8EFA85F7AA}"/>
              </a:ext>
            </a:extLst>
          </p:cNvPr>
          <p:cNvSpPr txBox="1">
            <a:spLocks/>
          </p:cNvSpPr>
          <p:nvPr/>
        </p:nvSpPr>
        <p:spPr>
          <a:xfrm>
            <a:off x="8071037" y="2154256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ctrl2</a:t>
            </a:r>
          </a:p>
        </p:txBody>
      </p: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9131907" y="4738822"/>
            <a:ext cx="830270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sp>
        <p:nvSpPr>
          <p:cNvPr id="153" name="Content Placeholder 10">
            <a:extLst>
              <a:ext uri="{FF2B5EF4-FFF2-40B4-BE49-F238E27FC236}">
                <a16:creationId xmlns:a16="http://schemas.microsoft.com/office/drawing/2014/main" id="{2EEC854F-B9BA-4244-90BB-87E1358734A1}"/>
              </a:ext>
            </a:extLst>
          </p:cNvPr>
          <p:cNvSpPr txBox="1">
            <a:spLocks/>
          </p:cNvSpPr>
          <p:nvPr/>
        </p:nvSpPr>
        <p:spPr>
          <a:xfrm>
            <a:off x="6655118" y="4464492"/>
            <a:ext cx="830270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regwr</a:t>
            </a:r>
            <a:endParaRPr lang="en-US" sz="16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768C0C-81AF-43DD-839D-FD69762615EA}"/>
              </a:ext>
            </a:extLst>
          </p:cNvPr>
          <p:cNvCxnSpPr>
            <a:cxnSpLocks/>
          </p:cNvCxnSpPr>
          <p:nvPr/>
        </p:nvCxnSpPr>
        <p:spPr>
          <a:xfrm flipV="1">
            <a:off x="7169896" y="4745257"/>
            <a:ext cx="0" cy="49355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497DA0C-9866-4E29-B3D6-17DFDE964A1F}"/>
              </a:ext>
            </a:extLst>
          </p:cNvPr>
          <p:cNvCxnSpPr>
            <a:cxnSpLocks/>
          </p:cNvCxnSpPr>
          <p:nvPr/>
        </p:nvCxnSpPr>
        <p:spPr>
          <a:xfrm flipH="1">
            <a:off x="6979396" y="5238810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9126242" y="4422268"/>
            <a:ext cx="830270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A69F823-2458-4841-94F9-593ED8F018D3}"/>
              </a:ext>
            </a:extLst>
          </p:cNvPr>
          <p:cNvSpPr/>
          <p:nvPr/>
        </p:nvSpPr>
        <p:spPr>
          <a:xfrm>
            <a:off x="9969613" y="3621192"/>
            <a:ext cx="225272" cy="6187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66ED346-4C91-4C6C-A85E-153EAE0AB417}"/>
              </a:ext>
            </a:extLst>
          </p:cNvPr>
          <p:cNvCxnSpPr>
            <a:cxnSpLocks/>
          </p:cNvCxnSpPr>
          <p:nvPr/>
        </p:nvCxnSpPr>
        <p:spPr>
          <a:xfrm>
            <a:off x="10194886" y="4056840"/>
            <a:ext cx="1217732" cy="0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ontent Placeholder 10">
            <a:extLst>
              <a:ext uri="{FF2B5EF4-FFF2-40B4-BE49-F238E27FC236}">
                <a16:creationId xmlns:a16="http://schemas.microsoft.com/office/drawing/2014/main" id="{79FDA1DD-0B08-4FBB-B07F-238527551478}"/>
              </a:ext>
            </a:extLst>
          </p:cNvPr>
          <p:cNvSpPr txBox="1">
            <a:spLocks/>
          </p:cNvSpPr>
          <p:nvPr/>
        </p:nvSpPr>
        <p:spPr>
          <a:xfrm>
            <a:off x="10194885" y="4053250"/>
            <a:ext cx="1193623" cy="414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Writeback (WB)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C36D53-69F8-44BE-B8FA-609D7318E153}"/>
              </a:ext>
            </a:extLst>
          </p:cNvPr>
          <p:cNvCxnSpPr/>
          <p:nvPr/>
        </p:nvCxnSpPr>
        <p:spPr>
          <a:xfrm flipV="1">
            <a:off x="11388508" y="1845182"/>
            <a:ext cx="0" cy="2021876"/>
          </a:xfrm>
          <a:prstGeom prst="line">
            <a:avLst/>
          </a:prstGeom>
          <a:ln w="158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8C13E0-B96E-439A-88AF-9AE57CA3EC0B}"/>
              </a:ext>
            </a:extLst>
          </p:cNvPr>
          <p:cNvCxnSpPr>
            <a:cxnSpLocks/>
          </p:cNvCxnSpPr>
          <p:nvPr/>
        </p:nvCxnSpPr>
        <p:spPr>
          <a:xfrm flipH="1">
            <a:off x="7065758" y="1834635"/>
            <a:ext cx="4305299" cy="3393"/>
          </a:xfrm>
          <a:prstGeom prst="line">
            <a:avLst/>
          </a:prstGeom>
          <a:ln w="158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DB482F9-A714-4839-B2DA-84D89DD13007}"/>
              </a:ext>
            </a:extLst>
          </p:cNvPr>
          <p:cNvCxnSpPr/>
          <p:nvPr/>
        </p:nvCxnSpPr>
        <p:spPr>
          <a:xfrm>
            <a:off x="7065757" y="1838027"/>
            <a:ext cx="0" cy="1590973"/>
          </a:xfrm>
          <a:prstGeom prst="straightConnector1">
            <a:avLst/>
          </a:prstGeom>
          <a:ln w="158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ontent Placeholder 10">
            <a:extLst>
              <a:ext uri="{FF2B5EF4-FFF2-40B4-BE49-F238E27FC236}">
                <a16:creationId xmlns:a16="http://schemas.microsoft.com/office/drawing/2014/main" id="{BC759454-2284-43BC-B79D-7650963C06A2}"/>
              </a:ext>
            </a:extLst>
          </p:cNvPr>
          <p:cNvSpPr txBox="1">
            <a:spLocks/>
          </p:cNvSpPr>
          <p:nvPr/>
        </p:nvSpPr>
        <p:spPr>
          <a:xfrm>
            <a:off x="6176235" y="3792297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rd</a:t>
            </a:r>
            <a:endParaRPr lang="en-US" sz="1600" dirty="0"/>
          </a:p>
        </p:txBody>
      </p:sp>
      <p:sp>
        <p:nvSpPr>
          <p:cNvPr id="198" name="Content Placeholder 10">
            <a:extLst>
              <a:ext uri="{FF2B5EF4-FFF2-40B4-BE49-F238E27FC236}">
                <a16:creationId xmlns:a16="http://schemas.microsoft.com/office/drawing/2014/main" id="{6C8C1AE1-36E9-44A7-8D61-BDDC4AA4AA66}"/>
              </a:ext>
            </a:extLst>
          </p:cNvPr>
          <p:cNvSpPr txBox="1">
            <a:spLocks/>
          </p:cNvSpPr>
          <p:nvPr/>
        </p:nvSpPr>
        <p:spPr>
          <a:xfrm>
            <a:off x="6176237" y="4126403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rs1</a:t>
            </a:r>
          </a:p>
        </p:txBody>
      </p:sp>
      <p:sp>
        <p:nvSpPr>
          <p:cNvPr id="199" name="Content Placeholder 10">
            <a:extLst>
              <a:ext uri="{FF2B5EF4-FFF2-40B4-BE49-F238E27FC236}">
                <a16:creationId xmlns:a16="http://schemas.microsoft.com/office/drawing/2014/main" id="{6C00F1D1-2847-450B-BCCD-7CAC1AFFFBE7}"/>
              </a:ext>
            </a:extLst>
          </p:cNvPr>
          <p:cNvSpPr txBox="1">
            <a:spLocks/>
          </p:cNvSpPr>
          <p:nvPr/>
        </p:nvSpPr>
        <p:spPr>
          <a:xfrm>
            <a:off x="6182067" y="4460509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rs2</a:t>
            </a:r>
          </a:p>
        </p:txBody>
      </p:sp>
      <p:sp>
        <p:nvSpPr>
          <p:cNvPr id="200" name="Content Placeholder 10">
            <a:extLst>
              <a:ext uri="{FF2B5EF4-FFF2-40B4-BE49-F238E27FC236}">
                <a16:creationId xmlns:a16="http://schemas.microsoft.com/office/drawing/2014/main" id="{43655F6F-8101-46D7-BE4E-DD4BF83EB5D8}"/>
              </a:ext>
            </a:extLst>
          </p:cNvPr>
          <p:cNvSpPr txBox="1">
            <a:spLocks/>
          </p:cNvSpPr>
          <p:nvPr/>
        </p:nvSpPr>
        <p:spPr>
          <a:xfrm>
            <a:off x="6183913" y="3477881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CFCD6250-1C3C-4522-81CA-27CF3ADA56E3}"/>
              </a:ext>
            </a:extLst>
          </p:cNvPr>
          <p:cNvCxnSpPr>
            <a:cxnSpLocks/>
          </p:cNvCxnSpPr>
          <p:nvPr/>
        </p:nvCxnSpPr>
        <p:spPr>
          <a:xfrm>
            <a:off x="5960857" y="3587202"/>
            <a:ext cx="20955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E4745F6-1AF3-4092-9CBC-CDB16507011C}"/>
              </a:ext>
            </a:extLst>
          </p:cNvPr>
          <p:cNvCxnSpPr/>
          <p:nvPr/>
        </p:nvCxnSpPr>
        <p:spPr>
          <a:xfrm>
            <a:off x="5948272" y="2949060"/>
            <a:ext cx="0" cy="63814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6">
            <a:extLst>
              <a:ext uri="{FF2B5EF4-FFF2-40B4-BE49-F238E27FC236}">
                <a16:creationId xmlns:a16="http://schemas.microsoft.com/office/drawing/2014/main" id="{21CE5671-1842-44C9-A727-98B82C0AE178}"/>
              </a:ext>
            </a:extLst>
          </p:cNvPr>
          <p:cNvSpPr txBox="1">
            <a:spLocks/>
          </p:cNvSpPr>
          <p:nvPr/>
        </p:nvSpPr>
        <p:spPr>
          <a:xfrm>
            <a:off x="838200" y="1487298"/>
            <a:ext cx="4374458" cy="462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Memory output is the pipeline register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Mux selects RF input – memory or ALU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Data written back to Register File</a:t>
            </a:r>
          </a:p>
          <a:p>
            <a:endParaRPr lang="en-US" altLang="en-US" sz="3200" dirty="0">
              <a:sym typeface="Symbol" panose="05050102010706020507" pitchFamily="18" charset="2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2A887E8-EBA0-432D-A790-2ECFE1119379}"/>
              </a:ext>
            </a:extLst>
          </p:cNvPr>
          <p:cNvCxnSpPr>
            <a:cxnSpLocks/>
            <a:endCxn id="179" idx="2"/>
          </p:cNvCxnSpPr>
          <p:nvPr/>
        </p:nvCxnSpPr>
        <p:spPr>
          <a:xfrm flipH="1" flipV="1">
            <a:off x="10082249" y="4239960"/>
            <a:ext cx="434074" cy="844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F0D1AC2-3A06-4E0F-8D7B-B5C2D109A758}"/>
              </a:ext>
            </a:extLst>
          </p:cNvPr>
          <p:cNvCxnSpPr>
            <a:cxnSpLocks/>
          </p:cNvCxnSpPr>
          <p:nvPr/>
        </p:nvCxnSpPr>
        <p:spPr>
          <a:xfrm>
            <a:off x="6280218" y="1827414"/>
            <a:ext cx="1423081" cy="806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7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New #phase4 channel in Slack</a:t>
            </a:r>
          </a:p>
          <a:p>
            <a:r>
              <a:rPr lang="en-US" sz="3200" dirty="0"/>
              <a:t>Phase 4 involves building the schematic of a subset of RISC-V which executes 2 instructions (ADD and ADDI)</a:t>
            </a:r>
          </a:p>
          <a:p>
            <a:r>
              <a:rPr lang="en-US" sz="3200" dirty="0"/>
              <a:t>Schematics are drawn using app</a:t>
            </a:r>
            <a:r>
              <a:rPr lang="en-US" sz="3200"/>
              <a:t>.diagrams.</a:t>
            </a:r>
            <a:r>
              <a:rPr lang="en-US" sz="3200" dirty="0"/>
              <a:t>net in a Browser</a:t>
            </a:r>
          </a:p>
          <a:p>
            <a:r>
              <a:rPr lang="en-US" sz="3200" dirty="0"/>
              <a:t>The result is the standardname4.xml file</a:t>
            </a:r>
          </a:p>
          <a:p>
            <a:r>
              <a:rPr lang="en-US" sz="3200" dirty="0"/>
              <a:t>Submit by sending me a DM in Slack with standardname4.xml attached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062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F620DF-DECC-4B69-A2CE-1BDC056C1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5" y="1990725"/>
            <a:ext cx="1031499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282948-2775-427F-BB5C-8677DAE45B26}"/>
              </a:ext>
            </a:extLst>
          </p:cNvPr>
          <p:cNvSpPr txBox="1"/>
          <p:nvPr/>
        </p:nvSpPr>
        <p:spPr>
          <a:xfrm>
            <a:off x="1413517" y="4948402"/>
            <a:ext cx="751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BFACF-AA80-4B8C-A82C-32278EB8CA02}"/>
              </a:ext>
            </a:extLst>
          </p:cNvPr>
          <p:cNvSpPr txBox="1"/>
          <p:nvPr/>
        </p:nvSpPr>
        <p:spPr>
          <a:xfrm>
            <a:off x="3487707" y="4948401"/>
            <a:ext cx="751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39806-E616-4E63-B0A1-AB21C739EBAD}"/>
              </a:ext>
            </a:extLst>
          </p:cNvPr>
          <p:cNvSpPr txBox="1"/>
          <p:nvPr/>
        </p:nvSpPr>
        <p:spPr>
          <a:xfrm>
            <a:off x="5561897" y="4948400"/>
            <a:ext cx="751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B693F-B91E-4605-965B-21773EC6AFA5}"/>
              </a:ext>
            </a:extLst>
          </p:cNvPr>
          <p:cNvSpPr txBox="1"/>
          <p:nvPr/>
        </p:nvSpPr>
        <p:spPr>
          <a:xfrm>
            <a:off x="7636087" y="4948399"/>
            <a:ext cx="751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A5F4D2-E9A3-4BDE-9D1D-951896DBB32E}"/>
              </a:ext>
            </a:extLst>
          </p:cNvPr>
          <p:cNvSpPr txBox="1"/>
          <p:nvPr/>
        </p:nvSpPr>
        <p:spPr>
          <a:xfrm>
            <a:off x="9655444" y="4948399"/>
            <a:ext cx="806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WB</a:t>
            </a:r>
          </a:p>
        </p:txBody>
      </p:sp>
    </p:spTree>
    <p:extLst>
      <p:ext uri="{BB962C8B-B14F-4D97-AF65-F5344CB8AC3E}">
        <p14:creationId xmlns:p14="http://schemas.microsoft.com/office/powerpoint/2010/main" val="4177427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56"/>
            <a:ext cx="10515600" cy="1325563"/>
          </a:xfrm>
        </p:spPr>
        <p:txBody>
          <a:bodyPr/>
          <a:lstStyle/>
          <a:p>
            <a:r>
              <a:rPr lang="en-US" dirty="0"/>
              <a:t>Component Library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90857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Copy components from here to the other pages</a:t>
            </a:r>
          </a:p>
          <a:p>
            <a:r>
              <a:rPr lang="en-US" sz="3200" dirty="0"/>
              <a:t>Connect components using “signals” – input, output and internal</a:t>
            </a:r>
          </a:p>
          <a:p>
            <a:r>
              <a:rPr lang="en-US" sz="3200" dirty="0"/>
              <a:t>Label </a:t>
            </a:r>
            <a:r>
              <a:rPr lang="en-US" sz="3200" u="sng" dirty="0"/>
              <a:t>all</a:t>
            </a:r>
            <a:r>
              <a:rPr lang="en-US" sz="3200" dirty="0"/>
              <a:t> signals </a:t>
            </a:r>
          </a:p>
          <a:p>
            <a:r>
              <a:rPr lang="en-US" sz="3200" dirty="0"/>
              <a:t>Distinguish “signals” and </a:t>
            </a:r>
            <a:r>
              <a:rPr lang="en-US" sz="3200"/>
              <a:t>“registers”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237699-1EA7-4D76-8F78-8B6B9B42E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74" y="200518"/>
            <a:ext cx="4718651" cy="57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8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Schematic Demonstration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14F0F9-22DE-4208-A3BA-4FC760CBBE9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is app.diagrams.net</a:t>
            </a:r>
          </a:p>
          <a:p>
            <a:r>
              <a:rPr lang="en-US" dirty="0"/>
              <a:t>Incorrectly listed as app.diagram.net in the Phase 4 document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0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Developing a 32-bit ALU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step through the process of designing the internals of an ALU</a:t>
            </a:r>
          </a:p>
          <a:p>
            <a:r>
              <a:rPr lang="en-US" dirty="0"/>
              <a:t>This material is in Appendix A of the textbook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4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6075" y="2276476"/>
            <a:ext cx="6419850" cy="35226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Developing a 32-bit ALU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ym typeface="Symbol" panose="05050102010706020507" pitchFamily="18" charset="2"/>
              </a:rPr>
              <a:t>A 1-bit logical unit to calculate AND if operation = 0 and OR if operation = 1</a:t>
            </a:r>
          </a:p>
        </p:txBody>
      </p:sp>
    </p:spTree>
    <p:extLst>
      <p:ext uri="{BB962C8B-B14F-4D97-AF65-F5344CB8AC3E}">
        <p14:creationId xmlns:p14="http://schemas.microsoft.com/office/powerpoint/2010/main" val="234040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Developing a 32-bit ALU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5400675" cy="4624512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ym typeface="Symbol" panose="05050102010706020507" pitchFamily="18" charset="2"/>
              </a:rPr>
              <a:t>Next we need a full bit adder</a:t>
            </a:r>
          </a:p>
          <a:p>
            <a:r>
              <a:rPr lang="en-US" altLang="en-US" sz="3600" dirty="0">
                <a:sym typeface="Symbol" panose="05050102010706020507" pitchFamily="18" charset="2"/>
              </a:rPr>
              <a:t>Sum = a ^ b</a:t>
            </a:r>
          </a:p>
          <a:p>
            <a:r>
              <a:rPr lang="en-US" altLang="en-US" sz="3600" dirty="0">
                <a:sym typeface="Symbol" panose="05050102010706020507" pitchFamily="18" charset="2"/>
              </a:rPr>
              <a:t>Includes a </a:t>
            </a:r>
            <a:r>
              <a:rPr lang="en-US" altLang="en-US" sz="3600" dirty="0" err="1">
                <a:sym typeface="Symbol" panose="05050102010706020507" pitchFamily="18" charset="2"/>
              </a:rPr>
              <a:t>CarryIn</a:t>
            </a:r>
            <a:r>
              <a:rPr lang="en-US" altLang="en-US" sz="3600" dirty="0">
                <a:sym typeface="Symbol" panose="05050102010706020507" pitchFamily="18" charset="2"/>
              </a:rPr>
              <a:t>  bit from the previous 1-bit adder and </a:t>
            </a:r>
            <a:r>
              <a:rPr lang="en-US" altLang="en-US" sz="3600" dirty="0" err="1">
                <a:sym typeface="Symbol" panose="05050102010706020507" pitchFamily="18" charset="2"/>
              </a:rPr>
              <a:t>CarryOut</a:t>
            </a:r>
            <a:r>
              <a:rPr lang="en-US" altLang="en-US" sz="3600" dirty="0">
                <a:sym typeface="Symbol" panose="05050102010706020507" pitchFamily="18" charset="2"/>
              </a:rPr>
              <a:t> bit for the next</a:t>
            </a:r>
          </a:p>
        </p:txBody>
      </p:sp>
      <p:pic>
        <p:nvPicPr>
          <p:cNvPr id="9" name="Picture 6" descr="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19116" y="3443285"/>
            <a:ext cx="2918887" cy="2751041"/>
          </a:xfrm>
          <a:prstGeom prst="rect">
            <a:avLst/>
          </a:prstGeom>
        </p:spPr>
      </p:pic>
      <p:pic>
        <p:nvPicPr>
          <p:cNvPr id="10" name="Picture 6" descr="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28506" y="109682"/>
            <a:ext cx="3438770" cy="333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0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Developing a 32-bit ALU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5915025" cy="4624512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ym typeface="Symbol" panose="05050102010706020507" pitchFamily="18" charset="2"/>
              </a:rPr>
              <a:t>Now we have an ALU that can AND, OR, and ADD whose output is specified by the control lines, Operation</a:t>
            </a: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Operation = 0b00, AND</a:t>
            </a: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Operation = 0b01, OR</a:t>
            </a: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Operation = 0b10, ADD</a:t>
            </a:r>
          </a:p>
          <a:p>
            <a:endParaRPr lang="en-US" altLang="en-US" sz="3600" dirty="0">
              <a:sym typeface="Symbol" panose="05050102010706020507" pitchFamily="18" charset="2"/>
            </a:endParaRPr>
          </a:p>
        </p:txBody>
      </p:sp>
      <p:pic>
        <p:nvPicPr>
          <p:cNvPr id="8" name="Picture 6" descr="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0024" y="529731"/>
            <a:ext cx="52038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Phase 4 Schematic Tool Demo</a:t>
            </a:r>
          </a:p>
          <a:p>
            <a:r>
              <a:rPr lang="en-US" dirty="0"/>
              <a:t>Pipelined Processor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86425" y="454026"/>
            <a:ext cx="6419850" cy="52625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Developing a 32-bit ALU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487298"/>
            <a:ext cx="5457825" cy="462451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600" dirty="0">
                <a:sym typeface="Symbol" panose="05050102010706020507" pitchFamily="18" charset="2"/>
              </a:rPr>
              <a:t>Now we need subtraction</a:t>
            </a:r>
          </a:p>
          <a:p>
            <a:r>
              <a:rPr lang="en-US" altLang="en-US" sz="3600" dirty="0">
                <a:sym typeface="Symbol" panose="05050102010706020507" pitchFamily="18" charset="2"/>
              </a:rPr>
              <a:t>By asserting </a:t>
            </a:r>
            <a:r>
              <a:rPr lang="en-US" altLang="en-US" sz="3600" dirty="0" err="1">
                <a:sym typeface="Symbol" panose="05050102010706020507" pitchFamily="18" charset="2"/>
              </a:rPr>
              <a:t>Binvert</a:t>
            </a:r>
            <a:r>
              <a:rPr lang="en-US" altLang="en-US" sz="3600" dirty="0">
                <a:sym typeface="Symbol" panose="05050102010706020507" pitchFamily="18" charset="2"/>
              </a:rPr>
              <a:t> and in the least significant bit set </a:t>
            </a:r>
            <a:r>
              <a:rPr lang="en-US" altLang="en-US" sz="3600" dirty="0" err="1">
                <a:sym typeface="Symbol" panose="05050102010706020507" pitchFamily="18" charset="2"/>
              </a:rPr>
              <a:t>CarryIn</a:t>
            </a:r>
            <a:r>
              <a:rPr lang="en-US" altLang="en-US" sz="3600" dirty="0">
                <a:sym typeface="Symbol" panose="05050102010706020507" pitchFamily="18" charset="2"/>
              </a:rPr>
              <a:t>, we have 2s complement </a:t>
            </a:r>
            <a:r>
              <a:rPr lang="en-US" altLang="en-US" sz="3600" dirty="0" err="1">
                <a:sym typeface="Symbol" panose="05050102010706020507" pitchFamily="18" charset="2"/>
              </a:rPr>
              <a:t>substraction</a:t>
            </a:r>
            <a:endParaRPr lang="en-US" altLang="en-US" sz="3600" dirty="0">
              <a:sym typeface="Symbol" panose="05050102010706020507" pitchFamily="18" charset="2"/>
            </a:endParaRP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Control bits: </a:t>
            </a:r>
            <a:r>
              <a:rPr lang="en-US" altLang="en-US" sz="3200" dirty="0" err="1">
                <a:sym typeface="Symbol" panose="05050102010706020507" pitchFamily="18" charset="2"/>
              </a:rPr>
              <a:t>Binvert</a:t>
            </a:r>
            <a:r>
              <a:rPr lang="en-US" altLang="en-US" sz="3200" dirty="0">
                <a:sym typeface="Symbol" panose="05050102010706020507" pitchFamily="18" charset="2"/>
              </a:rPr>
              <a:t>, Operation, </a:t>
            </a:r>
            <a:r>
              <a:rPr lang="en-US" altLang="en-US" sz="3200" dirty="0" err="1">
                <a:sym typeface="Symbol" panose="05050102010706020507" pitchFamily="18" charset="2"/>
              </a:rPr>
              <a:t>CarryIn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Op = 0b0000, AND</a:t>
            </a: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Op = 0b0010, OR</a:t>
            </a: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Op = 0b0100, ADD</a:t>
            </a: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Op = 0b1101, Sub</a:t>
            </a:r>
          </a:p>
        </p:txBody>
      </p:sp>
    </p:spTree>
    <p:extLst>
      <p:ext uri="{BB962C8B-B14F-4D97-AF65-F5344CB8AC3E}">
        <p14:creationId xmlns:p14="http://schemas.microsoft.com/office/powerpoint/2010/main" val="695201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Developing a 32-bit ALU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2874" y="1349216"/>
            <a:ext cx="7326359" cy="4784883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3600" dirty="0">
                <a:sym typeface="Symbol" panose="05050102010706020507" pitchFamily="18" charset="2"/>
              </a:rPr>
              <a:t>Now, we could implement a NOR instruction by providing both </a:t>
            </a:r>
            <a:r>
              <a:rPr lang="en-US" altLang="en-US" sz="3600" dirty="0" err="1">
                <a:sym typeface="Symbol" panose="05050102010706020507" pitchFamily="18" charset="2"/>
              </a:rPr>
              <a:t>Ainvert</a:t>
            </a:r>
            <a:r>
              <a:rPr lang="en-US" altLang="en-US" sz="3600" dirty="0">
                <a:sym typeface="Symbol" panose="05050102010706020507" pitchFamily="18" charset="2"/>
              </a:rPr>
              <a:t> and </a:t>
            </a:r>
            <a:r>
              <a:rPr lang="en-US" altLang="en-US" sz="3600" dirty="0" err="1">
                <a:sym typeface="Symbol" panose="05050102010706020507" pitchFamily="18" charset="2"/>
              </a:rPr>
              <a:t>Binvert</a:t>
            </a:r>
            <a:endParaRPr lang="en-US" altLang="en-US" sz="3600" dirty="0">
              <a:sym typeface="Symbol" panose="05050102010706020507" pitchFamily="18" charset="2"/>
            </a:endParaRP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Control bits: </a:t>
            </a:r>
            <a:r>
              <a:rPr lang="en-US" altLang="en-US" sz="3200" dirty="0" err="1">
                <a:sym typeface="Symbol" panose="05050102010706020507" pitchFamily="18" charset="2"/>
              </a:rPr>
              <a:t>Ainvert</a:t>
            </a:r>
            <a:r>
              <a:rPr lang="en-US" altLang="en-US" sz="3200" dirty="0">
                <a:sym typeface="Symbol" panose="05050102010706020507" pitchFamily="18" charset="2"/>
              </a:rPr>
              <a:t>, </a:t>
            </a:r>
            <a:r>
              <a:rPr lang="en-US" altLang="en-US" sz="3200" dirty="0" err="1">
                <a:sym typeface="Symbol" panose="05050102010706020507" pitchFamily="18" charset="2"/>
              </a:rPr>
              <a:t>Binvert</a:t>
            </a:r>
            <a:r>
              <a:rPr lang="en-US" altLang="en-US" sz="3200" dirty="0">
                <a:sym typeface="Symbol" panose="05050102010706020507" pitchFamily="18" charset="2"/>
              </a:rPr>
              <a:t>, Operation</a:t>
            </a: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0b0000, AND</a:t>
            </a:r>
          </a:p>
          <a:p>
            <a:pPr lvl="1"/>
            <a:r>
              <a:rPr lang="en-US" alt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0b1100, NOR, not defined per the ISA</a:t>
            </a: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0b0001, OR</a:t>
            </a: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0b0010, ADD</a:t>
            </a: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0b0110, Sub (a – b)</a:t>
            </a:r>
          </a:p>
          <a:p>
            <a:pPr lvl="1"/>
            <a:endParaRPr lang="en-US" altLang="en-US" sz="3200" dirty="0">
              <a:sym typeface="Symbol" panose="05050102010706020507" pitchFamily="18" charset="2"/>
            </a:endParaRPr>
          </a:p>
          <a:p>
            <a:pPr lvl="1"/>
            <a:r>
              <a:rPr lang="en-US" alt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0b1101, NAND, not defined per the ISA</a:t>
            </a:r>
          </a:p>
          <a:p>
            <a:pPr lvl="1"/>
            <a:r>
              <a:rPr lang="en-US" altLang="en-US" sz="3200" dirty="0">
                <a:solidFill>
                  <a:srgbClr val="0070C0"/>
                </a:solidFill>
                <a:sym typeface="Symbol" panose="05050102010706020507" pitchFamily="18" charset="2"/>
              </a:rPr>
              <a:t>0b1010, sub (b – a), not defined per the ISA</a:t>
            </a:r>
          </a:p>
        </p:txBody>
      </p:sp>
      <p:pic>
        <p:nvPicPr>
          <p:cNvPr id="8" name="Picture 6" descr="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9234" y="1089024"/>
            <a:ext cx="4579891" cy="38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6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Developing a 32-bit ALU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5953125" cy="4624512"/>
          </a:xfrm>
        </p:spPr>
        <p:txBody>
          <a:bodyPr>
            <a:normAutofit lnSpcReduction="10000"/>
          </a:bodyPr>
          <a:lstStyle/>
          <a:p>
            <a:r>
              <a:rPr lang="en-US" altLang="en-US" sz="3600" dirty="0">
                <a:sym typeface="Symbol" panose="05050102010706020507" pitchFamily="18" charset="2"/>
              </a:rPr>
              <a:t>Here is what the 32-bit Carry flow through ALU would look like</a:t>
            </a:r>
          </a:p>
          <a:p>
            <a:r>
              <a:rPr lang="en-US" altLang="en-US" sz="3600" dirty="0">
                <a:sym typeface="Symbol" panose="05050102010706020507" pitchFamily="18" charset="2"/>
              </a:rPr>
              <a:t>Set is the sign of the output (Result31) but is only used in some cases – when? (Poll)</a:t>
            </a:r>
          </a:p>
          <a:p>
            <a:r>
              <a:rPr lang="en-US" altLang="en-US" sz="3600" dirty="0">
                <a:sym typeface="Symbol" panose="05050102010706020507" pitchFamily="18" charset="2"/>
              </a:rPr>
              <a:t>SLT</a:t>
            </a:r>
          </a:p>
          <a:p>
            <a:r>
              <a:rPr lang="en-US" altLang="en-US" sz="3600" dirty="0">
                <a:sym typeface="Symbol" panose="05050102010706020507" pitchFamily="18" charset="2"/>
              </a:rPr>
              <a:t>Why do we have SLT and not SGT? (Poll)</a:t>
            </a:r>
          </a:p>
        </p:txBody>
      </p:sp>
      <p:pic>
        <p:nvPicPr>
          <p:cNvPr id="8" name="Picture 6" descr="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2612" y="529731"/>
            <a:ext cx="3355975" cy="533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6767572-AD98-4B3B-B6D2-9B451C41FC54}"/>
              </a:ext>
            </a:extLst>
          </p:cNvPr>
          <p:cNvSpPr/>
          <p:nvPr/>
        </p:nvSpPr>
        <p:spPr>
          <a:xfrm>
            <a:off x="9446217" y="5253925"/>
            <a:ext cx="402956" cy="19372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0776" y="777810"/>
            <a:ext cx="5637213" cy="5334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Developing a 32-bit ALU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5495925" cy="4624512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ym typeface="Symbol" panose="05050102010706020507" pitchFamily="18" charset="2"/>
              </a:rPr>
              <a:t>By </a:t>
            </a:r>
            <a:r>
              <a:rPr lang="en-US" altLang="en-US" sz="3600" dirty="0" err="1">
                <a:sym typeface="Symbol" panose="05050102010706020507" pitchFamily="18" charset="2"/>
              </a:rPr>
              <a:t>NORing</a:t>
            </a:r>
            <a:r>
              <a:rPr lang="en-US" altLang="en-US" sz="3600" dirty="0">
                <a:sym typeface="Symbol" panose="05050102010706020507" pitchFamily="18" charset="2"/>
              </a:rPr>
              <a:t> all the outputs, the subtraction of registers a and b can be used to branch on equal</a:t>
            </a:r>
          </a:p>
          <a:p>
            <a:r>
              <a:rPr lang="en-US" altLang="en-US" sz="3600" dirty="0">
                <a:sym typeface="Symbol" panose="05050102010706020507" pitchFamily="18" charset="2"/>
              </a:rPr>
              <a:t>Equal numbers will equal 0, not equal numbers would be a 1</a:t>
            </a:r>
          </a:p>
        </p:txBody>
      </p:sp>
    </p:spTree>
    <p:extLst>
      <p:ext uri="{BB962C8B-B14F-4D97-AF65-F5344CB8AC3E}">
        <p14:creationId xmlns:p14="http://schemas.microsoft.com/office/powerpoint/2010/main" val="112413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Developing a 32-bit ALU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ym typeface="Symbol" panose="05050102010706020507" pitchFamily="18" charset="2"/>
              </a:rPr>
              <a:t>Note arithmetic operations such as loads, stores, and </a:t>
            </a:r>
            <a:r>
              <a:rPr lang="en-US" altLang="en-US" sz="3600" dirty="0" err="1">
                <a:sym typeface="Symbol" panose="05050102010706020507" pitchFamily="18" charset="2"/>
              </a:rPr>
              <a:t>beq</a:t>
            </a:r>
            <a:r>
              <a:rPr lang="en-US" altLang="en-US" sz="3600" dirty="0">
                <a:sym typeface="Symbol" panose="05050102010706020507" pitchFamily="18" charset="2"/>
              </a:rPr>
              <a:t> use the ALU and must map into the ALU control lines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062" y="3049587"/>
            <a:ext cx="73818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6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for the week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  <a:endParaRPr lang="en-US" dirty="0"/>
          </a:p>
          <a:p>
            <a:pPr lvl="2"/>
            <a:r>
              <a:rPr lang="en-US" sz="2400" dirty="0"/>
              <a:t>Appendix A – “The Basics of Logic Design”</a:t>
            </a:r>
          </a:p>
          <a:p>
            <a:pPr lvl="2"/>
            <a:r>
              <a:rPr lang="en-US" sz="2400" dirty="0"/>
              <a:t>pages A-1 through A-37 (sections A.1 through A.5)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2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Wednesday is Wellness Day – feel free to take a break and recharge</a:t>
            </a:r>
          </a:p>
          <a:p>
            <a:r>
              <a:rPr lang="en-US" sz="3200" dirty="0"/>
              <a:t>No class session, but Office Hours are available </a:t>
            </a:r>
            <a:r>
              <a:rPr lang="en-US" sz="3200"/>
              <a:t>by request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201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Phase 4 Target Date Sunday, February 21 at 10:00 PM</a:t>
            </a:r>
          </a:p>
          <a:p>
            <a:r>
              <a:rPr lang="en-US" sz="3200" dirty="0"/>
              <a:t>Homework #2 due Thursday, February 18 at 10:00 PM</a:t>
            </a:r>
          </a:p>
          <a:p>
            <a:r>
              <a:rPr lang="en-US" sz="3200" dirty="0"/>
              <a:t>Phase 3 in the deduction period – 2% as of today</a:t>
            </a:r>
          </a:p>
          <a:p>
            <a:r>
              <a:rPr lang="en-US" sz="3200" dirty="0"/>
              <a:t>Deduction </a:t>
            </a:r>
            <a:r>
              <a:rPr lang="en-US" sz="3200" u="sng" dirty="0"/>
              <a:t>reduced</a:t>
            </a:r>
            <a:r>
              <a:rPr lang="en-US" sz="3200" dirty="0"/>
              <a:t> – 2%/day until Friday, then 5%/day</a:t>
            </a:r>
          </a:p>
          <a:p>
            <a:r>
              <a:rPr lang="en-US" sz="3200" dirty="0"/>
              <a:t>Read the document carefully – there are several ways to lose points</a:t>
            </a:r>
          </a:p>
          <a:p>
            <a:r>
              <a:rPr lang="en-US" sz="3200" dirty="0"/>
              <a:t>Phase 5 will be posted Wednesday evening.</a:t>
            </a:r>
          </a:p>
          <a:p>
            <a:r>
              <a:rPr lang="en-US" sz="3200" dirty="0"/>
              <a:t>Target Date Sunday, February 28 at 10:00 PM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81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Executing an Instruction (ME Stage)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PC </a:t>
            </a:r>
            <a:r>
              <a:rPr lang="en-US" altLang="en-US" sz="3200" dirty="0">
                <a:sym typeface="Symbol" panose="05050102010706020507" pitchFamily="18" charset="2"/>
              </a:rPr>
              <a:t> instruction memory, fetch instruction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Register numbers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 register file, read registers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Depending on instruction class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Use ALU to calculate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Arithmetic result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Memory address for load/store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Branch target address</a:t>
            </a:r>
          </a:p>
          <a:p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Access data memory for load/store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Update PC  target address or PC + 4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Update Register File</a:t>
            </a:r>
          </a:p>
        </p:txBody>
      </p:sp>
    </p:spTree>
    <p:extLst>
      <p:ext uri="{BB962C8B-B14F-4D97-AF65-F5344CB8AC3E}">
        <p14:creationId xmlns:p14="http://schemas.microsoft.com/office/powerpoint/2010/main" val="33856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7239000" y="2403431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08" y="533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Memory (ME) Stage - Memory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3" name="Content Placeholder 10">
            <a:extLst>
              <a:ext uri="{FF2B5EF4-FFF2-40B4-BE49-F238E27FC236}">
                <a16:creationId xmlns:a16="http://schemas.microsoft.com/office/drawing/2014/main" id="{EB75DB0D-5FB6-4AE6-BEFD-BB44FA95F4D5}"/>
              </a:ext>
            </a:extLst>
          </p:cNvPr>
          <p:cNvSpPr txBox="1">
            <a:spLocks/>
          </p:cNvSpPr>
          <p:nvPr/>
        </p:nvSpPr>
        <p:spPr>
          <a:xfrm>
            <a:off x="8165347" y="3145386"/>
            <a:ext cx="1468696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Data Memory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7E7BE-271E-4AE3-8F41-1DF81E150BA6}"/>
              </a:ext>
            </a:extLst>
          </p:cNvPr>
          <p:cNvSpPr/>
          <p:nvPr/>
        </p:nvSpPr>
        <p:spPr>
          <a:xfrm>
            <a:off x="8231734" y="2731901"/>
            <a:ext cx="1310757" cy="14244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5" name="Content Placeholder 10">
            <a:extLst>
              <a:ext uri="{FF2B5EF4-FFF2-40B4-BE49-F238E27FC236}">
                <a16:creationId xmlns:a16="http://schemas.microsoft.com/office/drawing/2014/main" id="{788E914C-408A-4B14-ACAB-B7BBDBF3596E}"/>
              </a:ext>
            </a:extLst>
          </p:cNvPr>
          <p:cNvSpPr txBox="1">
            <a:spLocks/>
          </p:cNvSpPr>
          <p:nvPr/>
        </p:nvSpPr>
        <p:spPr>
          <a:xfrm>
            <a:off x="8240971" y="2803656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6" name="Content Placeholder 10">
            <a:extLst>
              <a:ext uri="{FF2B5EF4-FFF2-40B4-BE49-F238E27FC236}">
                <a16:creationId xmlns:a16="http://schemas.microsoft.com/office/drawing/2014/main" id="{1AFCD3E3-973F-4B97-AA8E-8948EEE3497C}"/>
              </a:ext>
            </a:extLst>
          </p:cNvPr>
          <p:cNvSpPr txBox="1">
            <a:spLocks/>
          </p:cNvSpPr>
          <p:nvPr/>
        </p:nvSpPr>
        <p:spPr>
          <a:xfrm>
            <a:off x="8240971" y="3843197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din</a:t>
            </a:r>
          </a:p>
        </p:txBody>
      </p:sp>
      <p:sp>
        <p:nvSpPr>
          <p:cNvPr id="137" name="Content Placeholder 10">
            <a:extLst>
              <a:ext uri="{FF2B5EF4-FFF2-40B4-BE49-F238E27FC236}">
                <a16:creationId xmlns:a16="http://schemas.microsoft.com/office/drawing/2014/main" id="{842710B8-E9C1-4D27-8984-DB3DD7F1620B}"/>
              </a:ext>
            </a:extLst>
          </p:cNvPr>
          <p:cNvSpPr txBox="1">
            <a:spLocks/>
          </p:cNvSpPr>
          <p:nvPr/>
        </p:nvSpPr>
        <p:spPr>
          <a:xfrm>
            <a:off x="8841334" y="2830405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dout</a:t>
            </a:r>
            <a:endParaRPr lang="en-US" sz="16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0583AA-5B79-4389-90EF-A3794E0E120A}"/>
              </a:ext>
            </a:extLst>
          </p:cNvPr>
          <p:cNvCxnSpPr>
            <a:cxnSpLocks/>
          </p:cNvCxnSpPr>
          <p:nvPr/>
        </p:nvCxnSpPr>
        <p:spPr>
          <a:xfrm>
            <a:off x="7827052" y="3981035"/>
            <a:ext cx="41391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5C2FB9-5F3E-4EF3-AC7C-E11C8CD9A79D}"/>
              </a:ext>
            </a:extLst>
          </p:cNvPr>
          <p:cNvCxnSpPr>
            <a:cxnSpLocks/>
          </p:cNvCxnSpPr>
          <p:nvPr/>
        </p:nvCxnSpPr>
        <p:spPr>
          <a:xfrm>
            <a:off x="7830702" y="2946109"/>
            <a:ext cx="410269" cy="1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7429500" y="3538994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tent Placeholder 10">
            <a:extLst>
              <a:ext uri="{FF2B5EF4-FFF2-40B4-BE49-F238E27FC236}">
                <a16:creationId xmlns:a16="http://schemas.microsoft.com/office/drawing/2014/main" id="{2D867434-5DC5-4343-94B8-A282D030C4CF}"/>
              </a:ext>
            </a:extLst>
          </p:cNvPr>
          <p:cNvSpPr txBox="1">
            <a:spLocks/>
          </p:cNvSpPr>
          <p:nvPr/>
        </p:nvSpPr>
        <p:spPr>
          <a:xfrm>
            <a:off x="8704785" y="3849532"/>
            <a:ext cx="830270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memwr</a:t>
            </a:r>
            <a:endParaRPr lang="en-US" sz="16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E47460-DE7D-4EBC-9D54-BD900AE8AB84}"/>
              </a:ext>
            </a:extLst>
          </p:cNvPr>
          <p:cNvCxnSpPr>
            <a:cxnSpLocks/>
          </p:cNvCxnSpPr>
          <p:nvPr/>
        </p:nvCxnSpPr>
        <p:spPr>
          <a:xfrm flipV="1">
            <a:off x="9128543" y="4150594"/>
            <a:ext cx="0" cy="29036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A0E552-E517-487F-BCC2-653E86F796DD}"/>
              </a:ext>
            </a:extLst>
          </p:cNvPr>
          <p:cNvCxnSpPr>
            <a:cxnSpLocks/>
          </p:cNvCxnSpPr>
          <p:nvPr/>
        </p:nvCxnSpPr>
        <p:spPr>
          <a:xfrm flipH="1" flipV="1">
            <a:off x="8909469" y="4434596"/>
            <a:ext cx="219074" cy="636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10">
            <a:extLst>
              <a:ext uri="{FF2B5EF4-FFF2-40B4-BE49-F238E27FC236}">
                <a16:creationId xmlns:a16="http://schemas.microsoft.com/office/drawing/2014/main" id="{66CBC060-DC37-4D7E-AD8C-C6D384C0A3B2}"/>
              </a:ext>
            </a:extLst>
          </p:cNvPr>
          <p:cNvSpPr txBox="1">
            <a:spLocks/>
          </p:cNvSpPr>
          <p:nvPr/>
        </p:nvSpPr>
        <p:spPr>
          <a:xfrm>
            <a:off x="8219976" y="4293599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ctrl5</a:t>
            </a:r>
          </a:p>
        </p:txBody>
      </p:sp>
      <p:sp>
        <p:nvSpPr>
          <p:cNvPr id="158" name="Content Placeholder 10">
            <a:extLst>
              <a:ext uri="{FF2B5EF4-FFF2-40B4-BE49-F238E27FC236}">
                <a16:creationId xmlns:a16="http://schemas.microsoft.com/office/drawing/2014/main" id="{0EE78D70-8053-49B8-BB0F-A17B2260D954}"/>
              </a:ext>
            </a:extLst>
          </p:cNvPr>
          <p:cNvSpPr txBox="1">
            <a:spLocks/>
          </p:cNvSpPr>
          <p:nvPr/>
        </p:nvSpPr>
        <p:spPr>
          <a:xfrm>
            <a:off x="8699120" y="3532978"/>
            <a:ext cx="830270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memrd</a:t>
            </a:r>
            <a:endParaRPr lang="en-US" sz="1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F1C797-B694-4248-B33F-636E05F7D535}"/>
              </a:ext>
            </a:extLst>
          </p:cNvPr>
          <p:cNvCxnSpPr>
            <a:cxnSpLocks/>
          </p:cNvCxnSpPr>
          <p:nvPr/>
        </p:nvCxnSpPr>
        <p:spPr>
          <a:xfrm flipH="1">
            <a:off x="9542491" y="365842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BD108D6-6FEC-408B-9701-6B65338FF75D}"/>
              </a:ext>
            </a:extLst>
          </p:cNvPr>
          <p:cNvCxnSpPr>
            <a:cxnSpLocks/>
          </p:cNvCxnSpPr>
          <p:nvPr/>
        </p:nvCxnSpPr>
        <p:spPr>
          <a:xfrm flipV="1">
            <a:off x="10001250" y="3636694"/>
            <a:ext cx="0" cy="1053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174F79-68C8-468E-9D8C-FC7B951FB74C}"/>
              </a:ext>
            </a:extLst>
          </p:cNvPr>
          <p:cNvCxnSpPr>
            <a:cxnSpLocks/>
          </p:cNvCxnSpPr>
          <p:nvPr/>
        </p:nvCxnSpPr>
        <p:spPr>
          <a:xfrm flipH="1">
            <a:off x="9800105" y="4690142"/>
            <a:ext cx="2047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ontent Placeholder 10">
            <a:extLst>
              <a:ext uri="{FF2B5EF4-FFF2-40B4-BE49-F238E27FC236}">
                <a16:creationId xmlns:a16="http://schemas.microsoft.com/office/drawing/2014/main" id="{FF03BAD7-53AD-4FB3-BCC1-EA371E66B099}"/>
              </a:ext>
            </a:extLst>
          </p:cNvPr>
          <p:cNvSpPr txBox="1">
            <a:spLocks/>
          </p:cNvSpPr>
          <p:nvPr/>
        </p:nvSpPr>
        <p:spPr>
          <a:xfrm>
            <a:off x="9110613" y="4549145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ctrl6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592CFB9-4730-41E0-B01D-BC9A332A265A}"/>
              </a:ext>
            </a:extLst>
          </p:cNvPr>
          <p:cNvSpPr/>
          <p:nvPr/>
        </p:nvSpPr>
        <p:spPr>
          <a:xfrm>
            <a:off x="7600153" y="2603031"/>
            <a:ext cx="226899" cy="16604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8023D10-339E-46B9-9610-FC6F1E0DEDD5}"/>
              </a:ext>
            </a:extLst>
          </p:cNvPr>
          <p:cNvCxnSpPr>
            <a:cxnSpLocks/>
          </p:cNvCxnSpPr>
          <p:nvPr/>
        </p:nvCxnSpPr>
        <p:spPr>
          <a:xfrm>
            <a:off x="7834438" y="2404888"/>
            <a:ext cx="1721273" cy="4937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ontent Placeholder 10">
            <a:extLst>
              <a:ext uri="{FF2B5EF4-FFF2-40B4-BE49-F238E27FC236}">
                <a16:creationId xmlns:a16="http://schemas.microsoft.com/office/drawing/2014/main" id="{97C2395D-47D9-43F8-BC84-D2BC9811BFD1}"/>
              </a:ext>
            </a:extLst>
          </p:cNvPr>
          <p:cNvSpPr txBox="1">
            <a:spLocks/>
          </p:cNvSpPr>
          <p:nvPr/>
        </p:nvSpPr>
        <p:spPr>
          <a:xfrm>
            <a:off x="7834437" y="2401298"/>
            <a:ext cx="1859762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Memory (MEM/ME)</a:t>
            </a:r>
          </a:p>
        </p:txBody>
      </p:sp>
      <p:sp>
        <p:nvSpPr>
          <p:cNvPr id="195" name="Content Placeholder 6">
            <a:extLst>
              <a:ext uri="{FF2B5EF4-FFF2-40B4-BE49-F238E27FC236}">
                <a16:creationId xmlns:a16="http://schemas.microsoft.com/office/drawing/2014/main" id="{F8E4E4D3-1F4E-48DA-9356-B6F6BE2F8116}"/>
              </a:ext>
            </a:extLst>
          </p:cNvPr>
          <p:cNvSpPr txBox="1">
            <a:spLocks/>
          </p:cNvSpPr>
          <p:nvPr/>
        </p:nvSpPr>
        <p:spPr>
          <a:xfrm>
            <a:off x="838200" y="1487298"/>
            <a:ext cx="4374458" cy="462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ALU output is the pipeline register</a:t>
            </a:r>
            <a:endParaRPr lang="en-US" altLang="en-US" sz="3200" dirty="0">
              <a:sym typeface="Symbol" panose="05050102010706020507" pitchFamily="18" charset="2"/>
            </a:endParaRPr>
          </a:p>
          <a:p>
            <a:r>
              <a:rPr lang="en-US" altLang="en-US" sz="3200" dirty="0">
                <a:sym typeface="Symbol" panose="05050102010706020507" pitchFamily="18" charset="2"/>
              </a:rPr>
              <a:t>Provide the DM address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Provide the DM write data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Read or write memory data</a:t>
            </a:r>
          </a:p>
          <a:p>
            <a:endParaRPr lang="en-US" altLang="en-US" sz="3200" dirty="0">
              <a:sym typeface="Symbol" panose="05050102010706020507" pitchFamily="18" charset="2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5B2E641-7329-41A9-8257-C99757213078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7124700" y="1657350"/>
            <a:ext cx="588903" cy="9456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CF207D5-CB56-4E2A-805D-5B60A9757480}"/>
              </a:ext>
            </a:extLst>
          </p:cNvPr>
          <p:cNvCxnSpPr>
            <a:cxnSpLocks/>
          </p:cNvCxnSpPr>
          <p:nvPr/>
        </p:nvCxnSpPr>
        <p:spPr>
          <a:xfrm flipH="1">
            <a:off x="8010525" y="1487298"/>
            <a:ext cx="390525" cy="1458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0609CEA-7C2C-4145-A8A0-B7C736244C09}"/>
              </a:ext>
            </a:extLst>
          </p:cNvPr>
          <p:cNvCxnSpPr>
            <a:cxnSpLocks/>
          </p:cNvCxnSpPr>
          <p:nvPr/>
        </p:nvCxnSpPr>
        <p:spPr>
          <a:xfrm>
            <a:off x="6667500" y="3990145"/>
            <a:ext cx="93265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01E4F6E-F109-4282-AE59-0D019E026F86}"/>
              </a:ext>
            </a:extLst>
          </p:cNvPr>
          <p:cNvCxnSpPr>
            <a:cxnSpLocks/>
          </p:cNvCxnSpPr>
          <p:nvPr/>
        </p:nvCxnSpPr>
        <p:spPr>
          <a:xfrm flipV="1">
            <a:off x="7713603" y="3981035"/>
            <a:ext cx="296922" cy="11148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15AA255-24CD-4602-AC93-CF31254D6CE8}"/>
              </a:ext>
            </a:extLst>
          </p:cNvPr>
          <p:cNvCxnSpPr>
            <a:cxnSpLocks/>
          </p:cNvCxnSpPr>
          <p:nvPr/>
        </p:nvCxnSpPr>
        <p:spPr>
          <a:xfrm flipV="1">
            <a:off x="8010525" y="4150595"/>
            <a:ext cx="390525" cy="12201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Executing an Instruction (ME Stage)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PC </a:t>
            </a:r>
            <a:r>
              <a:rPr lang="en-US" altLang="en-US" sz="3200" dirty="0">
                <a:sym typeface="Symbol" panose="05050102010706020507" pitchFamily="18" charset="2"/>
              </a:rPr>
              <a:t> instruction memory, fetch instruction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Register numbers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 register file, read registers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Depending on instruction class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Use ALU to calculate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Arithmetic result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Memory address for load/store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Branch target address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Access data memory for load/store</a:t>
            </a:r>
          </a:p>
          <a:p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Update PC  target address </a:t>
            </a:r>
            <a:r>
              <a:rPr lang="en-US" altLang="en-US" sz="3200" dirty="0">
                <a:sym typeface="Symbol" panose="05050102010706020507" pitchFamily="18" charset="2"/>
              </a:rPr>
              <a:t>or PC + 4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Update Register File</a:t>
            </a:r>
          </a:p>
        </p:txBody>
      </p:sp>
    </p:spTree>
    <p:extLst>
      <p:ext uri="{BB962C8B-B14F-4D97-AF65-F5344CB8AC3E}">
        <p14:creationId xmlns:p14="http://schemas.microsoft.com/office/powerpoint/2010/main" val="426888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6CEB1611-484B-49FB-AD3F-C18C37C39AF8}"/>
              </a:ext>
            </a:extLst>
          </p:cNvPr>
          <p:cNvGrpSpPr/>
          <p:nvPr/>
        </p:nvGrpSpPr>
        <p:grpSpPr>
          <a:xfrm>
            <a:off x="9840358" y="3745604"/>
            <a:ext cx="418030" cy="1225594"/>
            <a:chOff x="6915150" y="2403431"/>
            <a:chExt cx="418030" cy="12255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6ADA3C-19C9-424B-925A-E96619DFE489}"/>
                </a:ext>
              </a:extLst>
            </p:cNvPr>
            <p:cNvGrpSpPr/>
            <p:nvPr/>
          </p:nvGrpSpPr>
          <p:grpSpPr>
            <a:xfrm>
              <a:off x="6915150" y="2403431"/>
              <a:ext cx="361950" cy="1225594"/>
              <a:chOff x="6915150" y="2403431"/>
              <a:chExt cx="361950" cy="122559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A6F623-7784-41C5-B72C-BDAED1F09676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7A9B08-9FB1-4404-83C2-A3AF2F9E7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B09354-CF85-4E0F-990D-3245C7203D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53A57E-3EA0-422D-A7E2-60A49A3D287A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5D56DFA-933D-4D46-9A1B-24D2F5656E61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DD5E84F-804C-4A14-9F4F-5CEAA52B0996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CCBE21-F7B0-46A4-9FE1-C3AEE0260F7C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60D18C-B722-43B2-ABAE-B5C045A39122}"/>
                </a:ext>
              </a:extLst>
            </p:cNvPr>
            <p:cNvSpPr txBox="1"/>
            <p:nvPr/>
          </p:nvSpPr>
          <p:spPr>
            <a:xfrm rot="16200000">
              <a:off x="6791325" y="2761443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ALU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0F121F-CF99-43A3-BF61-CA6E7A158C4A}"/>
              </a:ext>
            </a:extLst>
          </p:cNvPr>
          <p:cNvGrpSpPr/>
          <p:nvPr/>
        </p:nvGrpSpPr>
        <p:grpSpPr>
          <a:xfrm>
            <a:off x="7119021" y="1661949"/>
            <a:ext cx="276999" cy="773920"/>
            <a:chOff x="6590362" y="1585635"/>
            <a:chExt cx="276999" cy="773920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8A62C8F-E779-4D83-B08D-5E653EC1897A}"/>
                </a:ext>
              </a:extLst>
            </p:cNvPr>
            <p:cNvSpPr/>
            <p:nvPr/>
          </p:nvSpPr>
          <p:spPr>
            <a:xfrm>
              <a:off x="6610350" y="1650569"/>
              <a:ext cx="237027" cy="708986"/>
            </a:xfrm>
            <a:prstGeom prst="flowChartTerminator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EBE04-162D-4C90-9789-C77D45F1BA05}"/>
                </a:ext>
              </a:extLst>
            </p:cNvPr>
            <p:cNvSpPr txBox="1"/>
            <p:nvPr/>
          </p:nvSpPr>
          <p:spPr>
            <a:xfrm rot="16200000">
              <a:off x="6395488" y="1780509"/>
              <a:ext cx="66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MUX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817B22-091D-42F2-BDE3-6AE4CECA491C}"/>
              </a:ext>
            </a:extLst>
          </p:cNvPr>
          <p:cNvGrpSpPr/>
          <p:nvPr/>
        </p:nvGrpSpPr>
        <p:grpSpPr>
          <a:xfrm>
            <a:off x="8860386" y="2122953"/>
            <a:ext cx="418030" cy="1225594"/>
            <a:chOff x="4574136" y="2303928"/>
            <a:chExt cx="418030" cy="12255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A4ADBA-F480-45B7-AAAE-E3CB1610B14C}"/>
                </a:ext>
              </a:extLst>
            </p:cNvPr>
            <p:cNvGrpSpPr/>
            <p:nvPr/>
          </p:nvGrpSpPr>
          <p:grpSpPr>
            <a:xfrm>
              <a:off x="4574136" y="2303928"/>
              <a:ext cx="361950" cy="1225594"/>
              <a:chOff x="6915150" y="2403431"/>
              <a:chExt cx="361950" cy="12255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9DD0C7A-3829-4DCA-93E8-879E8C47BCA2}"/>
                  </a:ext>
                </a:extLst>
              </p:cNvPr>
              <p:cNvCxnSpPr/>
              <p:nvPr/>
            </p:nvCxnSpPr>
            <p:spPr>
              <a:xfrm>
                <a:off x="6915150" y="240982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9E1708-BCC9-4C0B-AA8E-34E1AE29C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150" y="2403431"/>
                <a:ext cx="361950" cy="20002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B4FD90E-7D9E-4CD1-AB39-AF54201E2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7100" y="2603456"/>
                <a:ext cx="0" cy="82554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3D9997-C9B0-4667-88C2-EA080523A7DB}"/>
                  </a:ext>
                </a:extLst>
              </p:cNvPr>
              <p:cNvCxnSpPr/>
              <p:nvPr/>
            </p:nvCxnSpPr>
            <p:spPr>
              <a:xfrm>
                <a:off x="6915150" y="3190875"/>
                <a:ext cx="0" cy="43815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757CAB-676C-4623-ACA9-64EA6F50F5E0}"/>
                  </a:ext>
                </a:extLst>
              </p:cNvPr>
              <p:cNvCxnSpPr/>
              <p:nvPr/>
            </p:nvCxnSpPr>
            <p:spPr>
              <a:xfrm flipV="1">
                <a:off x="6915150" y="3429000"/>
                <a:ext cx="361950" cy="19050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A4577BF-D7C4-45E4-AE32-0C953A2AC209}"/>
                  </a:ext>
                </a:extLst>
              </p:cNvPr>
              <p:cNvCxnSpPr/>
              <p:nvPr/>
            </p:nvCxnSpPr>
            <p:spPr>
              <a:xfrm>
                <a:off x="6915150" y="2847975"/>
                <a:ext cx="114300" cy="168253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FEE222-9E21-4CD5-A048-4081A4C2F873}"/>
                  </a:ext>
                </a:extLst>
              </p:cNvPr>
              <p:cNvCxnSpPr/>
              <p:nvPr/>
            </p:nvCxnSpPr>
            <p:spPr>
              <a:xfrm flipV="1">
                <a:off x="6915150" y="3016228"/>
                <a:ext cx="123825" cy="173338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44228C-60EE-4891-8A5E-9281257FB052}"/>
                </a:ext>
              </a:extLst>
            </p:cNvPr>
            <p:cNvSpPr txBox="1"/>
            <p:nvPr/>
          </p:nvSpPr>
          <p:spPr>
            <a:xfrm rot="16200000">
              <a:off x="4450311" y="2661940"/>
              <a:ext cx="7143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08" y="533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Memory (ME) Stage - Branch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BAA7E5-21EB-460C-BB8C-1706699DE4FC}"/>
              </a:ext>
            </a:extLst>
          </p:cNvPr>
          <p:cNvSpPr txBox="1"/>
          <p:nvPr/>
        </p:nvSpPr>
        <p:spPr>
          <a:xfrm rot="16200000">
            <a:off x="6633369" y="4377531"/>
            <a:ext cx="1325562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04FFFC-7DEA-4244-9B8F-40159A6D96E7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7480816" y="4558718"/>
            <a:ext cx="596382" cy="347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EF0B93-7A59-47F7-9A49-4DE4B1FFDD5F}"/>
              </a:ext>
            </a:extLst>
          </p:cNvPr>
          <p:cNvCxnSpPr>
            <a:cxnSpLocks/>
          </p:cNvCxnSpPr>
          <p:nvPr/>
        </p:nvCxnSpPr>
        <p:spPr>
          <a:xfrm flipV="1">
            <a:off x="7743825" y="3752850"/>
            <a:ext cx="0" cy="80459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5D97F1-0D55-4427-B3B2-1A133F18C3D8}"/>
              </a:ext>
            </a:extLst>
          </p:cNvPr>
          <p:cNvCxnSpPr>
            <a:cxnSpLocks/>
          </p:cNvCxnSpPr>
          <p:nvPr/>
        </p:nvCxnSpPr>
        <p:spPr>
          <a:xfrm>
            <a:off x="8442357" y="3160682"/>
            <a:ext cx="415893" cy="73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B6A7FE-BF92-462B-AB27-3E40A07DB107}"/>
              </a:ext>
            </a:extLst>
          </p:cNvPr>
          <p:cNvCxnSpPr>
            <a:cxnSpLocks/>
          </p:cNvCxnSpPr>
          <p:nvPr/>
        </p:nvCxnSpPr>
        <p:spPr>
          <a:xfrm>
            <a:off x="6667215" y="4557438"/>
            <a:ext cx="444269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3D159D-D9B7-4E8C-BD5C-A54C71AE64F1}"/>
              </a:ext>
            </a:extLst>
          </p:cNvPr>
          <p:cNvCxnSpPr>
            <a:cxnSpLocks/>
          </p:cNvCxnSpPr>
          <p:nvPr/>
        </p:nvCxnSpPr>
        <p:spPr>
          <a:xfrm flipH="1">
            <a:off x="6667215" y="2092224"/>
            <a:ext cx="490682" cy="167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9E6931-AD8F-467A-BD49-E6E74104A816}"/>
              </a:ext>
            </a:extLst>
          </p:cNvPr>
          <p:cNvCxnSpPr>
            <a:cxnSpLocks/>
          </p:cNvCxnSpPr>
          <p:nvPr/>
        </p:nvCxnSpPr>
        <p:spPr>
          <a:xfrm>
            <a:off x="6667215" y="2105025"/>
            <a:ext cx="0" cy="245241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D803FA-E4AD-44F6-A73B-FB440D546468}"/>
              </a:ext>
            </a:extLst>
          </p:cNvPr>
          <p:cNvCxnSpPr>
            <a:cxnSpLocks/>
          </p:cNvCxnSpPr>
          <p:nvPr/>
        </p:nvCxnSpPr>
        <p:spPr>
          <a:xfrm>
            <a:off x="9211741" y="2722781"/>
            <a:ext cx="24871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A9FB71-5918-4DC3-A4D6-8911C0383343}"/>
              </a:ext>
            </a:extLst>
          </p:cNvPr>
          <p:cNvCxnSpPr>
            <a:cxnSpLocks/>
          </p:cNvCxnSpPr>
          <p:nvPr/>
        </p:nvCxnSpPr>
        <p:spPr>
          <a:xfrm flipV="1">
            <a:off x="9460460" y="1886036"/>
            <a:ext cx="0" cy="84971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F41110-8487-4763-A984-F866A11C188F}"/>
              </a:ext>
            </a:extLst>
          </p:cNvPr>
          <p:cNvCxnSpPr>
            <a:cxnSpLocks/>
          </p:cNvCxnSpPr>
          <p:nvPr/>
        </p:nvCxnSpPr>
        <p:spPr>
          <a:xfrm flipH="1" flipV="1">
            <a:off x="7396021" y="1876535"/>
            <a:ext cx="2064440" cy="1900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037D15E-88A5-47A0-B0AC-BAF4DBE40376}"/>
              </a:ext>
            </a:extLst>
          </p:cNvPr>
          <p:cNvCxnSpPr>
            <a:cxnSpLocks/>
          </p:cNvCxnSpPr>
          <p:nvPr/>
        </p:nvCxnSpPr>
        <p:spPr>
          <a:xfrm>
            <a:off x="7269704" y="1537856"/>
            <a:ext cx="4378" cy="18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BC84EC-005F-4BA3-9E16-C52A33F7AE4B}"/>
              </a:ext>
            </a:extLst>
          </p:cNvPr>
          <p:cNvCxnSpPr/>
          <p:nvPr/>
        </p:nvCxnSpPr>
        <p:spPr>
          <a:xfrm>
            <a:off x="7269704" y="1537856"/>
            <a:ext cx="1286264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10">
            <a:extLst>
              <a:ext uri="{FF2B5EF4-FFF2-40B4-BE49-F238E27FC236}">
                <a16:creationId xmlns:a16="http://schemas.microsoft.com/office/drawing/2014/main" id="{10E9E437-714D-47AC-8263-24CB91836E1F}"/>
              </a:ext>
            </a:extLst>
          </p:cNvPr>
          <p:cNvSpPr txBox="1">
            <a:spLocks/>
          </p:cNvSpPr>
          <p:nvPr/>
        </p:nvSpPr>
        <p:spPr>
          <a:xfrm>
            <a:off x="9488093" y="1281345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ctrl1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9EBDB-0D68-490F-9B5D-20FDC95C0F62}"/>
              </a:ext>
            </a:extLst>
          </p:cNvPr>
          <p:cNvCxnSpPr/>
          <p:nvPr/>
        </p:nvCxnSpPr>
        <p:spPr>
          <a:xfrm flipV="1">
            <a:off x="10030858" y="4881167"/>
            <a:ext cx="0" cy="61737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968CD4-0D26-480B-ACB6-9192EA966466}"/>
              </a:ext>
            </a:extLst>
          </p:cNvPr>
          <p:cNvSpPr/>
          <p:nvPr/>
        </p:nvSpPr>
        <p:spPr>
          <a:xfrm rot="10800000">
            <a:off x="8565772" y="1362467"/>
            <a:ext cx="478384" cy="378662"/>
          </a:xfrm>
          <a:prstGeom prst="flowChartDelay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B8D8E5A-2260-415C-BAAF-E1588337B395}"/>
              </a:ext>
            </a:extLst>
          </p:cNvPr>
          <p:cNvCxnSpPr>
            <a:cxnSpLocks/>
          </p:cNvCxnSpPr>
          <p:nvPr/>
        </p:nvCxnSpPr>
        <p:spPr>
          <a:xfrm flipH="1">
            <a:off x="9047549" y="1429574"/>
            <a:ext cx="467386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2F17FA-05DA-4D4C-A72C-4AFFB69672ED}"/>
              </a:ext>
            </a:extLst>
          </p:cNvPr>
          <p:cNvCxnSpPr>
            <a:cxnSpLocks/>
          </p:cNvCxnSpPr>
          <p:nvPr/>
        </p:nvCxnSpPr>
        <p:spPr>
          <a:xfrm flipH="1">
            <a:off x="9063142" y="1661948"/>
            <a:ext cx="1579233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849EF-D62D-4307-AB18-40194E503D16}"/>
              </a:ext>
            </a:extLst>
          </p:cNvPr>
          <p:cNvCxnSpPr>
            <a:cxnSpLocks/>
          </p:cNvCxnSpPr>
          <p:nvPr/>
        </p:nvCxnSpPr>
        <p:spPr>
          <a:xfrm flipV="1">
            <a:off x="10644830" y="1651573"/>
            <a:ext cx="0" cy="299389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B59E6A-C15E-4AD9-839D-A0A2E805262E}"/>
              </a:ext>
            </a:extLst>
          </p:cNvPr>
          <p:cNvCxnSpPr>
            <a:cxnSpLocks/>
          </p:cNvCxnSpPr>
          <p:nvPr/>
        </p:nvCxnSpPr>
        <p:spPr>
          <a:xfrm>
            <a:off x="10426784" y="4640269"/>
            <a:ext cx="22757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ontent Placeholder 10">
            <a:extLst>
              <a:ext uri="{FF2B5EF4-FFF2-40B4-BE49-F238E27FC236}">
                <a16:creationId xmlns:a16="http://schemas.microsoft.com/office/drawing/2014/main" id="{A8D505CD-2057-4568-BFA0-3ADEBD42A6ED}"/>
              </a:ext>
            </a:extLst>
          </p:cNvPr>
          <p:cNvSpPr txBox="1">
            <a:spLocks/>
          </p:cNvSpPr>
          <p:nvPr/>
        </p:nvSpPr>
        <p:spPr>
          <a:xfrm>
            <a:off x="10642375" y="2413616"/>
            <a:ext cx="714377" cy="29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zero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592CFB9-4730-41E0-B01D-BC9A332A265A}"/>
              </a:ext>
            </a:extLst>
          </p:cNvPr>
          <p:cNvSpPr/>
          <p:nvPr/>
        </p:nvSpPr>
        <p:spPr>
          <a:xfrm>
            <a:off x="10201512" y="3945204"/>
            <a:ext cx="215789" cy="17236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74246D5-F2FF-4460-8627-F5A099F3A5A6}"/>
              </a:ext>
            </a:extLst>
          </p:cNvPr>
          <p:cNvCxnSpPr>
            <a:cxnSpLocks/>
          </p:cNvCxnSpPr>
          <p:nvPr/>
        </p:nvCxnSpPr>
        <p:spPr>
          <a:xfrm>
            <a:off x="7743825" y="3762375"/>
            <a:ext cx="392811" cy="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2D42FCE-F14C-4A16-AB83-1CB8ABC8E126}"/>
              </a:ext>
            </a:extLst>
          </p:cNvPr>
          <p:cNvCxnSpPr/>
          <p:nvPr/>
        </p:nvCxnSpPr>
        <p:spPr>
          <a:xfrm flipV="1">
            <a:off x="8136636" y="2357847"/>
            <a:ext cx="0" cy="140452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17F5804-9393-4FB4-8007-F9A3081B7AFD}"/>
              </a:ext>
            </a:extLst>
          </p:cNvPr>
          <p:cNvCxnSpPr/>
          <p:nvPr/>
        </p:nvCxnSpPr>
        <p:spPr>
          <a:xfrm>
            <a:off x="8136636" y="2357847"/>
            <a:ext cx="721614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5393B95D-860A-4CFF-AD82-ABA342EED7ED}"/>
              </a:ext>
            </a:extLst>
          </p:cNvPr>
          <p:cNvSpPr txBox="1">
            <a:spLocks/>
          </p:cNvSpPr>
          <p:nvPr/>
        </p:nvSpPr>
        <p:spPr>
          <a:xfrm>
            <a:off x="838200" y="1487298"/>
            <a:ext cx="4374458" cy="462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Zero output is the pipeline register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Add branch offset to PC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Zero selects the next PC input (branch or not)</a:t>
            </a:r>
          </a:p>
          <a:p>
            <a:endParaRPr lang="en-US" altLang="en-US" sz="3200" dirty="0">
              <a:sym typeface="Symbol" panose="05050102010706020507" pitchFamily="18" charset="2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45EAF47-71CE-4C06-B551-CE8B110DEE78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9734550" y="3339022"/>
            <a:ext cx="574857" cy="6061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C7AE81-B71F-4160-B175-013973AF942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257523" y="2435869"/>
            <a:ext cx="0" cy="5869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257023F-E2FD-4125-AB83-6ECC0FF021A1}"/>
              </a:ext>
            </a:extLst>
          </p:cNvPr>
          <p:cNvCxnSpPr>
            <a:cxnSpLocks/>
          </p:cNvCxnSpPr>
          <p:nvPr/>
        </p:nvCxnSpPr>
        <p:spPr>
          <a:xfrm flipV="1">
            <a:off x="8677275" y="3339022"/>
            <a:ext cx="306937" cy="7832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3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47332</TotalTime>
  <Words>1180</Words>
  <Application>Microsoft Office PowerPoint</Application>
  <PresentationFormat>Widescreen</PresentationFormat>
  <Paragraphs>225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HelveticaNeueLT Std ExtBlk Cn</vt:lpstr>
      <vt:lpstr>Office Theme</vt:lpstr>
      <vt:lpstr>ECEN 3593-001 Computer Organization</vt:lpstr>
      <vt:lpstr>Agenda</vt:lpstr>
      <vt:lpstr>Class Announcements</vt:lpstr>
      <vt:lpstr>Class Announcements</vt:lpstr>
      <vt:lpstr>Class Announcements</vt:lpstr>
      <vt:lpstr>Executing an Instruction (ME Stage)</vt:lpstr>
      <vt:lpstr>Memory (ME) Stage - Memory</vt:lpstr>
      <vt:lpstr>Executing an Instruction (ME Stage)</vt:lpstr>
      <vt:lpstr>Memory (ME) Stage - Branch</vt:lpstr>
      <vt:lpstr>Executing an Instruction (WB Stage)</vt:lpstr>
      <vt:lpstr>Writeback (WB) Stage</vt:lpstr>
      <vt:lpstr>Phase 4</vt:lpstr>
      <vt:lpstr>Schematics</vt:lpstr>
      <vt:lpstr>Component Library</vt:lpstr>
      <vt:lpstr>Schematic Demonstration</vt:lpstr>
      <vt:lpstr>Developing a 32-bit ALU</vt:lpstr>
      <vt:lpstr>Developing a 32-bit ALU</vt:lpstr>
      <vt:lpstr>Developing a 32-bit ALU</vt:lpstr>
      <vt:lpstr>Developing a 32-bit ALU</vt:lpstr>
      <vt:lpstr>Developing a 32-bit ALU</vt:lpstr>
      <vt:lpstr>Developing a 32-bit ALU</vt:lpstr>
      <vt:lpstr>Developing a 32-bit ALU</vt:lpstr>
      <vt:lpstr>Developing a 32-bit ALU</vt:lpstr>
      <vt:lpstr>Developing a 32-bit ALU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578</cp:revision>
  <dcterms:created xsi:type="dcterms:W3CDTF">2015-08-04T22:38:58Z</dcterms:created>
  <dcterms:modified xsi:type="dcterms:W3CDTF">2021-02-15T20:35:55Z</dcterms:modified>
</cp:coreProperties>
</file>