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1040" r:id="rId4"/>
    <p:sldId id="1045" r:id="rId5"/>
    <p:sldId id="961" r:id="rId6"/>
    <p:sldId id="971" r:id="rId7"/>
    <p:sldId id="1041" r:id="rId8"/>
    <p:sldId id="874" r:id="rId9"/>
    <p:sldId id="1042" r:id="rId10"/>
    <p:sldId id="872" r:id="rId11"/>
    <p:sldId id="982" r:id="rId12"/>
    <p:sldId id="934" r:id="rId13"/>
    <p:sldId id="983" r:id="rId14"/>
    <p:sldId id="984" r:id="rId15"/>
    <p:sldId id="954" r:id="rId16"/>
    <p:sldId id="955" r:id="rId17"/>
    <p:sldId id="963" r:id="rId18"/>
    <p:sldId id="948" r:id="rId19"/>
    <p:sldId id="949" r:id="rId20"/>
    <p:sldId id="962" r:id="rId21"/>
    <p:sldId id="951" r:id="rId22"/>
    <p:sldId id="952" r:id="rId23"/>
    <p:sldId id="953" r:id="rId24"/>
    <p:sldId id="10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>
        <p:scale>
          <a:sx n="100" d="100"/>
          <a:sy n="100" d="100"/>
        </p:scale>
        <p:origin x="102" y="756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2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4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70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8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44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2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55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5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4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45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4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2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3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#14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19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Reviewing Single Cycle CPU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Single-Cycle implementation </a:t>
            </a:r>
            <a:r>
              <a:rPr lang="en-US" altLang="en-US" sz="3200" dirty="0"/>
              <a:t>refers to a CPU where one instruction is execute in once clock cycle</a:t>
            </a:r>
          </a:p>
          <a:p>
            <a:r>
              <a:rPr lang="en-US" altLang="en-US" sz="3200" dirty="0"/>
              <a:t>Clock period is determined by the longest instruction</a:t>
            </a:r>
          </a:p>
          <a:p>
            <a:pPr lvl="1"/>
            <a:r>
              <a:rPr lang="en-US" altLang="en-US" sz="2800" dirty="0"/>
              <a:t>Instruction memory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register file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ALU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register file</a:t>
            </a:r>
            <a:endParaRPr lang="en-US" altLang="en-US" sz="3200" dirty="0"/>
          </a:p>
          <a:p>
            <a:pPr lvl="1"/>
            <a:r>
              <a:rPr lang="en-US" altLang="en-US" sz="2800" dirty="0"/>
              <a:t>Instruction memory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register file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ALU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data memory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register file</a:t>
            </a:r>
            <a:endParaRPr lang="en-US" altLang="en-US" sz="3200" dirty="0"/>
          </a:p>
          <a:p>
            <a:pPr lvl="1"/>
            <a:r>
              <a:rPr lang="en-US" altLang="en-US" sz="2800" dirty="0"/>
              <a:t>Load/Stores require an extra step, access to data memory</a:t>
            </a:r>
          </a:p>
          <a:p>
            <a:r>
              <a:rPr lang="en-US" altLang="en-US" sz="3200" dirty="0"/>
              <a:t>Not feasible to vary period for different instructions</a:t>
            </a:r>
          </a:p>
          <a:p>
            <a:pPr lvl="1"/>
            <a:r>
              <a:rPr lang="en-US" altLang="en-US" sz="2800" dirty="0"/>
              <a:t>Thus, the load/store instruction defines the clock period / frequency in a single cycle machine</a:t>
            </a:r>
          </a:p>
          <a:p>
            <a:r>
              <a:rPr lang="en-US" altLang="en-US" sz="3200" dirty="0"/>
              <a:t>Violates design principle</a:t>
            </a:r>
          </a:p>
          <a:p>
            <a:pPr lvl="1"/>
            <a:r>
              <a:rPr lang="en-US" altLang="en-US" sz="2800" dirty="0"/>
              <a:t>Making the common case fast</a:t>
            </a:r>
          </a:p>
          <a:p>
            <a:pPr lvl="1"/>
            <a:r>
              <a:rPr lang="en-US" altLang="en-US" sz="2800" dirty="0"/>
              <a:t>Common case equals the slowest instruction in this design</a:t>
            </a:r>
          </a:p>
          <a:p>
            <a:r>
              <a:rPr lang="en-US" altLang="en-US" sz="3200" dirty="0"/>
              <a:t>Performance via pipelining can improve this performance bottleneck</a:t>
            </a:r>
          </a:p>
        </p:txBody>
      </p:sp>
    </p:spTree>
    <p:extLst>
      <p:ext uri="{BB962C8B-B14F-4D97-AF65-F5344CB8AC3E}">
        <p14:creationId xmlns:p14="http://schemas.microsoft.com/office/powerpoint/2010/main" val="5506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f04-25-P374493">
            <a:extLst>
              <a:ext uri="{FF2B5EF4-FFF2-40B4-BE49-F238E27FC236}">
                <a16:creationId xmlns:a16="http://schemas.microsoft.com/office/drawing/2014/main" id="{124AE143-C6F8-4106-8D59-69F7F58F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18" y="237391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Performance Improvement via Pipelining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259418"/>
            <a:ext cx="10515600" cy="11145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70C0"/>
                </a:solidFill>
              </a:rPr>
              <a:t>Pipelining </a:t>
            </a:r>
            <a:r>
              <a:rPr lang="en-US" altLang="en-US" sz="3200" dirty="0"/>
              <a:t>is an implementation technique in which multiple instructions overlap in execution</a:t>
            </a:r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2614299"/>
            <a:ext cx="33881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Four loads: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Speedup</a:t>
            </a:r>
            <a:b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16/7 ~ 2.3x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Non-stop: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Speedup</a:t>
            </a:r>
            <a:b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 approaches the number of stages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D121A8-0E4E-4095-B398-B3FC934C1E26}"/>
              </a:ext>
            </a:extLst>
          </p:cNvPr>
          <p:cNvSpPr/>
          <p:nvPr/>
        </p:nvSpPr>
        <p:spPr>
          <a:xfrm>
            <a:off x="2076773" y="2836190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2639D6-3955-4E57-997A-C7580F14A431}"/>
              </a:ext>
            </a:extLst>
          </p:cNvPr>
          <p:cNvSpPr/>
          <p:nvPr/>
        </p:nvSpPr>
        <p:spPr>
          <a:xfrm>
            <a:off x="2304422" y="2849468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53559C-3C78-4987-A92A-9B8BCD1740CB}"/>
              </a:ext>
            </a:extLst>
          </p:cNvPr>
          <p:cNvSpPr/>
          <p:nvPr/>
        </p:nvSpPr>
        <p:spPr>
          <a:xfrm>
            <a:off x="2517666" y="2849468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15525-F431-4E24-A788-5D04CDB15029}"/>
              </a:ext>
            </a:extLst>
          </p:cNvPr>
          <p:cNvSpPr/>
          <p:nvPr/>
        </p:nvSpPr>
        <p:spPr>
          <a:xfrm>
            <a:off x="2733702" y="2849468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FB31CC-061C-48BD-996B-C02AF565AD62}"/>
              </a:ext>
            </a:extLst>
          </p:cNvPr>
          <p:cNvSpPr/>
          <p:nvPr/>
        </p:nvSpPr>
        <p:spPr>
          <a:xfrm>
            <a:off x="2992198" y="3080147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4411BC-F333-42A6-ACD5-E6B45F0D47AD}"/>
              </a:ext>
            </a:extLst>
          </p:cNvPr>
          <p:cNvSpPr/>
          <p:nvPr/>
        </p:nvSpPr>
        <p:spPr>
          <a:xfrm>
            <a:off x="3219847" y="3093425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465DD1-8A87-4AD2-8582-56F9F4FBFA19}"/>
              </a:ext>
            </a:extLst>
          </p:cNvPr>
          <p:cNvSpPr/>
          <p:nvPr/>
        </p:nvSpPr>
        <p:spPr>
          <a:xfrm>
            <a:off x="3433091" y="3093425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9D2132-BB32-4B56-B0EA-57A760D425AE}"/>
              </a:ext>
            </a:extLst>
          </p:cNvPr>
          <p:cNvSpPr/>
          <p:nvPr/>
        </p:nvSpPr>
        <p:spPr>
          <a:xfrm>
            <a:off x="3649127" y="3093425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B58A80-128E-42A5-AF5D-FDDD56204529}"/>
              </a:ext>
            </a:extLst>
          </p:cNvPr>
          <p:cNvSpPr/>
          <p:nvPr/>
        </p:nvSpPr>
        <p:spPr>
          <a:xfrm>
            <a:off x="2085670" y="4821503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2FB05F-4344-44DF-9673-DC871CAB90D2}"/>
              </a:ext>
            </a:extLst>
          </p:cNvPr>
          <p:cNvSpPr/>
          <p:nvPr/>
        </p:nvSpPr>
        <p:spPr>
          <a:xfrm>
            <a:off x="2313319" y="483478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D0BCDE-215B-4915-A664-36AC6FB8772A}"/>
              </a:ext>
            </a:extLst>
          </p:cNvPr>
          <p:cNvSpPr/>
          <p:nvPr/>
        </p:nvSpPr>
        <p:spPr>
          <a:xfrm>
            <a:off x="2526563" y="483478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DD0899-9532-4A28-A233-76A3BFC67795}"/>
              </a:ext>
            </a:extLst>
          </p:cNvPr>
          <p:cNvSpPr/>
          <p:nvPr/>
        </p:nvSpPr>
        <p:spPr>
          <a:xfrm>
            <a:off x="2742599" y="483478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78EE4B-9AE6-467D-AFC1-1AE0F7C84315}"/>
              </a:ext>
            </a:extLst>
          </p:cNvPr>
          <p:cNvSpPr/>
          <p:nvPr/>
        </p:nvSpPr>
        <p:spPr>
          <a:xfrm>
            <a:off x="2324422" y="5099223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88599E-4CB9-4980-B93C-86395B6D8576}"/>
              </a:ext>
            </a:extLst>
          </p:cNvPr>
          <p:cNvSpPr/>
          <p:nvPr/>
        </p:nvSpPr>
        <p:spPr>
          <a:xfrm>
            <a:off x="2552071" y="511250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808FD8-8894-4C56-B2BE-86E07D8AA363}"/>
              </a:ext>
            </a:extLst>
          </p:cNvPr>
          <p:cNvSpPr/>
          <p:nvPr/>
        </p:nvSpPr>
        <p:spPr>
          <a:xfrm>
            <a:off x="2765315" y="511250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BD4712-8FED-4274-B6EE-099C315D7D47}"/>
              </a:ext>
            </a:extLst>
          </p:cNvPr>
          <p:cNvSpPr/>
          <p:nvPr/>
        </p:nvSpPr>
        <p:spPr>
          <a:xfrm>
            <a:off x="2981351" y="511250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9B06F4-2D5E-42B1-8824-FEA25BE7CBC0}"/>
              </a:ext>
            </a:extLst>
          </p:cNvPr>
          <p:cNvSpPr/>
          <p:nvPr/>
        </p:nvSpPr>
        <p:spPr>
          <a:xfrm>
            <a:off x="2498468" y="536382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C4DBA7-4DFA-4D8A-90C2-1ECE0AFD00E8}"/>
              </a:ext>
            </a:extLst>
          </p:cNvPr>
          <p:cNvSpPr/>
          <p:nvPr/>
        </p:nvSpPr>
        <p:spPr>
          <a:xfrm>
            <a:off x="2726117" y="5377099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D4C79D-60FA-4C91-A256-14C5071AD9A4}"/>
              </a:ext>
            </a:extLst>
          </p:cNvPr>
          <p:cNvSpPr/>
          <p:nvPr/>
        </p:nvSpPr>
        <p:spPr>
          <a:xfrm>
            <a:off x="2939361" y="5377099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84627E-402E-4F3D-921E-34955C80D3E8}"/>
              </a:ext>
            </a:extLst>
          </p:cNvPr>
          <p:cNvSpPr/>
          <p:nvPr/>
        </p:nvSpPr>
        <p:spPr>
          <a:xfrm>
            <a:off x="3155397" y="5377099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EA19E5-D124-42F7-9802-56F10BFC74F0}"/>
              </a:ext>
            </a:extLst>
          </p:cNvPr>
          <p:cNvSpPr/>
          <p:nvPr/>
        </p:nvSpPr>
        <p:spPr>
          <a:xfrm>
            <a:off x="2737220" y="5641541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82A1EC-308B-4995-840E-952A5B9ECCCF}"/>
              </a:ext>
            </a:extLst>
          </p:cNvPr>
          <p:cNvSpPr/>
          <p:nvPr/>
        </p:nvSpPr>
        <p:spPr>
          <a:xfrm>
            <a:off x="2964869" y="5654819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07880DA-A3BC-462E-85B9-540CB2F8A28D}"/>
              </a:ext>
            </a:extLst>
          </p:cNvPr>
          <p:cNvSpPr/>
          <p:nvPr/>
        </p:nvSpPr>
        <p:spPr>
          <a:xfrm>
            <a:off x="3178113" y="5654819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BCF58E-0C54-4073-841C-8ADA5BBB7289}"/>
              </a:ext>
            </a:extLst>
          </p:cNvPr>
          <p:cNvSpPr/>
          <p:nvPr/>
        </p:nvSpPr>
        <p:spPr>
          <a:xfrm>
            <a:off x="3394149" y="5654819"/>
            <a:ext cx="325464" cy="325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99178" y="4111840"/>
            <a:ext cx="5118754" cy="20725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RISC-V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70C0"/>
                </a:solidFill>
              </a:rPr>
              <a:t>Stages </a:t>
            </a:r>
            <a:r>
              <a:rPr lang="en-US" altLang="en-US" sz="3600" dirty="0"/>
              <a:t>are the steps in a pipeline that when an instruction goes through all the stages, the instruction is completed</a:t>
            </a:r>
            <a:endParaRPr lang="en-US" altLang="en-US" sz="3600" dirty="0">
              <a:solidFill>
                <a:srgbClr val="0070C0"/>
              </a:solidFill>
            </a:endParaRPr>
          </a:p>
          <a:p>
            <a:pPr marL="609600" indent="-609600"/>
            <a:r>
              <a:rPr lang="en-US" altLang="en-US" sz="3600" dirty="0"/>
              <a:t>Five stages, one step per stage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200" dirty="0"/>
              <a:t>IF: Instruction fetch from memory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200" dirty="0"/>
              <a:t>ID: Instruction decode &amp; register read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200" dirty="0"/>
              <a:t>EX: Execute operation or calculate address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200" dirty="0"/>
              <a:t>MEM(ME): Access memory operand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3200" dirty="0"/>
              <a:t>WB: Write result back to register</a:t>
            </a:r>
            <a:endParaRPr lang="en-AU" altLang="en-US" sz="3200" dirty="0"/>
          </a:p>
          <a:p>
            <a:pPr marL="0" indent="0"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42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54" y="3631731"/>
            <a:ext cx="8443692" cy="234716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Pipeline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data path with single-cycle data path</a:t>
            </a:r>
          </a:p>
          <a:p>
            <a:endParaRPr lang="en-US" altLang="en-US" sz="3600" dirty="0">
              <a:sym typeface="Symbol" panose="05050102010706020507" pitchFamily="18" charset="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84CF68-86A6-43E3-8FFD-563BC7F784A8}"/>
              </a:ext>
            </a:extLst>
          </p:cNvPr>
          <p:cNvSpPr/>
          <p:nvPr/>
        </p:nvSpPr>
        <p:spPr>
          <a:xfrm>
            <a:off x="8976640" y="4295775"/>
            <a:ext cx="1341206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FB98E6-04C4-4145-9DD2-40759DFF6F25}"/>
              </a:ext>
            </a:extLst>
          </p:cNvPr>
          <p:cNvSpPr/>
          <p:nvPr/>
        </p:nvSpPr>
        <p:spPr>
          <a:xfrm>
            <a:off x="8976640" y="4737284"/>
            <a:ext cx="1341206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4364C1-8CE7-4713-A392-5C48F1F671F3}"/>
              </a:ext>
            </a:extLst>
          </p:cNvPr>
          <p:cNvSpPr/>
          <p:nvPr/>
        </p:nvSpPr>
        <p:spPr>
          <a:xfrm>
            <a:off x="8976640" y="5127809"/>
            <a:ext cx="1341206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926AD6-BE26-4A41-ACF9-CC53FDA7846B}"/>
              </a:ext>
            </a:extLst>
          </p:cNvPr>
          <p:cNvSpPr/>
          <p:nvPr/>
        </p:nvSpPr>
        <p:spPr>
          <a:xfrm>
            <a:off x="8976640" y="5524776"/>
            <a:ext cx="1341206" cy="381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Pipeline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8C8CDCE6-C00C-4778-BA5B-E6E41CAD2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54" y="1571125"/>
            <a:ext cx="6624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4">
            <a:extLst>
              <a:ext uri="{FF2B5EF4-FFF2-40B4-BE49-F238E27FC236}">
                <a16:creationId xmlns:a16="http://schemas.microsoft.com/office/drawing/2014/main" id="{13DAA867-40D7-4A9F-A639-AC3FA09B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279" y="1139325"/>
            <a:ext cx="2676525" cy="376238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Single-cycle (T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= 800ps)</a:t>
            </a:r>
            <a:endParaRPr kumimoji="0" lang="en-AU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BD0A12AF-99EB-464E-9484-E2FF22FC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741" y="3587250"/>
            <a:ext cx="2384425" cy="376238"/>
          </a:xfrm>
          <a:prstGeom prst="rect">
            <a:avLst/>
          </a:prstGeom>
          <a:solidFill>
            <a:srgbClr val="9FCAD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Pipelined (T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= 200ps)</a:t>
            </a:r>
            <a:endParaRPr kumimoji="0" lang="en-AU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Pipeline Speedup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487298"/>
            <a:ext cx="10869891" cy="486905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dirty="0"/>
              <a:t>If all stages are balanced</a:t>
            </a:r>
          </a:p>
          <a:p>
            <a:pPr lvl="1"/>
            <a:r>
              <a:rPr lang="en-US" altLang="en-US" sz="3200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sz="3200" dirty="0"/>
              <a:t>Time between </a:t>
            </a:r>
            <a:r>
              <a:rPr lang="en-US" altLang="en-US" sz="3200" dirty="0" err="1"/>
              <a:t>instructions</a:t>
            </a:r>
            <a:r>
              <a:rPr lang="en-US" altLang="en-US" sz="3200" baseline="-25000" dirty="0" err="1"/>
              <a:t>pipelined</a:t>
            </a:r>
            <a:br>
              <a:rPr lang="en-US" altLang="en-US" sz="3200" dirty="0"/>
            </a:br>
            <a:r>
              <a:rPr lang="en-US" altLang="en-US" sz="3200" dirty="0"/>
              <a:t>= Time between </a:t>
            </a:r>
            <a:r>
              <a:rPr lang="en-US" altLang="en-US" sz="3200" dirty="0" err="1"/>
              <a:t>instructions</a:t>
            </a:r>
            <a:r>
              <a:rPr lang="en-US" altLang="en-US" sz="3200" baseline="-25000" dirty="0" err="1"/>
              <a:t>nonpipelined</a:t>
            </a:r>
            <a:br>
              <a:rPr lang="en-US" altLang="en-US" sz="3200" dirty="0"/>
            </a:br>
            <a:r>
              <a:rPr lang="en-US" altLang="en-US" sz="3200" dirty="0"/>
              <a:t>		Number of stages</a:t>
            </a:r>
          </a:p>
          <a:p>
            <a:r>
              <a:rPr lang="en-US" altLang="en-US" sz="3600" dirty="0">
                <a:solidFill>
                  <a:srgbClr val="FF0000"/>
                </a:solidFill>
              </a:rPr>
              <a:t>If not balanced, speedup is less</a:t>
            </a:r>
          </a:p>
          <a:p>
            <a:r>
              <a:rPr lang="en-US" altLang="en-US" sz="3600" dirty="0"/>
              <a:t>Speedup due to increased throughput</a:t>
            </a:r>
          </a:p>
          <a:p>
            <a:pPr lvl="1"/>
            <a:r>
              <a:rPr lang="en-US" altLang="en-US" sz="3200" dirty="0"/>
              <a:t>Latency (time for each instruction) does not decrease</a:t>
            </a:r>
          </a:p>
          <a:p>
            <a:pPr lvl="1"/>
            <a:r>
              <a:rPr lang="en-US" altLang="en-US" sz="3200" dirty="0">
                <a:solidFill>
                  <a:srgbClr val="FF0000"/>
                </a:solidFill>
              </a:rPr>
              <a:t>Latency will actually increase for non-balanced stage design</a:t>
            </a:r>
          </a:p>
          <a:p>
            <a:pPr lvl="1"/>
            <a:r>
              <a:rPr lang="en-US" altLang="en-US" sz="3200" dirty="0">
                <a:solidFill>
                  <a:srgbClr val="00B050"/>
                </a:solidFill>
              </a:rPr>
              <a:t>But Throughput is increased!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6553CC-A90B-429A-AA95-464751D84F04}"/>
              </a:ext>
            </a:extLst>
          </p:cNvPr>
          <p:cNvCxnSpPr/>
          <p:nvPr/>
        </p:nvCxnSpPr>
        <p:spPr>
          <a:xfrm>
            <a:off x="2011999" y="3376243"/>
            <a:ext cx="5844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Pipelining and ISA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487298"/>
            <a:ext cx="10869891" cy="4624512"/>
          </a:xfrm>
        </p:spPr>
        <p:txBody>
          <a:bodyPr>
            <a:normAutofit lnSpcReduction="10000"/>
          </a:bodyPr>
          <a:lstStyle/>
          <a:p>
            <a:r>
              <a:rPr lang="en-US" altLang="en-US" sz="4000" dirty="0"/>
              <a:t>RISC-V ISA designed for pipelining</a:t>
            </a:r>
          </a:p>
          <a:p>
            <a:pPr lvl="1"/>
            <a:r>
              <a:rPr lang="en-US" altLang="en-US" sz="3600" dirty="0"/>
              <a:t>All instructions are 32-bits</a:t>
            </a:r>
          </a:p>
          <a:p>
            <a:pPr lvl="2"/>
            <a:r>
              <a:rPr lang="en-US" altLang="en-US" sz="3200" dirty="0"/>
              <a:t>Easier to fetch and decode in one cycle</a:t>
            </a:r>
          </a:p>
          <a:p>
            <a:pPr lvl="2"/>
            <a:r>
              <a:rPr lang="en-US" altLang="en-US" sz="3200" dirty="0"/>
              <a:t>c.f. x86: 1- to 15-byte instructions</a:t>
            </a:r>
          </a:p>
          <a:p>
            <a:pPr lvl="1"/>
            <a:r>
              <a:rPr lang="en-US" altLang="en-US" sz="3600" dirty="0"/>
              <a:t>Few and regular instruction formats</a:t>
            </a:r>
          </a:p>
          <a:p>
            <a:pPr lvl="2"/>
            <a:r>
              <a:rPr lang="en-US" altLang="en-US" sz="3200" dirty="0"/>
              <a:t>Can decode and read registers in one step</a:t>
            </a:r>
          </a:p>
          <a:p>
            <a:pPr lvl="1"/>
            <a:r>
              <a:rPr lang="en-US" altLang="en-US" sz="3600" dirty="0"/>
              <a:t>Load/store addressing</a:t>
            </a:r>
          </a:p>
          <a:p>
            <a:pPr lvl="2"/>
            <a:r>
              <a:rPr lang="en-US" altLang="en-US" sz="3200" dirty="0"/>
              <a:t>Can calculate address in 3</a:t>
            </a:r>
            <a:r>
              <a:rPr lang="en-US" altLang="en-US" sz="3200" baseline="30000" dirty="0"/>
              <a:t>rd</a:t>
            </a:r>
            <a:r>
              <a:rPr lang="en-US" altLang="en-US" sz="3200" dirty="0"/>
              <a:t> stage, access memory in 4</a:t>
            </a:r>
            <a:r>
              <a:rPr lang="en-US" altLang="en-US" sz="3200" baseline="30000" dirty="0"/>
              <a:t>th</a:t>
            </a:r>
            <a:r>
              <a:rPr lang="en-US" altLang="en-US" sz="32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22002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Pipelined Data Path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5DF71-4CFA-4086-B9C0-B284FF922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81" y="1664809"/>
            <a:ext cx="9095238" cy="4314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6BDAB2-42F5-472F-9688-67AFCA9AD6B7}"/>
              </a:ext>
            </a:extLst>
          </p:cNvPr>
          <p:cNvSpPr/>
          <p:nvPr/>
        </p:nvSpPr>
        <p:spPr>
          <a:xfrm>
            <a:off x="3979146" y="1819275"/>
            <a:ext cx="261257" cy="380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53C31-1029-4AC6-91F4-07207FA48C4F}"/>
              </a:ext>
            </a:extLst>
          </p:cNvPr>
          <p:cNvSpPr/>
          <p:nvPr/>
        </p:nvSpPr>
        <p:spPr>
          <a:xfrm>
            <a:off x="5945273" y="1819275"/>
            <a:ext cx="261257" cy="380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790E1-6AC7-47E8-828B-04E9647E78A7}"/>
              </a:ext>
            </a:extLst>
          </p:cNvPr>
          <p:cNvSpPr/>
          <p:nvPr/>
        </p:nvSpPr>
        <p:spPr>
          <a:xfrm>
            <a:off x="7740578" y="1765684"/>
            <a:ext cx="261257" cy="380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7FF12-DE73-47FD-8305-98EA89B6A8A6}"/>
              </a:ext>
            </a:extLst>
          </p:cNvPr>
          <p:cNvSpPr/>
          <p:nvPr/>
        </p:nvSpPr>
        <p:spPr>
          <a:xfrm>
            <a:off x="9405254" y="1707068"/>
            <a:ext cx="261257" cy="3800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894F3-5F84-4963-8EAC-BF6F6814AEAD}"/>
              </a:ext>
            </a:extLst>
          </p:cNvPr>
          <p:cNvSpPr/>
          <p:nvPr/>
        </p:nvSpPr>
        <p:spPr>
          <a:xfrm>
            <a:off x="7609949" y="1819275"/>
            <a:ext cx="494047" cy="270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58DC4-564B-4E77-AF27-8BB11E5DB335}"/>
              </a:ext>
            </a:extLst>
          </p:cNvPr>
          <p:cNvSpPr/>
          <p:nvPr/>
        </p:nvSpPr>
        <p:spPr>
          <a:xfrm>
            <a:off x="9288858" y="1819275"/>
            <a:ext cx="494047" cy="2707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E45DD-E0AD-4D35-A7F9-C8696D0EE4D6}"/>
              </a:ext>
            </a:extLst>
          </p:cNvPr>
          <p:cNvSpPr txBox="1"/>
          <p:nvPr/>
        </p:nvSpPr>
        <p:spPr>
          <a:xfrm>
            <a:off x="762000" y="4552950"/>
            <a:ext cx="3100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 IF/ID -&gt; our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 ID/EX -&gt; our 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 EX/MEM -&gt; our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 MEM/WB -&gt; our WB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Pipelining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 a pipeline, there are situations that prevent starting the next instruction in the next cycle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Structural hazards</a:t>
            </a:r>
          </a:p>
          <a:p>
            <a:pPr lvl="1"/>
            <a:r>
              <a:rPr lang="en-US" altLang="en-US" sz="2800" dirty="0"/>
              <a:t>A required resource is busy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Data hazards</a:t>
            </a:r>
          </a:p>
          <a:p>
            <a:pPr lvl="1"/>
            <a:r>
              <a:rPr lang="en-US" altLang="en-US" sz="2800" dirty="0"/>
              <a:t>Need to wait for previous instruction to complete its data read/write</a:t>
            </a:r>
          </a:p>
          <a:p>
            <a:r>
              <a:rPr lang="en-US" altLang="en-US" sz="3200" dirty="0">
                <a:solidFill>
                  <a:srgbClr val="0070C0"/>
                </a:solidFill>
              </a:rPr>
              <a:t>Control hazards</a:t>
            </a:r>
          </a:p>
          <a:p>
            <a:pPr lvl="1"/>
            <a:r>
              <a:rPr lang="en-US" altLang="en-US" sz="2800" dirty="0"/>
              <a:t>Deciding on control action depends on previous instruction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87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Structural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dirty="0">
                <a:solidFill>
                  <a:srgbClr val="0070C0"/>
                </a:solidFill>
              </a:rPr>
              <a:t>Structural hazards </a:t>
            </a:r>
            <a:r>
              <a:rPr lang="en-US" altLang="en-US" sz="3600" dirty="0"/>
              <a:t>occur when a conflict of a resource prevent one of the instructions from proceeding down the pipe</a:t>
            </a:r>
          </a:p>
          <a:p>
            <a:r>
              <a:rPr lang="en-US" altLang="en-US" sz="3600" dirty="0"/>
              <a:t>In the RISC-V pipeline with a single memory</a:t>
            </a:r>
          </a:p>
          <a:p>
            <a:pPr lvl="1"/>
            <a:r>
              <a:rPr lang="en-US" altLang="en-US" sz="3200" dirty="0"/>
              <a:t>Load/store requires data access</a:t>
            </a:r>
          </a:p>
          <a:p>
            <a:pPr lvl="1"/>
            <a:r>
              <a:rPr lang="en-US" altLang="en-US" sz="3200" dirty="0"/>
              <a:t>Instruction fetch would have to </a:t>
            </a:r>
            <a:r>
              <a:rPr lang="en-US" altLang="en-US" sz="3200" i="1" dirty="0"/>
              <a:t>stall</a:t>
            </a:r>
            <a:r>
              <a:rPr lang="en-US" altLang="en-US" sz="3200" dirty="0"/>
              <a:t> for that cycle</a:t>
            </a:r>
          </a:p>
          <a:p>
            <a:pPr lvl="2"/>
            <a:r>
              <a:rPr lang="en-US" altLang="en-US" sz="2800" dirty="0"/>
              <a:t>Would cause a pipeline “bubble”</a:t>
            </a:r>
          </a:p>
          <a:p>
            <a:r>
              <a:rPr lang="en-US" altLang="en-US" sz="3600" dirty="0"/>
              <a:t>Hence, pipelined data paths require separate instruction/data memories</a:t>
            </a:r>
          </a:p>
          <a:p>
            <a:pPr lvl="1"/>
            <a:r>
              <a:rPr lang="en-US" altLang="en-US" sz="3200" dirty="0">
                <a:solidFill>
                  <a:srgbClr val="FF0000"/>
                </a:solidFill>
              </a:rPr>
              <a:t>Or separate instruction/data caches</a:t>
            </a:r>
            <a:endParaRPr lang="en-AU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Phase 4</a:t>
            </a:r>
          </a:p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Structural Hazard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751385" cy="4351338"/>
          </a:xfrm>
        </p:spPr>
        <p:txBody>
          <a:bodyPr>
            <a:normAutofit/>
          </a:bodyPr>
          <a:lstStyle/>
          <a:p>
            <a:r>
              <a:rPr lang="en-US" dirty="0"/>
              <a:t>Adder and ALU</a:t>
            </a:r>
          </a:p>
          <a:p>
            <a:r>
              <a:rPr lang="en-US" dirty="0"/>
              <a:t>Could share them, but that would be a structural hazard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9E97D2D-F0A3-4FD7-ACB6-5C3406B600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7" y="601102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3B136-E4A1-43B2-951B-DF1D4E7C264D}"/>
              </a:ext>
            </a:extLst>
          </p:cNvPr>
          <p:cNvCxnSpPr/>
          <p:nvPr/>
        </p:nvCxnSpPr>
        <p:spPr>
          <a:xfrm flipV="1">
            <a:off x="1644162" y="1463156"/>
            <a:ext cx="7895492" cy="317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AD9B5-7ECB-4C9E-9B8E-1136FEE68995}"/>
              </a:ext>
            </a:extLst>
          </p:cNvPr>
          <p:cNvCxnSpPr>
            <a:cxnSpLocks/>
          </p:cNvCxnSpPr>
          <p:nvPr/>
        </p:nvCxnSpPr>
        <p:spPr>
          <a:xfrm>
            <a:off x="3448050" y="2028825"/>
            <a:ext cx="6091604" cy="1593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Data Hazards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076777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Data hazards </a:t>
            </a:r>
            <a:r>
              <a:rPr lang="en-US" altLang="en-US" dirty="0"/>
              <a:t>occur when the pipeline must be stalled because one stage must wait for another stage to complete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r>
              <a:rPr lang="en-US" altLang="en-US" dirty="0"/>
              <a:t>Results from the dependency of one instruction on an earlier instruction that is still in the pipeline</a:t>
            </a:r>
          </a:p>
          <a:p>
            <a:endParaRPr lang="en-AU" altLang="en-US" sz="3200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9A77992-A749-4CC1-A4FA-9F1808002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82976"/>
            <a:ext cx="77676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C9683-EB53-48AD-BF42-E21BA9DB0E57}"/>
              </a:ext>
            </a:extLst>
          </p:cNvPr>
          <p:cNvCxnSpPr>
            <a:cxnSpLocks/>
          </p:cNvCxnSpPr>
          <p:nvPr/>
        </p:nvCxnSpPr>
        <p:spPr>
          <a:xfrm>
            <a:off x="6572250" y="4381500"/>
            <a:ext cx="171450" cy="1176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9C4C1B-9FCD-46F5-90A8-6EFDDCAAFA65}"/>
              </a:ext>
            </a:extLst>
          </p:cNvPr>
          <p:cNvSpPr txBox="1"/>
          <p:nvPr/>
        </p:nvSpPr>
        <p:spPr>
          <a:xfrm>
            <a:off x="650082" y="4634506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Cannot start the sub instruction here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8FED80-18F4-42E6-93B3-3FEBFEF75D84}"/>
              </a:ext>
            </a:extLst>
          </p:cNvPr>
          <p:cNvSpPr/>
          <p:nvPr/>
        </p:nvSpPr>
        <p:spPr>
          <a:xfrm>
            <a:off x="3845795" y="4491040"/>
            <a:ext cx="4888629" cy="1023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44332-466D-4B97-A7C3-279666CB9C08}"/>
              </a:ext>
            </a:extLst>
          </p:cNvPr>
          <p:cNvSpPr/>
          <p:nvPr/>
        </p:nvSpPr>
        <p:spPr>
          <a:xfrm>
            <a:off x="1806217" y="5541529"/>
            <a:ext cx="7661633" cy="659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>
            <a:extLst>
              <a:ext uri="{FF2B5EF4-FFF2-40B4-BE49-F238E27FC236}">
                <a16:creationId xmlns:a16="http://schemas.microsoft.com/office/drawing/2014/main" id="{E47FBFC6-4F8D-4938-AA44-CC121F63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96" y="3606767"/>
            <a:ext cx="7804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Forwarding (aka Bypassing)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23526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dirty="0"/>
              <a:t>Observe that the data is available before the instruction is completed</a:t>
            </a:r>
          </a:p>
          <a:p>
            <a:r>
              <a:rPr lang="en-US" altLang="en-US" dirty="0"/>
              <a:t>Use result when it is computed, not waiting for the instruction to complete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data path</a:t>
            </a:r>
            <a:endParaRPr lang="en-AU" altLang="en-US" dirty="0"/>
          </a:p>
          <a:p>
            <a:pPr marL="0" indent="0">
              <a:buNone/>
            </a:pPr>
            <a:endParaRPr lang="en-AU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486946" y="4575675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Forwarding/Bypassing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91325" y="4817097"/>
            <a:ext cx="2673187" cy="45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2529" y="2665244"/>
            <a:ext cx="2974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Forwarding paths are only valid if the destination stage is later in time than the source stage</a:t>
            </a:r>
          </a:p>
        </p:txBody>
      </p:sp>
    </p:spTree>
    <p:extLst>
      <p:ext uri="{BB962C8B-B14F-4D97-AF65-F5344CB8AC3E}">
        <p14:creationId xmlns:p14="http://schemas.microsoft.com/office/powerpoint/2010/main" val="40120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Load Use Data Hazard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66717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Can’t always avoid stalls by forwarding</a:t>
            </a:r>
          </a:p>
          <a:p>
            <a:pPr lvl="1"/>
            <a:r>
              <a:rPr lang="en-US" altLang="en-US" sz="2800" dirty="0"/>
              <a:t>If value not computed when needed</a:t>
            </a:r>
          </a:p>
          <a:p>
            <a:pPr lvl="1"/>
            <a:r>
              <a:rPr lang="en-US" altLang="en-US" sz="2800" dirty="0"/>
              <a:t>Can’t forward backward in time!</a:t>
            </a:r>
          </a:p>
          <a:p>
            <a:pPr lvl="1"/>
            <a:r>
              <a:rPr lang="en-US" altLang="en-US" sz="2800" dirty="0"/>
              <a:t>The pipeline must </a:t>
            </a:r>
            <a:r>
              <a:rPr lang="en-US" altLang="en-US" sz="2800" dirty="0">
                <a:solidFill>
                  <a:srgbClr val="0070C0"/>
                </a:solidFill>
              </a:rPr>
              <a:t>stall </a:t>
            </a:r>
            <a:r>
              <a:rPr lang="en-US" altLang="en-US" sz="2800" dirty="0"/>
              <a:t>for 1 cycle</a:t>
            </a:r>
            <a:endParaRPr lang="en-AU" altLang="en-US" sz="2800" dirty="0"/>
          </a:p>
          <a:p>
            <a:endParaRPr lang="en-AU" altLang="en-US" sz="3200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C9AA1F2-B1FC-437D-98A8-44A902C3A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3163970"/>
            <a:ext cx="717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057B88-6991-444C-8C8F-5CD2EB3D0AD9}"/>
              </a:ext>
            </a:extLst>
          </p:cNvPr>
          <p:cNvSpPr txBox="1"/>
          <p:nvPr/>
        </p:nvSpPr>
        <p:spPr>
          <a:xfrm>
            <a:off x="8333201" y="1525290"/>
            <a:ext cx="319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no forwarding, how many clock cycles would the CPU need to stall due to a Load Hazard? (Poll)</a:t>
            </a:r>
          </a:p>
        </p:txBody>
      </p:sp>
    </p:spTree>
    <p:extLst>
      <p:ext uri="{BB962C8B-B14F-4D97-AF65-F5344CB8AC3E}">
        <p14:creationId xmlns:p14="http://schemas.microsoft.com/office/powerpoint/2010/main" val="389230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FBQ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three correct answers submitted to #phase5 (NOT #phase2)</a:t>
            </a:r>
          </a:p>
          <a:p>
            <a:r>
              <a:rPr lang="en-US" dirty="0"/>
              <a:t>10 bonus points in Phase 5</a:t>
            </a:r>
          </a:p>
          <a:p>
            <a:r>
              <a:rPr lang="en-US" dirty="0"/>
              <a:t>Each person can only win the bonus points once</a:t>
            </a:r>
          </a:p>
        </p:txBody>
      </p:sp>
    </p:spTree>
    <p:extLst>
      <p:ext uri="{BB962C8B-B14F-4D97-AF65-F5344CB8AC3E}">
        <p14:creationId xmlns:p14="http://schemas.microsoft.com/office/powerpoint/2010/main" val="36327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3 grades are posted (if you have completed it)</a:t>
            </a:r>
          </a:p>
          <a:p>
            <a:r>
              <a:rPr lang="en-US" dirty="0"/>
              <a:t>Scoring details in #phase3</a:t>
            </a:r>
          </a:p>
          <a:p>
            <a:r>
              <a:rPr lang="en-US" dirty="0"/>
              <a:t>Send a DM of “Phase3?” if you want your specific details</a:t>
            </a:r>
          </a:p>
          <a:p>
            <a:r>
              <a:rPr lang="en-US" dirty="0"/>
              <a:t>Starting tonight at 10:00 PM, Phase 3 deduction (which is now 10%) will increase to 5%/day</a:t>
            </a:r>
          </a:p>
        </p:txBody>
      </p:sp>
    </p:spTree>
    <p:extLst>
      <p:ext uri="{BB962C8B-B14F-4D97-AF65-F5344CB8AC3E}">
        <p14:creationId xmlns:p14="http://schemas.microsoft.com/office/powerpoint/2010/main" val="25965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#2 is graded and reviewed</a:t>
            </a:r>
          </a:p>
          <a:p>
            <a:r>
              <a:rPr lang="en-US" dirty="0"/>
              <a:t>Answers will be enabled over the weekend when everyone has submitted</a:t>
            </a:r>
          </a:p>
        </p:txBody>
      </p:sp>
    </p:spTree>
    <p:extLst>
      <p:ext uri="{BB962C8B-B14F-4D97-AF65-F5344CB8AC3E}">
        <p14:creationId xmlns:p14="http://schemas.microsoft.com/office/powerpoint/2010/main" val="7281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5 of the project is posted</a:t>
            </a:r>
          </a:p>
          <a:p>
            <a:pPr lvl="1"/>
            <a:r>
              <a:rPr lang="en-US" sz="2800" dirty="0"/>
              <a:t>Target date is Sunday, February 28 at 10:00 PM</a:t>
            </a:r>
          </a:p>
          <a:p>
            <a:pPr lvl="1"/>
            <a:r>
              <a:rPr lang="en-US" sz="2800" dirty="0"/>
              <a:t>Bonus before the Target Date – 1%/day (Maximum 7%)</a:t>
            </a:r>
          </a:p>
          <a:p>
            <a:pPr lvl="1"/>
            <a:r>
              <a:rPr lang="en-US" sz="2800" dirty="0"/>
              <a:t>Deduction after the Target Date – 4%/day</a:t>
            </a:r>
          </a:p>
          <a:p>
            <a:pPr lvl="1"/>
            <a:r>
              <a:rPr lang="en-US" sz="2800" dirty="0"/>
              <a:t>A fresh starting project (including the IA Model) is included</a:t>
            </a:r>
          </a:p>
          <a:p>
            <a:pPr lvl="1"/>
            <a:r>
              <a:rPr lang="en-US" sz="2800" dirty="0"/>
              <a:t>Phase 5 is the CA implementation of ADD/ADDI/HALT</a:t>
            </a:r>
          </a:p>
          <a:p>
            <a:pPr lvl="1"/>
            <a:r>
              <a:rPr lang="en-US" sz="2800" dirty="0"/>
              <a:t>Project must be completed completely to receive any score</a:t>
            </a:r>
          </a:p>
          <a:p>
            <a:pPr lvl="1"/>
            <a:r>
              <a:rPr lang="en-US" sz="2800" dirty="0"/>
              <a:t>Next week several class sessions will include topics related to the Cycle Accurate (CA) model in </a:t>
            </a:r>
            <a:r>
              <a:rPr lang="en-US" sz="2800" dirty="0" err="1"/>
              <a:t>Codasip</a:t>
            </a:r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44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Why Create Schematics/Block Diagrams?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5F8FD58-5AAA-4D58-B5C4-11F67C1476D5}"/>
              </a:ext>
            </a:extLst>
          </p:cNvPr>
          <p:cNvSpPr txBox="1">
            <a:spLocks/>
          </p:cNvSpPr>
          <p:nvPr/>
        </p:nvSpPr>
        <p:spPr>
          <a:xfrm>
            <a:off x="704850" y="1787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This is the real world process</a:t>
            </a:r>
          </a:p>
          <a:p>
            <a:r>
              <a:rPr lang="en-US" sz="3200" dirty="0"/>
              <a:t>Block diagrams are much easier to understand</a:t>
            </a:r>
          </a:p>
          <a:p>
            <a:pPr lvl="1"/>
            <a:r>
              <a:rPr lang="en-US" sz="2800" dirty="0"/>
              <a:t>What great idea of Computer Architecture is at work here? (Poll)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ABSTRACTION</a:t>
            </a:r>
          </a:p>
          <a:p>
            <a:r>
              <a:rPr lang="en-US" sz="3200" dirty="0"/>
              <a:t>A known correct schematic makes the </a:t>
            </a:r>
            <a:r>
              <a:rPr lang="en-US" sz="3200" dirty="0" err="1"/>
              <a:t>Codasip</a:t>
            </a:r>
            <a:r>
              <a:rPr lang="en-US" sz="3200" dirty="0"/>
              <a:t> </a:t>
            </a:r>
            <a:r>
              <a:rPr lang="en-US" sz="3200" dirty="0" err="1"/>
              <a:t>Codal</a:t>
            </a:r>
            <a:r>
              <a:rPr lang="en-US" sz="3200" dirty="0"/>
              <a:t> implementation much easier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561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ALU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87298"/>
            <a:ext cx="10515600" cy="462451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ym typeface="Symbol" panose="05050102010706020507" pitchFamily="18" charset="2"/>
              </a:rPr>
              <a:t>ALU used for: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Load/Store:  F = add</a:t>
            </a: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Branch:  F = subtract, </a:t>
            </a:r>
            <a:r>
              <a:rPr lang="en-US" altLang="en-US" sz="3200" dirty="0" err="1">
                <a:sym typeface="Symbol" panose="05050102010706020507" pitchFamily="18" charset="2"/>
              </a:rPr>
              <a:t>xor</a:t>
            </a:r>
            <a:r>
              <a:rPr lang="en-US" altLang="en-US" sz="3200" dirty="0">
                <a:sym typeface="Symbol" panose="05050102010706020507" pitchFamily="18" charset="2"/>
              </a:rPr>
              <a:t>, </a:t>
            </a:r>
            <a:r>
              <a:rPr lang="en-US" altLang="en-US" sz="3200" dirty="0" err="1">
                <a:sym typeface="Symbol" panose="05050102010706020507" pitchFamily="18" charset="2"/>
              </a:rPr>
              <a:t>slt</a:t>
            </a:r>
            <a:endParaRPr lang="en-US" altLang="en-US" sz="3200" dirty="0">
              <a:sym typeface="Symbol" panose="05050102010706020507" pitchFamily="18" charset="2"/>
            </a:endParaRPr>
          </a:p>
          <a:p>
            <a:pPr lvl="1"/>
            <a:r>
              <a:rPr lang="en-US" altLang="en-US" sz="3200" dirty="0">
                <a:sym typeface="Symbol" panose="05050102010706020507" pitchFamily="18" charset="2"/>
              </a:rPr>
              <a:t>R-type:  F depends on opcode / funct3, funct7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6494D-499A-4FBF-8646-DBB8998D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399" y="3854258"/>
            <a:ext cx="6145301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195961"/>
          </a:xfrm>
        </p:spPr>
        <p:txBody>
          <a:bodyPr/>
          <a:lstStyle/>
          <a:p>
            <a:r>
              <a:rPr lang="en-US" dirty="0"/>
              <a:t>Full Data path with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27BD8B43-714C-4F4E-95E0-2FEC6BFCE8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1100072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84CD5-C207-407A-8F43-8CF07DCC79F1}"/>
              </a:ext>
            </a:extLst>
          </p:cNvPr>
          <p:cNvSpPr txBox="1"/>
          <p:nvPr/>
        </p:nvSpPr>
        <p:spPr>
          <a:xfrm>
            <a:off x="9575323" y="1386204"/>
            <a:ext cx="217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a model of a single cycle CPU.</a:t>
            </a:r>
          </a:p>
          <a:p>
            <a:r>
              <a:rPr lang="en-US" dirty="0">
                <a:solidFill>
                  <a:srgbClr val="FF0000"/>
                </a:solidFill>
              </a:rPr>
              <a:t>All instructions are completed in one clock cycle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can view the ISA or Instruction Accurate model simulator as a single cycle CPU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77DB-060E-4B9A-B3BA-74CD8EF28271}"/>
              </a:ext>
            </a:extLst>
          </p:cNvPr>
          <p:cNvSpPr txBox="1"/>
          <p:nvPr/>
        </p:nvSpPr>
        <p:spPr>
          <a:xfrm>
            <a:off x="568881" y="2305770"/>
            <a:ext cx="217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will merge the ALU control decoding into the main Control DECODER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DECODER will get bits [31:25], [14:12] and [6:0].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instructions fields are these? (Poll)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2F7592-64BB-471B-B7C2-4D909F56C23A}"/>
              </a:ext>
            </a:extLst>
          </p:cNvPr>
          <p:cNvCxnSpPr/>
          <p:nvPr/>
        </p:nvCxnSpPr>
        <p:spPr>
          <a:xfrm>
            <a:off x="2747407" y="2774197"/>
            <a:ext cx="4056349" cy="244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E4A31-9E5B-41CE-9024-228FDEFEB348}"/>
              </a:ext>
            </a:extLst>
          </p:cNvPr>
          <p:cNvCxnSpPr>
            <a:cxnSpLocks/>
          </p:cNvCxnSpPr>
          <p:nvPr/>
        </p:nvCxnSpPr>
        <p:spPr>
          <a:xfrm flipV="1">
            <a:off x="1658144" y="3094365"/>
            <a:ext cx="3510541" cy="237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0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46737</TotalTime>
  <Words>1305</Words>
  <Application>Microsoft Office PowerPoint</Application>
  <PresentationFormat>Widescreen</PresentationFormat>
  <Paragraphs>207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HelveticaNeueLT Std ExtBlk Cn</vt:lpstr>
      <vt:lpstr>Lucida Console</vt:lpstr>
      <vt:lpstr>Wingdings</vt:lpstr>
      <vt:lpstr>Office Theme</vt:lpstr>
      <vt:lpstr>ECEN 3593-001 Computer Organization</vt:lpstr>
      <vt:lpstr>Agenda</vt:lpstr>
      <vt:lpstr>Class Announcements</vt:lpstr>
      <vt:lpstr>Class Announcements</vt:lpstr>
      <vt:lpstr>Class Announcements</vt:lpstr>
      <vt:lpstr>Why Create Schematics/Block Diagrams?</vt:lpstr>
      <vt:lpstr>Phase 4</vt:lpstr>
      <vt:lpstr>ALU Control</vt:lpstr>
      <vt:lpstr>Full Data path with Control</vt:lpstr>
      <vt:lpstr>Reviewing Single Cycle CPU model</vt:lpstr>
      <vt:lpstr>Performance Improvement via Pipelining</vt:lpstr>
      <vt:lpstr>RISC-V Pipeline</vt:lpstr>
      <vt:lpstr>Pipeline Performance</vt:lpstr>
      <vt:lpstr>Pipeline Performance</vt:lpstr>
      <vt:lpstr>Pipeline Speedup</vt:lpstr>
      <vt:lpstr>Pipelining and ISA Design</vt:lpstr>
      <vt:lpstr>Pipelined Data Path</vt:lpstr>
      <vt:lpstr>Pipelining Hazards</vt:lpstr>
      <vt:lpstr>Structural Hazards</vt:lpstr>
      <vt:lpstr>Structural Hazard</vt:lpstr>
      <vt:lpstr>Data Hazards</vt:lpstr>
      <vt:lpstr>Forwarding (aka Bypassing)</vt:lpstr>
      <vt:lpstr>Load Use Data Hazard</vt:lpstr>
      <vt:lpstr>FBQ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611</cp:revision>
  <dcterms:created xsi:type="dcterms:W3CDTF">2015-08-04T22:38:58Z</dcterms:created>
  <dcterms:modified xsi:type="dcterms:W3CDTF">2021-02-19T20:42:48Z</dcterms:modified>
</cp:coreProperties>
</file>