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1068" r:id="rId4"/>
    <p:sldId id="1070" r:id="rId5"/>
    <p:sldId id="1040" r:id="rId6"/>
    <p:sldId id="1031" r:id="rId7"/>
    <p:sldId id="1044" r:id="rId8"/>
    <p:sldId id="1030" r:id="rId9"/>
    <p:sldId id="1069" r:id="rId10"/>
    <p:sldId id="1071" r:id="rId11"/>
    <p:sldId id="953" r:id="rId12"/>
    <p:sldId id="1043" r:id="rId13"/>
    <p:sldId id="955" r:id="rId14"/>
    <p:sldId id="956" r:id="rId15"/>
    <p:sldId id="979" r:id="rId16"/>
    <p:sldId id="980" r:id="rId17"/>
    <p:sldId id="1061" r:id="rId18"/>
    <p:sldId id="10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45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1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0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80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5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4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7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0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5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2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7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#15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22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6919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Load Use Data Hazard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66717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Can’t always avoid stalls by forwarding</a:t>
            </a:r>
          </a:p>
          <a:p>
            <a:pPr lvl="1"/>
            <a:r>
              <a:rPr lang="en-US" altLang="en-US" sz="2800" dirty="0"/>
              <a:t>If value not computed when needed</a:t>
            </a:r>
          </a:p>
          <a:p>
            <a:pPr lvl="1"/>
            <a:r>
              <a:rPr lang="en-US" altLang="en-US" sz="2800" dirty="0"/>
              <a:t>Can’t forward backward in time!</a:t>
            </a:r>
          </a:p>
          <a:p>
            <a:pPr lvl="1"/>
            <a:r>
              <a:rPr lang="en-US" altLang="en-US" sz="2800" dirty="0"/>
              <a:t>The pipeline must </a:t>
            </a:r>
            <a:r>
              <a:rPr lang="en-US" altLang="en-US" sz="2800" dirty="0">
                <a:solidFill>
                  <a:srgbClr val="0070C0"/>
                </a:solidFill>
              </a:rPr>
              <a:t>stall </a:t>
            </a:r>
            <a:r>
              <a:rPr lang="en-US" altLang="en-US" sz="2800" dirty="0"/>
              <a:t>for 1 cycle</a:t>
            </a:r>
            <a:endParaRPr lang="en-AU" altLang="en-US" sz="2800" dirty="0"/>
          </a:p>
          <a:p>
            <a:endParaRPr lang="en-AU" altLang="en-US" sz="3200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C9AA1F2-B1FC-437D-98A8-44A902C3A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3163970"/>
            <a:ext cx="717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3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The compiler comes to the rescue – at least sometimes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05835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Reorder code to avoid use of load result in the next instruction</a:t>
            </a:r>
          </a:p>
          <a:p>
            <a:r>
              <a:rPr lang="en-US" altLang="en-US" sz="3200" dirty="0"/>
              <a:t>C code for </a:t>
            </a:r>
            <a:r>
              <a:rPr lang="en-US" altLang="en-US" sz="3200" dirty="0">
                <a:latin typeface="Lucida Console" panose="020B0609040504020204" pitchFamily="49" charset="0"/>
              </a:rPr>
              <a:t>A = B + E; C = B + F;</a:t>
            </a:r>
            <a:endParaRPr lang="en-AU" altLang="en-US" sz="3200" dirty="0">
              <a:latin typeface="Lucida Console" panose="020B0609040504020204" pitchFamily="49" charset="0"/>
            </a:endParaRPr>
          </a:p>
          <a:p>
            <a:endParaRPr lang="en-AU" altLang="en-US" sz="3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CAE1FA-997F-4C36-9319-BA525C78BBC9}"/>
              </a:ext>
            </a:extLst>
          </p:cNvPr>
          <p:cNvGrpSpPr/>
          <p:nvPr/>
        </p:nvGrpSpPr>
        <p:grpSpPr>
          <a:xfrm>
            <a:off x="1439863" y="3111977"/>
            <a:ext cx="4419600" cy="3020457"/>
            <a:chOff x="296863" y="3225800"/>
            <a:chExt cx="4419600" cy="3020457"/>
          </a:xfrm>
        </p:grpSpPr>
        <p:sp>
          <p:nvSpPr>
            <p:cNvPr id="33" name="Text Box 4">
              <a:extLst>
                <a:ext uri="{FF2B5EF4-FFF2-40B4-BE49-F238E27FC236}">
                  <a16:creationId xmlns:a16="http://schemas.microsoft.com/office/drawing/2014/main" id="{815AB88B-2759-410E-95B1-B9EF9CD3E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288" y="3225800"/>
              <a:ext cx="2992437" cy="2616200"/>
            </a:xfrm>
            <a:prstGeom prst="rect">
              <a:avLst/>
            </a:prstGeom>
            <a:solidFill>
              <a:srgbClr val="ECE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6286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286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286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286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286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ld		x1, 0(x0)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ld		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x2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, 8(x0)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add		x3, x1,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x2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sd		x3, 24(x0)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ld		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x4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, 16(x0)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add		x5, x1,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x4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sd		x5, 32(x0)</a:t>
              </a:r>
              <a:endPara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34" name="AutoShape 5">
              <a:extLst>
                <a:ext uri="{FF2B5EF4-FFF2-40B4-BE49-F238E27FC236}">
                  <a16:creationId xmlns:a16="http://schemas.microsoft.com/office/drawing/2014/main" id="{4C3EAF69-A965-4633-B939-D9598FFDF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3" y="4078288"/>
              <a:ext cx="914400" cy="401637"/>
            </a:xfrm>
            <a:prstGeom prst="borderCallout1">
              <a:avLst>
                <a:gd name="adj1" fmla="val 28458"/>
                <a:gd name="adj2" fmla="val 108333"/>
                <a:gd name="adj3" fmla="val 25296"/>
                <a:gd name="adj4" fmla="val 147917"/>
              </a:avLst>
            </a:prstGeom>
            <a:solidFill>
              <a:srgbClr val="91AFBF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stall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37CBF964-F8F7-4760-87C1-F386185B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3" y="5157788"/>
              <a:ext cx="914400" cy="401637"/>
            </a:xfrm>
            <a:prstGeom prst="borderCallout1">
              <a:avLst>
                <a:gd name="adj1" fmla="val 28458"/>
                <a:gd name="adj2" fmla="val 108333"/>
                <a:gd name="adj3" fmla="val 25296"/>
                <a:gd name="adj4" fmla="val 147917"/>
              </a:avLst>
            </a:prstGeom>
            <a:solidFill>
              <a:srgbClr val="91AFBF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stall</a:t>
              </a: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B1EC808D-1647-47E8-AF69-70BFEA3E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35734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21B5E4E6-8B48-434E-B46E-4A60E85C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9338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9927AA66-F5A1-46B8-87E0-88EDCCB6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8" y="46529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604CC846-EDD8-4C1C-9F74-9959C24B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50133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EC705F3F-C975-4A86-9BD9-8322EC74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313" y="3819525"/>
              <a:ext cx="550862" cy="258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2EA526BC-1F05-4113-93C5-96451BA1C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638" y="4918075"/>
              <a:ext cx="619125" cy="3111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D2C9E586-5752-4912-92BE-666A9BB7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663" y="5876925"/>
              <a:ext cx="1018227" cy="369332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</a:rPr>
                <a:t>9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cycles</a:t>
              </a:r>
              <a:endPara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E834275-F9F3-4FCB-AE61-481207507D99}"/>
              </a:ext>
            </a:extLst>
          </p:cNvPr>
          <p:cNvGrpSpPr/>
          <p:nvPr/>
        </p:nvGrpSpPr>
        <p:grpSpPr>
          <a:xfrm>
            <a:off x="5951538" y="3111000"/>
            <a:ext cx="3673475" cy="3020457"/>
            <a:chOff x="4859338" y="3225800"/>
            <a:chExt cx="3673475" cy="3020457"/>
          </a:xfrm>
        </p:grpSpPr>
        <p:sp>
          <p:nvSpPr>
            <p:cNvPr id="76" name="Text Box 7">
              <a:extLst>
                <a:ext uri="{FF2B5EF4-FFF2-40B4-BE49-F238E27FC236}">
                  <a16:creationId xmlns:a16="http://schemas.microsoft.com/office/drawing/2014/main" id="{B7895579-218B-442C-8DDB-6ADB30072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7825" y="3225800"/>
              <a:ext cx="2992438" cy="2616200"/>
            </a:xfrm>
            <a:prstGeom prst="rect">
              <a:avLst/>
            </a:prstGeom>
            <a:solidFill>
              <a:srgbClr val="ECE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6286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286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286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286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286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286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ld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x1, 0(x0)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ld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x2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, 8(x0)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ld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x4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, 16(x0)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add		x3, x1,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x2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sd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x3, 24(x0)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add		x5, x1,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x4</a:t>
              </a:r>
            </a:p>
            <a:p>
              <a:pPr marL="0" marR="0" lvl="0" indent="0" defTabSz="62865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sd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x5, 32(x0)</a:t>
              </a:r>
              <a:endPara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</p:txBody>
        </p:sp>
        <p:sp>
          <p:nvSpPr>
            <p:cNvPr id="77" name="Line 8">
              <a:extLst>
                <a:ext uri="{FF2B5EF4-FFF2-40B4-BE49-F238E27FC236}">
                  <a16:creationId xmlns:a16="http://schemas.microsoft.com/office/drawing/2014/main" id="{6640496B-9C25-4C85-B1EC-368F255E4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9338" y="4221163"/>
              <a:ext cx="647700" cy="673100"/>
            </a:xfrm>
            <a:prstGeom prst="line">
              <a:avLst/>
            </a:prstGeom>
            <a:noFill/>
            <a:ln w="28575">
              <a:solidFill>
                <a:srgbClr val="91AFB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Oval 13">
              <a:extLst>
                <a:ext uri="{FF2B5EF4-FFF2-40B4-BE49-F238E27FC236}">
                  <a16:creationId xmlns:a16="http://schemas.microsoft.com/office/drawing/2014/main" id="{DBCFEC92-0205-42FB-8D57-074C6231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35734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Oval 14">
              <a:extLst>
                <a:ext uri="{FF2B5EF4-FFF2-40B4-BE49-F238E27FC236}">
                  <a16:creationId xmlns:a16="http://schemas.microsoft.com/office/drawing/2014/main" id="{E792AA3B-EEAC-40F8-8A4D-2B7B9622A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113" y="4292600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Oval 15">
              <a:extLst>
                <a:ext uri="{FF2B5EF4-FFF2-40B4-BE49-F238E27FC236}">
                  <a16:creationId xmlns:a16="http://schemas.microsoft.com/office/drawing/2014/main" id="{1A888755-5CB3-4833-B55B-70290B44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113" y="50133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C57FEF12-2800-4E41-8CA0-3F734B146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3933825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54AFD809-979E-4C0E-9759-03461420C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2500" y="3829050"/>
              <a:ext cx="654050" cy="4921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DB78ED33-344E-4DAA-AC33-BF36FECF2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1063" y="4287838"/>
              <a:ext cx="796925" cy="7254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Text Box 21">
              <a:extLst>
                <a:ext uri="{FF2B5EF4-FFF2-40B4-BE49-F238E27FC236}">
                  <a16:creationId xmlns:a16="http://schemas.microsoft.com/office/drawing/2014/main" id="{9455E227-D253-4229-B447-583093043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788" y="5876925"/>
              <a:ext cx="1018227" cy="369332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</a:rPr>
                <a:t>7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cycles</a:t>
              </a:r>
              <a:endPara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4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Control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3600" dirty="0">
                <a:solidFill>
                  <a:srgbClr val="0070C0"/>
                </a:solidFill>
              </a:rPr>
              <a:t>Control hazards </a:t>
            </a:r>
            <a:r>
              <a:rPr lang="en-US" altLang="en-US" sz="3600" dirty="0"/>
              <a:t>arise from the need to make a decision based on the results of one instruction that affect instructions already in the pipeline</a:t>
            </a:r>
          </a:p>
          <a:p>
            <a:r>
              <a:rPr lang="en-US" altLang="en-US" sz="3600" dirty="0"/>
              <a:t>Branch determines flow of control</a:t>
            </a:r>
          </a:p>
          <a:p>
            <a:pPr lvl="1"/>
            <a:r>
              <a:rPr lang="en-US" altLang="en-US" sz="3200" dirty="0"/>
              <a:t>Fetching next instruction depends on branch outcome</a:t>
            </a:r>
          </a:p>
          <a:p>
            <a:pPr lvl="1"/>
            <a:r>
              <a:rPr lang="en-US" altLang="en-US" sz="3200" dirty="0"/>
              <a:t>Pipeline can’t always fetch correct instruction</a:t>
            </a:r>
          </a:p>
          <a:p>
            <a:r>
              <a:rPr lang="en-US" altLang="en-US" sz="3600" dirty="0"/>
              <a:t>In RISC-V pipeline</a:t>
            </a:r>
          </a:p>
          <a:p>
            <a:pPr lvl="1"/>
            <a:r>
              <a:rPr lang="en-US" altLang="en-US" sz="3200" dirty="0"/>
              <a:t>Need to compare registers and compute target early in the pipeline</a:t>
            </a:r>
          </a:p>
          <a:p>
            <a:pPr lvl="1"/>
            <a:r>
              <a:rPr lang="en-US" altLang="en-US" sz="3200" dirty="0"/>
              <a:t>Could add hardware to do it in ID stage (only realistic for BEQ/BNE)</a:t>
            </a:r>
          </a:p>
          <a:p>
            <a:pPr lvl="1"/>
            <a:r>
              <a:rPr lang="en-US" altLang="en-US" sz="3200" dirty="0"/>
              <a:t>But – we will not do this in our design</a:t>
            </a:r>
          </a:p>
          <a:p>
            <a:pPr marL="457200" lvl="1" indent="0">
              <a:buNone/>
            </a:pP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64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The CPU could stall a cycle to determine what address to fetch after the branch?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Wait until branch outcome determined before fetching next instruction</a:t>
            </a:r>
          </a:p>
          <a:p>
            <a:r>
              <a:rPr lang="en-US" altLang="en-US" sz="3600" dirty="0"/>
              <a:t>This would effectively make all branch instructions a CPI of 2</a:t>
            </a:r>
            <a:endParaRPr lang="en-AU" altLang="en-US" sz="3600" dirty="0"/>
          </a:p>
          <a:p>
            <a:endParaRPr lang="en-AU" altLang="en-US" sz="3200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B15FE34-24F4-4864-BBD2-81831CEE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171760"/>
            <a:ext cx="76533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62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MIPS Solution – Branch Delay Slot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MIPS architecture implements a </a:t>
            </a:r>
            <a:r>
              <a:rPr lang="en-US" altLang="en-US" sz="3600" u="sng" dirty="0"/>
              <a:t>Branch Delay Slot</a:t>
            </a:r>
          </a:p>
          <a:p>
            <a:pPr marL="0" indent="0">
              <a:buNone/>
            </a:pPr>
            <a:r>
              <a:rPr lang="en-US" altLang="en-US" sz="3600" dirty="0" err="1"/>
              <a:t>beq</a:t>
            </a:r>
            <a:r>
              <a:rPr lang="en-US" altLang="en-US" sz="3600" dirty="0"/>
              <a:t> x1, x2, -40</a:t>
            </a:r>
          </a:p>
          <a:p>
            <a:pPr marL="0" indent="0">
              <a:buNone/>
            </a:pPr>
            <a:r>
              <a:rPr lang="en-US" altLang="en-US" sz="3600" dirty="0"/>
              <a:t>add x5, x6, x7		&lt;- this instruction is always</a:t>
            </a:r>
          </a:p>
          <a:p>
            <a:pPr marL="0" indent="0">
              <a:buNone/>
            </a:pPr>
            <a:r>
              <a:rPr lang="en-US" altLang="en-US" sz="3600" dirty="0"/>
              <a:t>					executed, even if the branch is</a:t>
            </a:r>
          </a:p>
          <a:p>
            <a:pPr marL="0" indent="0">
              <a:buNone/>
            </a:pPr>
            <a:r>
              <a:rPr lang="en-US" altLang="en-US" sz="3600" dirty="0"/>
              <a:t>					taken</a:t>
            </a:r>
          </a:p>
          <a:p>
            <a:r>
              <a:rPr lang="en-US" altLang="en-US" sz="3600" dirty="0"/>
              <a:t>If the assembler can’t find an instruction that works here, a NOP must be inserted</a:t>
            </a: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711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Predict the next address after the branch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Branch prediction </a:t>
            </a:r>
            <a:r>
              <a:rPr lang="en-US" altLang="en-US" sz="3200" dirty="0"/>
              <a:t>is a method of resolving a branch hazard that assumes a given outcome from the branch and proceeds from that assumption rather than waiting to be certain the actual outcome</a:t>
            </a:r>
            <a:endParaRPr lang="en-AU" altLang="en-US" sz="3200" dirty="0"/>
          </a:p>
          <a:p>
            <a:r>
              <a:rPr lang="en-US" altLang="en-US" sz="3200" dirty="0"/>
              <a:t>Longer pipelines can’t readily determine branch outcome early</a:t>
            </a:r>
          </a:p>
          <a:p>
            <a:pPr lvl="1"/>
            <a:r>
              <a:rPr lang="en-US" altLang="en-US" sz="2800" dirty="0"/>
              <a:t>Stall penalty becomes unacceptable</a:t>
            </a:r>
          </a:p>
          <a:p>
            <a:r>
              <a:rPr lang="en-US" altLang="en-US" sz="3200" dirty="0"/>
              <a:t>Predict outcome of branch</a:t>
            </a:r>
          </a:p>
          <a:p>
            <a:pPr lvl="1"/>
            <a:r>
              <a:rPr lang="en-US" altLang="en-US" sz="2800" dirty="0"/>
              <a:t>Only stall if prediction is wrong</a:t>
            </a:r>
          </a:p>
          <a:p>
            <a:r>
              <a:rPr lang="en-US" altLang="en-US" sz="3200" dirty="0"/>
              <a:t>In RISC-V pipeline</a:t>
            </a:r>
          </a:p>
          <a:p>
            <a:pPr lvl="1"/>
            <a:r>
              <a:rPr lang="en-US" altLang="en-US" sz="2800" dirty="0"/>
              <a:t>Can predict branches not taken</a:t>
            </a:r>
          </a:p>
          <a:p>
            <a:pPr lvl="1"/>
            <a:r>
              <a:rPr lang="en-US" altLang="en-US" sz="2800" dirty="0"/>
              <a:t>Fetch instruction after branch, with no delay</a:t>
            </a:r>
          </a:p>
          <a:p>
            <a:pPr marL="0" indent="0">
              <a:buNone/>
            </a:pP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35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Predict Not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9021" y="1730695"/>
            <a:ext cx="1966993" cy="45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altLang="en-US" sz="2000" dirty="0"/>
              <a:t>20: </a:t>
            </a:r>
            <a:r>
              <a:rPr lang="en-AU" altLang="en-US" sz="2200" dirty="0"/>
              <a:t>add</a:t>
            </a:r>
            <a:r>
              <a:rPr lang="en-AU" altLang="en-US" sz="2000" dirty="0"/>
              <a:t> x1, x2, 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D4E27-4865-4B14-A541-CDECC0958894}"/>
              </a:ext>
            </a:extLst>
          </p:cNvPr>
          <p:cNvSpPr/>
          <p:nvPr/>
        </p:nvSpPr>
        <p:spPr>
          <a:xfrm>
            <a:off x="2750948" y="16660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EAE46-9CF0-4C5C-8162-19E76B71E7EC}"/>
              </a:ext>
            </a:extLst>
          </p:cNvPr>
          <p:cNvSpPr/>
          <p:nvPr/>
        </p:nvSpPr>
        <p:spPr>
          <a:xfrm>
            <a:off x="3525864" y="16660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35C619-63CC-488F-93A6-F21AD7AA1AA2}"/>
              </a:ext>
            </a:extLst>
          </p:cNvPr>
          <p:cNvSpPr/>
          <p:nvPr/>
        </p:nvSpPr>
        <p:spPr>
          <a:xfrm>
            <a:off x="4300780" y="16660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4EC17-8808-408D-892E-A3CF2EDA7F9F}"/>
              </a:ext>
            </a:extLst>
          </p:cNvPr>
          <p:cNvSpPr/>
          <p:nvPr/>
        </p:nvSpPr>
        <p:spPr>
          <a:xfrm>
            <a:off x="5075696" y="16660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819AD-087E-4D6A-BB26-9F0A72B694A9}"/>
              </a:ext>
            </a:extLst>
          </p:cNvPr>
          <p:cNvSpPr/>
          <p:nvPr/>
        </p:nvSpPr>
        <p:spPr>
          <a:xfrm>
            <a:off x="5850612" y="16660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FB62E-B4E1-47F3-BF70-64AE26378C5D}"/>
              </a:ext>
            </a:extLst>
          </p:cNvPr>
          <p:cNvSpPr/>
          <p:nvPr/>
        </p:nvSpPr>
        <p:spPr>
          <a:xfrm>
            <a:off x="3525864" y="22756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031E25-BD3B-4155-9306-16C497BC9A42}"/>
              </a:ext>
            </a:extLst>
          </p:cNvPr>
          <p:cNvSpPr/>
          <p:nvPr/>
        </p:nvSpPr>
        <p:spPr>
          <a:xfrm>
            <a:off x="4300780" y="22756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CFCDC-8B7C-49BF-8372-9E1B79A7676E}"/>
              </a:ext>
            </a:extLst>
          </p:cNvPr>
          <p:cNvSpPr/>
          <p:nvPr/>
        </p:nvSpPr>
        <p:spPr>
          <a:xfrm>
            <a:off x="5075696" y="22756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0F40C7-2DEF-4094-B126-0F3FC4D17FBA}"/>
              </a:ext>
            </a:extLst>
          </p:cNvPr>
          <p:cNvSpPr/>
          <p:nvPr/>
        </p:nvSpPr>
        <p:spPr>
          <a:xfrm>
            <a:off x="5850612" y="22756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8A688-08A6-4F89-ABDC-D461C54A4ABD}"/>
              </a:ext>
            </a:extLst>
          </p:cNvPr>
          <p:cNvSpPr/>
          <p:nvPr/>
        </p:nvSpPr>
        <p:spPr>
          <a:xfrm>
            <a:off x="6625528" y="22756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87CB81EB-E3AB-48FF-A182-AFFFF2465015}"/>
              </a:ext>
            </a:extLst>
          </p:cNvPr>
          <p:cNvSpPr txBox="1">
            <a:spLocks/>
          </p:cNvSpPr>
          <p:nvPr/>
        </p:nvSpPr>
        <p:spPr>
          <a:xfrm>
            <a:off x="681281" y="2291199"/>
            <a:ext cx="209420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24: </a:t>
            </a:r>
            <a:r>
              <a:rPr lang="en-AU" altLang="en-US" sz="2000" dirty="0" err="1"/>
              <a:t>beq</a:t>
            </a:r>
            <a:r>
              <a:rPr lang="en-AU" altLang="en-US" sz="2000" dirty="0"/>
              <a:t> x4, x5, 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7292D-2364-4E64-A94C-0C294D6643BA}"/>
              </a:ext>
            </a:extLst>
          </p:cNvPr>
          <p:cNvSpPr/>
          <p:nvPr/>
        </p:nvSpPr>
        <p:spPr>
          <a:xfrm>
            <a:off x="4300780" y="28852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DE5F52-74C6-4391-B281-F03FB611D8EF}"/>
              </a:ext>
            </a:extLst>
          </p:cNvPr>
          <p:cNvSpPr/>
          <p:nvPr/>
        </p:nvSpPr>
        <p:spPr>
          <a:xfrm>
            <a:off x="5075696" y="28852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6C541-E63D-402B-AC2F-71F776962A63}"/>
              </a:ext>
            </a:extLst>
          </p:cNvPr>
          <p:cNvSpPr/>
          <p:nvPr/>
        </p:nvSpPr>
        <p:spPr>
          <a:xfrm>
            <a:off x="5850612" y="28852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1F2AF972-70E2-41CB-B344-7D0F0AA11DB6}"/>
              </a:ext>
            </a:extLst>
          </p:cNvPr>
          <p:cNvSpPr txBox="1">
            <a:spLocks/>
          </p:cNvSpPr>
          <p:nvPr/>
        </p:nvSpPr>
        <p:spPr>
          <a:xfrm>
            <a:off x="692904" y="2908531"/>
            <a:ext cx="2058043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28: and x7, x8, x9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B54C04-4090-45F9-847E-E8B18E752500}"/>
              </a:ext>
            </a:extLst>
          </p:cNvPr>
          <p:cNvSpPr/>
          <p:nvPr/>
        </p:nvSpPr>
        <p:spPr>
          <a:xfrm>
            <a:off x="5075696" y="34948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AAB9B-FF91-4370-BEFA-4A89D9C6B530}"/>
              </a:ext>
            </a:extLst>
          </p:cNvPr>
          <p:cNvSpPr/>
          <p:nvPr/>
        </p:nvSpPr>
        <p:spPr>
          <a:xfrm>
            <a:off x="5850612" y="34948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C42D07A5-DDDB-4CEB-A393-6A82110D569C}"/>
              </a:ext>
            </a:extLst>
          </p:cNvPr>
          <p:cNvSpPr txBox="1">
            <a:spLocks/>
          </p:cNvSpPr>
          <p:nvPr/>
        </p:nvSpPr>
        <p:spPr>
          <a:xfrm>
            <a:off x="692904" y="3532314"/>
            <a:ext cx="1964733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32: </a:t>
            </a:r>
            <a:r>
              <a:rPr lang="en-AU" altLang="en-US" sz="2000" dirty="0" err="1"/>
              <a:t>slt</a:t>
            </a:r>
            <a:r>
              <a:rPr lang="en-AU" altLang="en-US" sz="2000" dirty="0"/>
              <a:t> x8, x7, x10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714C6-6A0A-42A0-ACA6-55316B724CDE}"/>
              </a:ext>
            </a:extLst>
          </p:cNvPr>
          <p:cNvSpPr/>
          <p:nvPr/>
        </p:nvSpPr>
        <p:spPr>
          <a:xfrm>
            <a:off x="5850612" y="41044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11714A-9189-4130-8884-B9DB880C0D0E}"/>
              </a:ext>
            </a:extLst>
          </p:cNvPr>
          <p:cNvSpPr/>
          <p:nvPr/>
        </p:nvSpPr>
        <p:spPr>
          <a:xfrm>
            <a:off x="6625528" y="4714068"/>
            <a:ext cx="77491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DE49B652-948E-4E28-9B5A-A3867B6E41AE}"/>
              </a:ext>
            </a:extLst>
          </p:cNvPr>
          <p:cNvSpPr txBox="1">
            <a:spLocks/>
          </p:cNvSpPr>
          <p:nvPr/>
        </p:nvSpPr>
        <p:spPr>
          <a:xfrm>
            <a:off x="679020" y="4214197"/>
            <a:ext cx="244388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36: add x12, x13, x20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AF5F3EEC-C4CA-4240-B487-91FBD58D1B8F}"/>
              </a:ext>
            </a:extLst>
          </p:cNvPr>
          <p:cNvSpPr txBox="1">
            <a:spLocks/>
          </p:cNvSpPr>
          <p:nvPr/>
        </p:nvSpPr>
        <p:spPr>
          <a:xfrm>
            <a:off x="679019" y="4816065"/>
            <a:ext cx="25627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60: </a:t>
            </a:r>
            <a:r>
              <a:rPr lang="en-AU" altLang="en-US" sz="2000" dirty="0" err="1"/>
              <a:t>xori</a:t>
            </a:r>
            <a:r>
              <a:rPr lang="en-AU" altLang="en-US" sz="2000" dirty="0"/>
              <a:t> x14, x13, 0xFF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0C420BE3-C7DA-445D-A0ED-9B5C4078A891}"/>
              </a:ext>
            </a:extLst>
          </p:cNvPr>
          <p:cNvCxnSpPr>
            <a:stCxn id="13" idx="2"/>
            <a:endCxn id="19" idx="1"/>
          </p:cNvCxnSpPr>
          <p:nvPr/>
        </p:nvCxnSpPr>
        <p:spPr>
          <a:xfrm rot="16200000" flipH="1">
            <a:off x="3916551" y="2729639"/>
            <a:ext cx="381000" cy="38745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9DB303BC-152C-4689-94E2-917746306EA7}"/>
              </a:ext>
            </a:extLst>
          </p:cNvPr>
          <p:cNvSpPr txBox="1">
            <a:spLocks/>
          </p:cNvSpPr>
          <p:nvPr/>
        </p:nvSpPr>
        <p:spPr>
          <a:xfrm>
            <a:off x="8562818" y="1516301"/>
            <a:ext cx="25627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Predict not taken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F23A4DE-18EC-4EAF-80B8-134AC9510576}"/>
              </a:ext>
            </a:extLst>
          </p:cNvPr>
          <p:cNvCxnSpPr>
            <a:stCxn id="16" idx="2"/>
            <a:endCxn id="37" idx="1"/>
          </p:cNvCxnSpPr>
          <p:nvPr/>
        </p:nvCxnSpPr>
        <p:spPr>
          <a:xfrm rot="16200000" flipH="1">
            <a:off x="5326899" y="3644039"/>
            <a:ext cx="2209800" cy="38745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53EFEB-2E10-4B02-B6CB-83F593F6F4F8}"/>
              </a:ext>
            </a:extLst>
          </p:cNvPr>
          <p:cNvSpPr txBox="1"/>
          <p:nvPr/>
        </p:nvSpPr>
        <p:spPr>
          <a:xfrm>
            <a:off x="4420002" y="2590505"/>
            <a:ext cx="53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1F23F0-3BAB-43AA-BACC-8BD42FB2DB92}"/>
              </a:ext>
            </a:extLst>
          </p:cNvPr>
          <p:cNvSpPr txBox="1"/>
          <p:nvPr/>
        </p:nvSpPr>
        <p:spPr>
          <a:xfrm>
            <a:off x="5182450" y="2599964"/>
            <a:ext cx="53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2F4057-E718-4F92-A9C7-70F70FFA82C9}"/>
              </a:ext>
            </a:extLst>
          </p:cNvPr>
          <p:cNvSpPr txBox="1"/>
          <p:nvPr/>
        </p:nvSpPr>
        <p:spPr>
          <a:xfrm>
            <a:off x="5969835" y="2609423"/>
            <a:ext cx="53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Content Placeholder 6">
            <a:extLst>
              <a:ext uri="{FF2B5EF4-FFF2-40B4-BE49-F238E27FC236}">
                <a16:creationId xmlns:a16="http://schemas.microsoft.com/office/drawing/2014/main" id="{4F7D537B-081E-41A5-957D-7EFE6FF0E2D0}"/>
              </a:ext>
            </a:extLst>
          </p:cNvPr>
          <p:cNvSpPr txBox="1">
            <a:spLocks/>
          </p:cNvSpPr>
          <p:nvPr/>
        </p:nvSpPr>
        <p:spPr>
          <a:xfrm>
            <a:off x="8562817" y="1960602"/>
            <a:ext cx="25627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But actually taken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14E62A-54EF-4461-A7B1-F8E38524AA63}"/>
              </a:ext>
            </a:extLst>
          </p:cNvPr>
          <p:cNvSpPr txBox="1"/>
          <p:nvPr/>
        </p:nvSpPr>
        <p:spPr>
          <a:xfrm>
            <a:off x="5190151" y="3215636"/>
            <a:ext cx="53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64BF3A-7BA5-468B-AFB1-18D3FD3D5622}"/>
              </a:ext>
            </a:extLst>
          </p:cNvPr>
          <p:cNvSpPr txBox="1"/>
          <p:nvPr/>
        </p:nvSpPr>
        <p:spPr>
          <a:xfrm>
            <a:off x="5983921" y="3211528"/>
            <a:ext cx="53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B3E1F-BA1C-4ED9-A2E3-29C104ACC9CE}"/>
              </a:ext>
            </a:extLst>
          </p:cNvPr>
          <p:cNvSpPr txBox="1"/>
          <p:nvPr/>
        </p:nvSpPr>
        <p:spPr>
          <a:xfrm>
            <a:off x="5990461" y="3830949"/>
            <a:ext cx="53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E112CB83-6AA4-4C3E-B694-A727DB208580}"/>
              </a:ext>
            </a:extLst>
          </p:cNvPr>
          <p:cNvSpPr txBox="1">
            <a:spLocks/>
          </p:cNvSpPr>
          <p:nvPr/>
        </p:nvSpPr>
        <p:spPr>
          <a:xfrm>
            <a:off x="8562816" y="2428068"/>
            <a:ext cx="2667159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000" dirty="0"/>
              <a:t>So FLUSH 3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199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32" grpId="0" animBg="1"/>
      <p:bldP spid="37" grpId="0" animBg="1"/>
      <p:bldP spid="46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Why Do We Have to Flush 3 Instructions?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0322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ZERO output from the ALU, which is used to make the branch selection, is available at the end of the EX stage</a:t>
            </a:r>
          </a:p>
          <a:p>
            <a:r>
              <a:rPr lang="en-US" altLang="en-US" sz="3200" dirty="0"/>
              <a:t>It is then pipelined, so the branch decision is made in the ME stage</a:t>
            </a:r>
          </a:p>
          <a:p>
            <a:r>
              <a:rPr lang="en-US" altLang="en-US" sz="3200" dirty="0"/>
              <a:t>This means that we load the PC with the target address in the following stage, which is 3 cycles later</a:t>
            </a: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15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Phase 5</a:t>
            </a:r>
          </a:p>
          <a:p>
            <a:r>
              <a:rPr lang="en-US" dirty="0"/>
              <a:t>Chapter 4 – Pipelining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r>
              <a:rPr lang="en-US" sz="3200" dirty="0"/>
              <a:t>Homework #2 correct answers enabled in Canvas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6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useful tool has been posted under “Instruction Translator” in Canvas</a:t>
            </a:r>
          </a:p>
          <a:p>
            <a:r>
              <a:rPr lang="en-US" sz="3200" dirty="0"/>
              <a:t>This is an Excel-based disassembler which translates Machine code to Assembly code</a:t>
            </a:r>
          </a:p>
          <a:p>
            <a:r>
              <a:rPr lang="en-US" sz="3200" dirty="0"/>
              <a:t>Handy for understanding the Assembly &lt;-&gt; Machine function</a:t>
            </a:r>
          </a:p>
          <a:p>
            <a:r>
              <a:rPr lang="en-US" sz="3200" dirty="0"/>
              <a:t>Includes a User’s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64809"/>
            <a:ext cx="10515600" cy="4512154"/>
          </a:xfrm>
        </p:spPr>
        <p:txBody>
          <a:bodyPr>
            <a:normAutofit/>
          </a:bodyPr>
          <a:lstStyle/>
          <a:p>
            <a:r>
              <a:rPr lang="en-US" dirty="0"/>
              <a:t>Phase 3 is in the deduction period – 20% + 5%/day</a:t>
            </a:r>
          </a:p>
          <a:p>
            <a:r>
              <a:rPr lang="en-US" dirty="0"/>
              <a:t>Phase 4 is in the deduction period – 4%/day</a:t>
            </a:r>
          </a:p>
          <a:p>
            <a:r>
              <a:rPr lang="en-US" dirty="0"/>
              <a:t>If you have successfully completed Phase 4 your scores are posted in Canvas</a:t>
            </a:r>
          </a:p>
          <a:p>
            <a:r>
              <a:rPr lang="en-US" dirty="0"/>
              <a:t>Phase 5 Target Date is Sunday, February 28 at 10:00 PM</a:t>
            </a:r>
          </a:p>
          <a:p>
            <a:r>
              <a:rPr lang="en-US" dirty="0"/>
              <a:t>Homework #3 will be posted next week</a:t>
            </a:r>
          </a:p>
          <a:p>
            <a:r>
              <a:rPr lang="en-US" dirty="0"/>
              <a:t>My OH MWF 2:00 to 3:00.  This week I will have an open Zoom meeting each day at </a:t>
            </a:r>
            <a:r>
              <a:rPr lang="en-US" u="sng" dirty="0">
                <a:hlinkClick r:id="rId5"/>
              </a:rPr>
              <a:t>https://cuboulder.zoom.us/j/4317981384</a:t>
            </a:r>
            <a:endParaRPr lang="en-US" u="sng" dirty="0"/>
          </a:p>
          <a:p>
            <a:r>
              <a:rPr lang="en-US" dirty="0"/>
              <a:t>Also can request meeting any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5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67025" y="1664809"/>
            <a:ext cx="6934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Update each of the files in the ca area</a:t>
            </a:r>
          </a:p>
          <a:p>
            <a:pPr lvl="1"/>
            <a:r>
              <a:rPr lang="en-US" sz="2800" dirty="0"/>
              <a:t>Use the Phase 4 schematics!</a:t>
            </a:r>
          </a:p>
          <a:p>
            <a:r>
              <a:rPr lang="en-US" sz="3200" dirty="0"/>
              <a:t>Get this to build (Simulator (ca))</a:t>
            </a:r>
          </a:p>
          <a:p>
            <a:r>
              <a:rPr lang="en-US" sz="3200" dirty="0"/>
              <a:t>Edit files until it does</a:t>
            </a:r>
          </a:p>
          <a:p>
            <a:r>
              <a:rPr lang="en-US" sz="3200" dirty="0"/>
              <a:t>Run phase5_test on CA Simulator</a:t>
            </a:r>
          </a:p>
          <a:p>
            <a:r>
              <a:rPr lang="en-US" sz="3200" dirty="0"/>
              <a:t>Debug</a:t>
            </a:r>
          </a:p>
          <a:p>
            <a:r>
              <a:rPr lang="en-US" sz="3200" dirty="0"/>
              <a:t>Repeat until success and submit</a:t>
            </a:r>
          </a:p>
          <a:p>
            <a:r>
              <a:rPr lang="en-US" sz="3200" dirty="0"/>
              <a:t>Debug is likely to take quite a while – don’t wait</a:t>
            </a:r>
          </a:p>
          <a:p>
            <a:endParaRPr lang="en-US" sz="32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1EBCC2-86FF-4C7B-8629-23F2D921C058}"/>
              </a:ext>
            </a:extLst>
          </p:cNvPr>
          <p:cNvCxnSpPr/>
          <p:nvPr/>
        </p:nvCxnSpPr>
        <p:spPr>
          <a:xfrm flipH="1">
            <a:off x="2228850" y="3219450"/>
            <a:ext cx="581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874BA-3569-4D5F-A8CC-C3EBBA8B2E17}"/>
              </a:ext>
            </a:extLst>
          </p:cNvPr>
          <p:cNvCxnSpPr>
            <a:cxnSpLocks/>
          </p:cNvCxnSpPr>
          <p:nvPr/>
        </p:nvCxnSpPr>
        <p:spPr>
          <a:xfrm>
            <a:off x="2247899" y="2724150"/>
            <a:ext cx="0" cy="495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13E1B-CCD7-4AB5-A38D-C70F8E210B10}"/>
              </a:ext>
            </a:extLst>
          </p:cNvPr>
          <p:cNvCxnSpPr/>
          <p:nvPr/>
        </p:nvCxnSpPr>
        <p:spPr>
          <a:xfrm>
            <a:off x="2257424" y="272415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B123A-3CF7-4928-A60C-CF754CC39EFB}"/>
              </a:ext>
            </a:extLst>
          </p:cNvPr>
          <p:cNvCxnSpPr>
            <a:cxnSpLocks/>
          </p:cNvCxnSpPr>
          <p:nvPr/>
        </p:nvCxnSpPr>
        <p:spPr>
          <a:xfrm flipH="1">
            <a:off x="1843087" y="4735828"/>
            <a:ext cx="10239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27ED23-CB4F-4847-B632-CD1DEFCCE657}"/>
              </a:ext>
            </a:extLst>
          </p:cNvPr>
          <p:cNvCxnSpPr>
            <a:cxnSpLocks/>
          </p:cNvCxnSpPr>
          <p:nvPr/>
        </p:nvCxnSpPr>
        <p:spPr>
          <a:xfrm>
            <a:off x="1843087" y="2724150"/>
            <a:ext cx="0" cy="2011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D42A4B-25A1-4E36-8A50-7A7AA4357E23}"/>
              </a:ext>
            </a:extLst>
          </p:cNvPr>
          <p:cNvCxnSpPr>
            <a:cxnSpLocks/>
          </p:cNvCxnSpPr>
          <p:nvPr/>
        </p:nvCxnSpPr>
        <p:spPr>
          <a:xfrm>
            <a:off x="1843087" y="2724150"/>
            <a:ext cx="280988" cy="7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9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CA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21AACF-5008-48CD-9588-D6AAE406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20" y="1229572"/>
            <a:ext cx="3687177" cy="47254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D774AA-1D5F-47B2-BA2A-3F9729E71BDD}"/>
              </a:ext>
            </a:extLst>
          </p:cNvPr>
          <p:cNvSpPr txBox="1"/>
          <p:nvPr/>
        </p:nvSpPr>
        <p:spPr>
          <a:xfrm>
            <a:off x="736270" y="1664809"/>
            <a:ext cx="5359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Decode the instruction to create all control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Main processing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Defines the various control </a:t>
            </a:r>
            <a:r>
              <a:rPr lang="en-US" sz="2400" dirty="0" err="1">
                <a:solidFill>
                  <a:schemeClr val="bg1"/>
                </a:solidFill>
              </a:rPr>
              <a:t>enums</a:t>
            </a:r>
            <a:r>
              <a:rPr lang="en-US" sz="2400" dirty="0">
                <a:solidFill>
                  <a:schemeClr val="bg1"/>
                </a:solidFill>
              </a:rPr>
              <a:t> and bit field widths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Debug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Stall/flush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Actual pipeline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Register and signal definitions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95C0DA-80F0-4F4F-A4A7-927EBDBCDE23}"/>
              </a:ext>
            </a:extLst>
          </p:cNvPr>
          <p:cNvCxnSpPr/>
          <p:nvPr/>
        </p:nvCxnSpPr>
        <p:spPr>
          <a:xfrm>
            <a:off x="5543550" y="2114550"/>
            <a:ext cx="1638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D1D31-D1D8-4D20-B232-51A98083BC95}"/>
              </a:ext>
            </a:extLst>
          </p:cNvPr>
          <p:cNvCxnSpPr>
            <a:cxnSpLocks/>
          </p:cNvCxnSpPr>
          <p:nvPr/>
        </p:nvCxnSpPr>
        <p:spPr>
          <a:xfrm flipV="1">
            <a:off x="3829050" y="2564292"/>
            <a:ext cx="3286125" cy="112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8164D-282B-4647-8FF2-82CD31A52C22}"/>
              </a:ext>
            </a:extLst>
          </p:cNvPr>
          <p:cNvCxnSpPr>
            <a:cxnSpLocks/>
          </p:cNvCxnSpPr>
          <p:nvPr/>
        </p:nvCxnSpPr>
        <p:spPr>
          <a:xfrm flipV="1">
            <a:off x="5734050" y="3105150"/>
            <a:ext cx="1314450" cy="180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00209F-E026-4CA0-8C69-E34018CF93C8}"/>
              </a:ext>
            </a:extLst>
          </p:cNvPr>
          <p:cNvCxnSpPr>
            <a:cxnSpLocks/>
          </p:cNvCxnSpPr>
          <p:nvPr/>
        </p:nvCxnSpPr>
        <p:spPr>
          <a:xfrm flipV="1">
            <a:off x="3057525" y="3592513"/>
            <a:ext cx="4057650" cy="179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0F8B8-98EB-479B-B6E5-4EBE31201D8D}"/>
              </a:ext>
            </a:extLst>
          </p:cNvPr>
          <p:cNvCxnSpPr>
            <a:cxnSpLocks/>
          </p:cNvCxnSpPr>
          <p:nvPr/>
        </p:nvCxnSpPr>
        <p:spPr>
          <a:xfrm flipV="1">
            <a:off x="3752850" y="4086224"/>
            <a:ext cx="3362325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C184D5-A7EE-4424-A28B-55371D8D39E6}"/>
              </a:ext>
            </a:extLst>
          </p:cNvPr>
          <p:cNvCxnSpPr>
            <a:cxnSpLocks/>
          </p:cNvCxnSpPr>
          <p:nvPr/>
        </p:nvCxnSpPr>
        <p:spPr>
          <a:xfrm>
            <a:off x="4391025" y="4486276"/>
            <a:ext cx="2657475" cy="25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88315E-D851-4E46-9BE8-1B89863908DF}"/>
              </a:ext>
            </a:extLst>
          </p:cNvPr>
          <p:cNvCxnSpPr>
            <a:cxnSpLocks/>
          </p:cNvCxnSpPr>
          <p:nvPr/>
        </p:nvCxnSpPr>
        <p:spPr>
          <a:xfrm>
            <a:off x="4934308" y="4838700"/>
            <a:ext cx="2180867" cy="971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Starts with “main” function in </a:t>
            </a:r>
            <a:r>
              <a:rPr lang="en-US" sz="2400" dirty="0" err="1"/>
              <a:t>ca_main_reset.codal</a:t>
            </a:r>
            <a:endParaRPr lang="en-US" sz="2400" dirty="0"/>
          </a:p>
          <a:p>
            <a:r>
              <a:rPr lang="en-US" sz="2400" dirty="0"/>
              <a:t>Calls each pipeline function in order and executes its code</a:t>
            </a:r>
          </a:p>
          <a:p>
            <a:r>
              <a:rPr lang="en-US" sz="2400" dirty="0"/>
              <a:t>Then ALL registers are updated with their new input values SIMULTANEOUSLY</a:t>
            </a:r>
          </a:p>
          <a:p>
            <a:r>
              <a:rPr lang="en-US" sz="2400" dirty="0"/>
              <a:t>One clock cycle has now been executed</a:t>
            </a:r>
          </a:p>
          <a:p>
            <a:r>
              <a:rPr lang="en-US" sz="2400" dirty="0"/>
              <a:t>Loop back and repeat until HALT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are the stages in reverse?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CF787-BBD8-48E3-99AE-10796671F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62" y="1159163"/>
            <a:ext cx="4876563" cy="26520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819D2-BE28-4EE7-8777-56A753786CFF}"/>
              </a:ext>
            </a:extLst>
          </p:cNvPr>
          <p:cNvCxnSpPr>
            <a:cxnSpLocks/>
          </p:cNvCxnSpPr>
          <p:nvPr/>
        </p:nvCxnSpPr>
        <p:spPr>
          <a:xfrm flipV="1">
            <a:off x="4915258" y="1323975"/>
            <a:ext cx="1942742" cy="923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8F01ED-1AF0-41D3-8C6A-496B127CD650}"/>
              </a:ext>
            </a:extLst>
          </p:cNvPr>
          <p:cNvCxnSpPr>
            <a:cxnSpLocks/>
          </p:cNvCxnSpPr>
          <p:nvPr/>
        </p:nvCxnSpPr>
        <p:spPr>
          <a:xfrm>
            <a:off x="4934308" y="3000376"/>
            <a:ext cx="2418992" cy="114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C897331-8E4F-4634-90B5-94A9DE82C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2" y="3976002"/>
            <a:ext cx="4029637" cy="19243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E6E31-E04D-487D-8C70-65F86F7F844F}"/>
              </a:ext>
            </a:extLst>
          </p:cNvPr>
          <p:cNvCxnSpPr>
            <a:cxnSpLocks/>
          </p:cNvCxnSpPr>
          <p:nvPr/>
        </p:nvCxnSpPr>
        <p:spPr>
          <a:xfrm>
            <a:off x="3463871" y="3743326"/>
            <a:ext cx="6832654" cy="1079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067976-307F-4357-9BCA-2341F1FC0F32}"/>
              </a:ext>
            </a:extLst>
          </p:cNvPr>
          <p:cNvCxnSpPr>
            <a:cxnSpLocks/>
          </p:cNvCxnSpPr>
          <p:nvPr/>
        </p:nvCxnSpPr>
        <p:spPr>
          <a:xfrm>
            <a:off x="4455763" y="4083803"/>
            <a:ext cx="3888137" cy="738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Evaluating Right to Left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348792" y="2234152"/>
            <a:ext cx="2290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Normal data flows left to right (IF -&gt; WB) through the pipeline registers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But some data is required by a later (i.e. to the left) cycle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Thus the rightmost value (e.g. WB) must be computed first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6B8D9C1B-DDB9-471C-B636-C4331E914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2098430"/>
            <a:ext cx="798671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6D21C85-8F88-404A-9FFA-ED1A11D0FF87}"/>
              </a:ext>
            </a:extLst>
          </p:cNvPr>
          <p:cNvSpPr/>
          <p:nvPr/>
        </p:nvSpPr>
        <p:spPr>
          <a:xfrm>
            <a:off x="5686425" y="2234152"/>
            <a:ext cx="342900" cy="35520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5B9B77-F34D-4687-A7D4-6F8819739C0C}"/>
              </a:ext>
            </a:extLst>
          </p:cNvPr>
          <p:cNvSpPr/>
          <p:nvPr/>
        </p:nvSpPr>
        <p:spPr>
          <a:xfrm>
            <a:off x="7485858" y="2234151"/>
            <a:ext cx="342900" cy="35520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09C116-CC55-44D5-B795-57ABEE68BF95}"/>
              </a:ext>
            </a:extLst>
          </p:cNvPr>
          <p:cNvSpPr/>
          <p:nvPr/>
        </p:nvSpPr>
        <p:spPr>
          <a:xfrm>
            <a:off x="9130110" y="2234150"/>
            <a:ext cx="342900" cy="35520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BAE3F7-08A4-41D0-A926-6F9F02A05EC5}"/>
              </a:ext>
            </a:extLst>
          </p:cNvPr>
          <p:cNvSpPr/>
          <p:nvPr/>
        </p:nvSpPr>
        <p:spPr>
          <a:xfrm>
            <a:off x="10677525" y="2234150"/>
            <a:ext cx="342900" cy="35520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4921A7-5A26-49C8-B6E2-C6795C0CC9D5}"/>
              </a:ext>
            </a:extLst>
          </p:cNvPr>
          <p:cNvCxnSpPr/>
          <p:nvPr/>
        </p:nvCxnSpPr>
        <p:spPr>
          <a:xfrm>
            <a:off x="4481910" y="1590675"/>
            <a:ext cx="155181" cy="505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EEA064-591C-4572-BF35-9036C8F5D494}"/>
              </a:ext>
            </a:extLst>
          </p:cNvPr>
          <p:cNvCxnSpPr/>
          <p:nvPr/>
        </p:nvCxnSpPr>
        <p:spPr>
          <a:xfrm>
            <a:off x="8372671" y="5258720"/>
            <a:ext cx="155181" cy="505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802D16-C060-4588-ABF6-39A443C57CF4}"/>
              </a:ext>
            </a:extLst>
          </p:cNvPr>
          <p:cNvCxnSpPr>
            <a:cxnSpLocks/>
          </p:cNvCxnSpPr>
          <p:nvPr/>
        </p:nvCxnSpPr>
        <p:spPr>
          <a:xfrm flipH="1">
            <a:off x="9301560" y="1843523"/>
            <a:ext cx="1547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AD5D38-A982-4010-B4FF-34F3B465EDC9}"/>
              </a:ext>
            </a:extLst>
          </p:cNvPr>
          <p:cNvCxnSpPr>
            <a:cxnSpLocks/>
          </p:cNvCxnSpPr>
          <p:nvPr/>
        </p:nvCxnSpPr>
        <p:spPr>
          <a:xfrm flipH="1">
            <a:off x="7676553" y="1843523"/>
            <a:ext cx="1547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75A0E6-6B15-477A-A8FF-41CB0709C60D}"/>
              </a:ext>
            </a:extLst>
          </p:cNvPr>
          <p:cNvCxnSpPr>
            <a:cxnSpLocks/>
          </p:cNvCxnSpPr>
          <p:nvPr/>
        </p:nvCxnSpPr>
        <p:spPr>
          <a:xfrm flipH="1">
            <a:off x="5938443" y="1839196"/>
            <a:ext cx="1547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F597E8-86EA-49EA-9619-599700E0E906}"/>
              </a:ext>
            </a:extLst>
          </p:cNvPr>
          <p:cNvCxnSpPr>
            <a:cxnSpLocks/>
          </p:cNvCxnSpPr>
          <p:nvPr/>
        </p:nvCxnSpPr>
        <p:spPr>
          <a:xfrm flipH="1">
            <a:off x="3571875" y="1839196"/>
            <a:ext cx="21361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49310</TotalTime>
  <Words>1168</Words>
  <Application>Microsoft Office PowerPoint</Application>
  <PresentationFormat>Widescreen</PresentationFormat>
  <Paragraphs>195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HelveticaNeueLT Std ExtBlk Cn</vt:lpstr>
      <vt:lpstr>Lucida Console</vt:lpstr>
      <vt:lpstr>Wingdings</vt:lpstr>
      <vt:lpstr>Office Theme</vt:lpstr>
      <vt:lpstr>ECEN 3593-001 Computer Organization</vt:lpstr>
      <vt:lpstr>Agenda</vt:lpstr>
      <vt:lpstr>Class Announcements</vt:lpstr>
      <vt:lpstr>Class Announcements</vt:lpstr>
      <vt:lpstr>Class Announcements</vt:lpstr>
      <vt:lpstr>Phase 5 Process</vt:lpstr>
      <vt:lpstr>Codasip CA Model</vt:lpstr>
      <vt:lpstr>Codasip Operation</vt:lpstr>
      <vt:lpstr>Evaluating Right to Left</vt:lpstr>
      <vt:lpstr>Phase 5</vt:lpstr>
      <vt:lpstr>Load Use Data Hazard</vt:lpstr>
      <vt:lpstr>The compiler comes to the rescue – at least sometimes</vt:lpstr>
      <vt:lpstr>Control Hazards</vt:lpstr>
      <vt:lpstr>The CPU could stall a cycle to determine what address to fetch after the branch?</vt:lpstr>
      <vt:lpstr>MIPS Solution – Branch Delay Slot</vt:lpstr>
      <vt:lpstr>Predict the next address after the branch</vt:lpstr>
      <vt:lpstr>Predict Not Taken</vt:lpstr>
      <vt:lpstr>Why Do We Have to Flush 3 Instructions?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628</cp:revision>
  <dcterms:created xsi:type="dcterms:W3CDTF">2015-08-04T22:38:58Z</dcterms:created>
  <dcterms:modified xsi:type="dcterms:W3CDTF">2021-02-22T20:45:13Z</dcterms:modified>
</cp:coreProperties>
</file>