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706" r:id="rId4"/>
    <p:sldId id="1073" r:id="rId5"/>
    <p:sldId id="1042" r:id="rId6"/>
    <p:sldId id="1041" r:id="rId7"/>
    <p:sldId id="1074" r:id="rId8"/>
    <p:sldId id="1043" r:id="rId9"/>
    <p:sldId id="1044" r:id="rId10"/>
    <p:sldId id="1045" r:id="rId11"/>
    <p:sldId id="1051" r:id="rId12"/>
    <p:sldId id="1052" r:id="rId13"/>
    <p:sldId id="1053" r:id="rId14"/>
    <p:sldId id="902" r:id="rId15"/>
    <p:sldId id="982" r:id="rId16"/>
    <p:sldId id="9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989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0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5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17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94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7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8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1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0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4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7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0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0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boulder.zoom.us/j/431798138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#16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24 February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– Multiplexor Example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65067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Alternate mux implementations</a:t>
            </a:r>
          </a:p>
          <a:p>
            <a:r>
              <a:rPr lang="en-US" sz="2400" dirty="0"/>
              <a:t>if/else instead of switch</a:t>
            </a:r>
          </a:p>
          <a:p>
            <a:r>
              <a:rPr lang="en-US" sz="2400" dirty="0"/>
              <a:t>If/else for a 1-bit Control signal</a:t>
            </a:r>
          </a:p>
          <a:p>
            <a:r>
              <a:rPr lang="en-US" sz="2400" dirty="0"/>
              <a:t>?/: statement for a 1-bit Control signal</a:t>
            </a:r>
          </a:p>
          <a:p>
            <a:r>
              <a:rPr lang="en-US" sz="2400" dirty="0"/>
              <a:t>The last two are much harder to understand and not recommended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1967B1-8613-4EC2-A716-120DCC9C0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38" y="1545689"/>
            <a:ext cx="6716062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8E82E-3975-4758-BD19-08492EDCE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38" y="2968235"/>
            <a:ext cx="6725589" cy="866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EEB8E-915E-4D18-8122-F3CFBBCE1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17" y="4083351"/>
            <a:ext cx="6697010" cy="41915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A0B1AA-2A80-43D2-8E9A-6D5A72EEA644}"/>
              </a:ext>
            </a:extLst>
          </p:cNvPr>
          <p:cNvCxnSpPr>
            <a:cxnSpLocks/>
          </p:cNvCxnSpPr>
          <p:nvPr/>
        </p:nvCxnSpPr>
        <p:spPr>
          <a:xfrm flipV="1">
            <a:off x="4191000" y="2057400"/>
            <a:ext cx="638175" cy="7171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BE9610-181E-4230-969F-A5B69942D126}"/>
              </a:ext>
            </a:extLst>
          </p:cNvPr>
          <p:cNvCxnSpPr>
            <a:cxnSpLocks/>
          </p:cNvCxnSpPr>
          <p:nvPr/>
        </p:nvCxnSpPr>
        <p:spPr>
          <a:xfrm flipV="1">
            <a:off x="4314825" y="3324225"/>
            <a:ext cx="81915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18A133-963A-493B-82EC-896CCB37278E}"/>
              </a:ext>
            </a:extLst>
          </p:cNvPr>
          <p:cNvCxnSpPr>
            <a:cxnSpLocks/>
          </p:cNvCxnSpPr>
          <p:nvPr/>
        </p:nvCxnSpPr>
        <p:spPr>
          <a:xfrm>
            <a:off x="4191000" y="4083352"/>
            <a:ext cx="847725" cy="145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AA993-E216-4AEE-8C9A-A2D547FD1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646" y="1802884"/>
            <a:ext cx="5675279" cy="21984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6AE83A-BBB2-4D34-B8EC-C97CE54E763D}"/>
              </a:ext>
            </a:extLst>
          </p:cNvPr>
          <p:cNvCxnSpPr/>
          <p:nvPr/>
        </p:nvCxnSpPr>
        <p:spPr>
          <a:xfrm>
            <a:off x="5286396" y="2069024"/>
            <a:ext cx="1943563" cy="3332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49508D-A86B-4887-8979-EE566F9E81DA}"/>
              </a:ext>
            </a:extLst>
          </p:cNvPr>
          <p:cNvCxnSpPr>
            <a:cxnSpLocks/>
          </p:cNvCxnSpPr>
          <p:nvPr/>
        </p:nvCxnSpPr>
        <p:spPr>
          <a:xfrm flipV="1">
            <a:off x="4324027" y="2557222"/>
            <a:ext cx="3324387" cy="8717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210F7E-344F-4529-8042-6686B1C89CA8}"/>
              </a:ext>
            </a:extLst>
          </p:cNvPr>
          <p:cNvCxnSpPr>
            <a:cxnSpLocks/>
          </p:cNvCxnSpPr>
          <p:nvPr/>
        </p:nvCxnSpPr>
        <p:spPr>
          <a:xfrm flipV="1">
            <a:off x="5509646" y="3766088"/>
            <a:ext cx="1720313" cy="619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EACF5C-A0F9-4B18-A88F-578B97F5CA11}"/>
              </a:ext>
            </a:extLst>
          </p:cNvPr>
          <p:cNvCxnSpPr>
            <a:cxnSpLocks/>
          </p:cNvCxnSpPr>
          <p:nvPr/>
        </p:nvCxnSpPr>
        <p:spPr>
          <a:xfrm flipV="1">
            <a:off x="5509646" y="3931338"/>
            <a:ext cx="1387100" cy="3461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538906"/>
            <a:ext cx="47799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Bit Field Syntax</a:t>
            </a:r>
          </a:p>
          <a:p>
            <a:pPr lvl="1"/>
            <a:r>
              <a:rPr lang="en-US" dirty="0"/>
              <a:t>Double periods indicate a bit range (NOT “:”)</a:t>
            </a:r>
          </a:p>
          <a:p>
            <a:pPr lvl="1"/>
            <a:r>
              <a:rPr lang="en-US" dirty="0"/>
              <a:t>A 1-bit range must include 2 values (e.g. [7..7])</a:t>
            </a:r>
          </a:p>
          <a:p>
            <a:pPr lvl="1"/>
            <a:r>
              <a:rPr lang="en-US" dirty="0"/>
              <a:t>Double colons indicate concatenation</a:t>
            </a:r>
          </a:p>
          <a:p>
            <a:pPr lvl="1"/>
            <a:r>
              <a:rPr lang="en-US" dirty="0"/>
              <a:t>int12 creates a signed 12-bit value</a:t>
            </a:r>
          </a:p>
          <a:p>
            <a:pPr lvl="1"/>
            <a:r>
              <a:rPr lang="en-US" dirty="0"/>
              <a:t>int32 sign extends the value to 32 bits</a:t>
            </a:r>
          </a:p>
          <a:p>
            <a:r>
              <a:rPr lang="en-US" dirty="0"/>
              <a:t>This defines the signals which are broken out of the </a:t>
            </a:r>
            <a:r>
              <a:rPr lang="en-US" dirty="0" err="1"/>
              <a:t>s_id_instr</a:t>
            </a:r>
            <a:r>
              <a:rPr lang="en-US" dirty="0"/>
              <a:t> bus on the ID Stage schematic</a:t>
            </a:r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0FBF731-3D3C-466C-B6AF-46CEBD76E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289" y="2324927"/>
            <a:ext cx="1618560" cy="34197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B17449-451D-43F7-A1B6-2A3CC5FE1C7D}"/>
              </a:ext>
            </a:extLst>
          </p:cNvPr>
          <p:cNvCxnSpPr>
            <a:cxnSpLocks/>
          </p:cNvCxnSpPr>
          <p:nvPr/>
        </p:nvCxnSpPr>
        <p:spPr>
          <a:xfrm flipV="1">
            <a:off x="5618137" y="4034790"/>
            <a:ext cx="5183213" cy="119965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D690DF-40E9-463D-87C7-6DD77B9D3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10" y="1302767"/>
            <a:ext cx="6735115" cy="139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43050"/>
            <a:ext cx="4096108" cy="4633913"/>
          </a:xfrm>
        </p:spPr>
        <p:txBody>
          <a:bodyPr>
            <a:normAutofit/>
          </a:bodyPr>
          <a:lstStyle/>
          <a:p>
            <a:r>
              <a:rPr lang="en-US" dirty="0"/>
              <a:t>Accessing the Instruction Memory (IF Stage)</a:t>
            </a:r>
          </a:p>
          <a:p>
            <a:pPr lvl="1"/>
            <a:r>
              <a:rPr lang="en-US" dirty="0"/>
              <a:t>Address part function</a:t>
            </a:r>
          </a:p>
          <a:p>
            <a:pPr lvl="1"/>
            <a:r>
              <a:rPr lang="en-US" dirty="0"/>
              <a:t>Defines the address phase (IF Stage schematic)</a:t>
            </a:r>
          </a:p>
          <a:p>
            <a:pPr lvl="1"/>
            <a:r>
              <a:rPr lang="en-US" dirty="0"/>
              <a:t>Defines the operation (always read for IM)</a:t>
            </a:r>
          </a:p>
          <a:p>
            <a:pPr lvl="1"/>
            <a:r>
              <a:rPr lang="en-US" dirty="0"/>
              <a:t>Defines the word address</a:t>
            </a:r>
          </a:p>
          <a:p>
            <a:pPr lvl="1"/>
            <a:r>
              <a:rPr lang="en-US" dirty="0"/>
              <a:t>Defines the byte offset</a:t>
            </a:r>
          </a:p>
          <a:p>
            <a:pPr lvl="1"/>
            <a:r>
              <a:rPr lang="en-US" dirty="0"/>
              <a:t>Defines the access length (4 bytes here) 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D83533-9C1A-4DD6-9404-4F5DCB5E4A6B}"/>
              </a:ext>
            </a:extLst>
          </p:cNvPr>
          <p:cNvCxnSpPr>
            <a:cxnSpLocks/>
          </p:cNvCxnSpPr>
          <p:nvPr/>
        </p:nvCxnSpPr>
        <p:spPr>
          <a:xfrm flipV="1">
            <a:off x="4419600" y="2486025"/>
            <a:ext cx="838200" cy="952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3322F-DD49-4AEF-A8EF-1963881D7FD4}"/>
              </a:ext>
            </a:extLst>
          </p:cNvPr>
          <p:cNvCxnSpPr>
            <a:cxnSpLocks/>
          </p:cNvCxnSpPr>
          <p:nvPr/>
        </p:nvCxnSpPr>
        <p:spPr>
          <a:xfrm flipV="1">
            <a:off x="3518115" y="2581276"/>
            <a:ext cx="3482760" cy="8477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32C0A5-A2E3-4CB5-9DC6-27C30754FDA2}"/>
              </a:ext>
            </a:extLst>
          </p:cNvPr>
          <p:cNvCxnSpPr>
            <a:cxnSpLocks/>
          </p:cNvCxnSpPr>
          <p:nvPr/>
        </p:nvCxnSpPr>
        <p:spPr>
          <a:xfrm flipV="1">
            <a:off x="4200041" y="2581276"/>
            <a:ext cx="4258159" cy="1750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B5E035-D4DA-45EA-BF5F-9CD6770B4D24}"/>
              </a:ext>
            </a:extLst>
          </p:cNvPr>
          <p:cNvCxnSpPr>
            <a:cxnSpLocks/>
          </p:cNvCxnSpPr>
          <p:nvPr/>
        </p:nvCxnSpPr>
        <p:spPr>
          <a:xfrm flipV="1">
            <a:off x="4838699" y="2581276"/>
            <a:ext cx="4200526" cy="21410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3484AE-B30C-4DFD-B788-B6501C79ABB7}"/>
              </a:ext>
            </a:extLst>
          </p:cNvPr>
          <p:cNvCxnSpPr>
            <a:cxnSpLocks/>
          </p:cNvCxnSpPr>
          <p:nvPr/>
        </p:nvCxnSpPr>
        <p:spPr>
          <a:xfrm flipV="1">
            <a:off x="4539021" y="2581276"/>
            <a:ext cx="4843104" cy="2611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E297C1-166F-43A0-A698-9DDCA517E1EB}"/>
              </a:ext>
            </a:extLst>
          </p:cNvPr>
          <p:cNvCxnSpPr>
            <a:cxnSpLocks/>
          </p:cNvCxnSpPr>
          <p:nvPr/>
        </p:nvCxnSpPr>
        <p:spPr>
          <a:xfrm flipV="1">
            <a:off x="4838700" y="2595466"/>
            <a:ext cx="4988145" cy="3037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61F8797-BBFE-406F-877A-E8AE2BDD3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58" y="4259644"/>
            <a:ext cx="2743583" cy="135273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502443-F00E-43EB-9E01-9BF56F19F5CA}"/>
              </a:ext>
            </a:extLst>
          </p:cNvPr>
          <p:cNvCxnSpPr>
            <a:cxnSpLocks/>
          </p:cNvCxnSpPr>
          <p:nvPr/>
        </p:nvCxnSpPr>
        <p:spPr>
          <a:xfrm>
            <a:off x="9119041" y="2622174"/>
            <a:ext cx="44367" cy="215363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1EF43D-B2A0-41AA-A3EB-2DD6A47FF439}"/>
              </a:ext>
            </a:extLst>
          </p:cNvPr>
          <p:cNvCxnSpPr>
            <a:cxnSpLocks/>
          </p:cNvCxnSpPr>
          <p:nvPr/>
        </p:nvCxnSpPr>
        <p:spPr>
          <a:xfrm>
            <a:off x="9982200" y="2622174"/>
            <a:ext cx="0" cy="7068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0799D5-7B77-4C21-99A0-AA5EEE03C4D0}"/>
              </a:ext>
            </a:extLst>
          </p:cNvPr>
          <p:cNvCxnSpPr/>
          <p:nvPr/>
        </p:nvCxnSpPr>
        <p:spPr>
          <a:xfrm>
            <a:off x="8458200" y="2655511"/>
            <a:ext cx="0" cy="6734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7E8FBA-B118-4673-8F0F-28C6CF34F8E4}"/>
              </a:ext>
            </a:extLst>
          </p:cNvPr>
          <p:cNvCxnSpPr>
            <a:cxnSpLocks/>
          </p:cNvCxnSpPr>
          <p:nvPr/>
        </p:nvCxnSpPr>
        <p:spPr>
          <a:xfrm flipH="1">
            <a:off x="8458200" y="3328987"/>
            <a:ext cx="1524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6E5A21-F20E-4549-9482-88CEFE71C2DC}"/>
              </a:ext>
            </a:extLst>
          </p:cNvPr>
          <p:cNvCxnSpPr>
            <a:cxnSpLocks/>
          </p:cNvCxnSpPr>
          <p:nvPr/>
        </p:nvCxnSpPr>
        <p:spPr>
          <a:xfrm>
            <a:off x="8737766" y="3320215"/>
            <a:ext cx="0" cy="15756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0D1A98-65C1-43C2-B602-A9390343151D}"/>
              </a:ext>
            </a:extLst>
          </p:cNvPr>
          <p:cNvCxnSpPr>
            <a:cxnSpLocks/>
          </p:cNvCxnSpPr>
          <p:nvPr/>
        </p:nvCxnSpPr>
        <p:spPr>
          <a:xfrm>
            <a:off x="7096125" y="2581275"/>
            <a:ext cx="2676524" cy="199545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41DB10-3DF0-4526-AB48-DF564F8DC757}"/>
              </a:ext>
            </a:extLst>
          </p:cNvPr>
          <p:cNvCxnSpPr>
            <a:cxnSpLocks/>
          </p:cNvCxnSpPr>
          <p:nvPr/>
        </p:nvCxnSpPr>
        <p:spPr>
          <a:xfrm>
            <a:off x="9401175" y="2622174"/>
            <a:ext cx="0" cy="4448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ADB90D9-0067-408C-9817-4301CBC38BFA}"/>
              </a:ext>
            </a:extLst>
          </p:cNvPr>
          <p:cNvCxnSpPr>
            <a:cxnSpLocks/>
          </p:cNvCxnSpPr>
          <p:nvPr/>
        </p:nvCxnSpPr>
        <p:spPr>
          <a:xfrm flipH="1">
            <a:off x="9129713" y="3067050"/>
            <a:ext cx="27146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FCEBBA-0930-4FA9-B322-C81D4378DAF2}"/>
              </a:ext>
            </a:extLst>
          </p:cNvPr>
          <p:cNvCxnSpPr>
            <a:cxnSpLocks/>
          </p:cNvCxnSpPr>
          <p:nvPr/>
        </p:nvCxnSpPr>
        <p:spPr>
          <a:xfrm>
            <a:off x="5612901" y="2581274"/>
            <a:ext cx="4355248" cy="175760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3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Project – Phase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0961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Accessing the Instruction Memory (ID Stage)</a:t>
            </a:r>
          </a:p>
          <a:p>
            <a:pPr lvl="1"/>
            <a:r>
              <a:rPr lang="en-US" dirty="0"/>
              <a:t>Data part function</a:t>
            </a:r>
          </a:p>
          <a:p>
            <a:pPr lvl="1"/>
            <a:r>
              <a:rPr lang="en-US" dirty="0"/>
              <a:t>Defines the data phase (ID Stage schematic)</a:t>
            </a:r>
          </a:p>
          <a:p>
            <a:pPr lvl="1"/>
            <a:r>
              <a:rPr lang="en-US" dirty="0"/>
              <a:t>Read output</a:t>
            </a:r>
          </a:p>
          <a:p>
            <a:r>
              <a:rPr lang="en-US" dirty="0"/>
              <a:t>Handles the -1</a:t>
            </a:r>
            <a:r>
              <a:rPr lang="en-US" baseline="30000" dirty="0"/>
              <a:t>st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Force it to be a NOP</a:t>
            </a:r>
          </a:p>
          <a:p>
            <a:pPr lvl="1"/>
            <a:r>
              <a:rPr lang="en-US" dirty="0" err="1"/>
              <a:t>r_id_clear</a:t>
            </a:r>
            <a:r>
              <a:rPr lang="en-US" dirty="0"/>
              <a:t> initialized to 1, then set to 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0FCDE-4E27-498F-8365-E692B4ED8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87" y="1300042"/>
            <a:ext cx="6716062" cy="17242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AE0C99-937D-4D01-8593-C1CE2F273570}"/>
              </a:ext>
            </a:extLst>
          </p:cNvPr>
          <p:cNvCxnSpPr>
            <a:cxnSpLocks/>
          </p:cNvCxnSpPr>
          <p:nvPr/>
        </p:nvCxnSpPr>
        <p:spPr>
          <a:xfrm flipV="1">
            <a:off x="4029075" y="2695575"/>
            <a:ext cx="1676400" cy="857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1C2513-B22A-4E45-B809-849CB50A13DF}"/>
              </a:ext>
            </a:extLst>
          </p:cNvPr>
          <p:cNvCxnSpPr>
            <a:cxnSpLocks/>
          </p:cNvCxnSpPr>
          <p:nvPr/>
        </p:nvCxnSpPr>
        <p:spPr>
          <a:xfrm flipV="1">
            <a:off x="4543425" y="2781301"/>
            <a:ext cx="2514600" cy="4286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2AF7F-8598-4783-9C1A-1D5975163006}"/>
              </a:ext>
            </a:extLst>
          </p:cNvPr>
          <p:cNvCxnSpPr>
            <a:cxnSpLocks/>
          </p:cNvCxnSpPr>
          <p:nvPr/>
        </p:nvCxnSpPr>
        <p:spPr>
          <a:xfrm flipV="1">
            <a:off x="3267075" y="2706209"/>
            <a:ext cx="5238750" cy="10371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4FC9E4F-3FBC-4E86-BAE9-F9DEB3537786}"/>
              </a:ext>
            </a:extLst>
          </p:cNvPr>
          <p:cNvSpPr/>
          <p:nvPr/>
        </p:nvSpPr>
        <p:spPr>
          <a:xfrm>
            <a:off x="6191250" y="1581150"/>
            <a:ext cx="1066800" cy="244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8E8C1D-8622-4F30-87F7-6B8E7718750F}"/>
              </a:ext>
            </a:extLst>
          </p:cNvPr>
          <p:cNvCxnSpPr>
            <a:cxnSpLocks/>
          </p:cNvCxnSpPr>
          <p:nvPr/>
        </p:nvCxnSpPr>
        <p:spPr>
          <a:xfrm flipV="1">
            <a:off x="3581758" y="2867025"/>
            <a:ext cx="2123717" cy="13096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8EB24C-B90C-4398-ADFA-F706D735A6D2}"/>
              </a:ext>
            </a:extLst>
          </p:cNvPr>
          <p:cNvCxnSpPr>
            <a:cxnSpLocks/>
          </p:cNvCxnSpPr>
          <p:nvPr/>
        </p:nvCxnSpPr>
        <p:spPr>
          <a:xfrm flipV="1">
            <a:off x="4258033" y="2942116"/>
            <a:ext cx="4076342" cy="19467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02F7D-504C-4C5C-97CE-2223C27DA37B}"/>
              </a:ext>
            </a:extLst>
          </p:cNvPr>
          <p:cNvCxnSpPr>
            <a:cxnSpLocks/>
          </p:cNvCxnSpPr>
          <p:nvPr/>
        </p:nvCxnSpPr>
        <p:spPr>
          <a:xfrm flipV="1">
            <a:off x="4867275" y="2942115"/>
            <a:ext cx="2114550" cy="23441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539CD99-3E7B-405C-948A-A47FFE5E0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18" y="3987127"/>
            <a:ext cx="2686425" cy="144800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E72B14-7CF0-4A50-88BC-CA972FD8B11F}"/>
              </a:ext>
            </a:extLst>
          </p:cNvPr>
          <p:cNvCxnSpPr>
            <a:cxnSpLocks/>
          </p:cNvCxnSpPr>
          <p:nvPr/>
        </p:nvCxnSpPr>
        <p:spPr>
          <a:xfrm>
            <a:off x="7477125" y="2781300"/>
            <a:ext cx="1962150" cy="159067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64B920-C8A3-428E-9A3A-1450037DFAC2}"/>
              </a:ext>
            </a:extLst>
          </p:cNvPr>
          <p:cNvCxnSpPr>
            <a:cxnSpLocks/>
          </p:cNvCxnSpPr>
          <p:nvPr/>
        </p:nvCxnSpPr>
        <p:spPr>
          <a:xfrm>
            <a:off x="6143625" y="2942115"/>
            <a:ext cx="4610100" cy="142986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37D454-CF3F-4988-81ED-B6842DD4E8C8}"/>
              </a:ext>
            </a:extLst>
          </p:cNvPr>
          <p:cNvCxnSpPr>
            <a:cxnSpLocks/>
          </p:cNvCxnSpPr>
          <p:nvPr/>
        </p:nvCxnSpPr>
        <p:spPr>
          <a:xfrm>
            <a:off x="6257925" y="2781300"/>
            <a:ext cx="3305175" cy="13954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More realistic Branch Prediction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Static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0070C0"/>
                </a:solidFill>
              </a:rPr>
              <a:t>branch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0070C0"/>
                </a:solidFill>
              </a:rPr>
              <a:t>prediction</a:t>
            </a:r>
          </a:p>
          <a:p>
            <a:pPr lvl="1"/>
            <a:r>
              <a:rPr lang="en-US" altLang="en-US" sz="2800" dirty="0"/>
              <a:t>Based on typical branch behavior</a:t>
            </a:r>
          </a:p>
          <a:p>
            <a:pPr lvl="1"/>
            <a:r>
              <a:rPr lang="en-US" altLang="en-US" sz="2800" dirty="0"/>
              <a:t>Example: assume loop and if-statement branches</a:t>
            </a:r>
          </a:p>
          <a:p>
            <a:pPr lvl="2"/>
            <a:r>
              <a:rPr lang="en-US" altLang="en-US" sz="2400" dirty="0"/>
              <a:t>Predict backward branches taken (assume bottom of a loop)</a:t>
            </a:r>
          </a:p>
          <a:p>
            <a:pPr lvl="2"/>
            <a:r>
              <a:rPr lang="en-US" altLang="en-US" sz="2400" dirty="0"/>
              <a:t>Predict forward branches not taken (assume IF statement)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Dynamic branch prediction</a:t>
            </a:r>
          </a:p>
          <a:p>
            <a:pPr lvl="1"/>
            <a:r>
              <a:rPr lang="en-US" altLang="en-US" sz="2800" dirty="0"/>
              <a:t>Hardware measures actual branch behavior</a:t>
            </a:r>
          </a:p>
          <a:p>
            <a:pPr lvl="2"/>
            <a:r>
              <a:rPr lang="en-US" altLang="en-US" sz="2400" dirty="0"/>
              <a:t>e.g., record recent history of each branch</a:t>
            </a:r>
          </a:p>
          <a:p>
            <a:pPr lvl="1"/>
            <a:r>
              <a:rPr lang="en-US" altLang="en-US" sz="2800" dirty="0"/>
              <a:t>Assume future behavior will continue the trend</a:t>
            </a:r>
          </a:p>
          <a:p>
            <a:pPr lvl="2"/>
            <a:r>
              <a:rPr lang="en-US" altLang="en-US" sz="2400" dirty="0"/>
              <a:t>When wrong, stall while re-fetching, and update history</a:t>
            </a: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645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How Will We Implement Branch Prediction?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70322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For simplicity, we will implement static prediction but always assume the branch is not taken</a:t>
            </a:r>
          </a:p>
          <a:p>
            <a:r>
              <a:rPr lang="en-US" altLang="en-US" sz="3200" dirty="0"/>
              <a:t>What is the penalty for this?</a:t>
            </a:r>
          </a:p>
          <a:p>
            <a:r>
              <a:rPr lang="en-US" altLang="en-US" sz="3200" dirty="0"/>
              <a:t>Every branch which is taken, even in a loop, will result in three instructions being FLUSHED</a:t>
            </a:r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91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Pipeline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79567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Pipelining improves performance by increasing instruction throughput</a:t>
            </a:r>
          </a:p>
          <a:p>
            <a:pPr lvl="1"/>
            <a:r>
              <a:rPr lang="en-US" altLang="en-US" sz="2800" dirty="0"/>
              <a:t>Executes multiple instructions in parallel</a:t>
            </a:r>
          </a:p>
          <a:p>
            <a:pPr lvl="1"/>
            <a:r>
              <a:rPr lang="en-US" altLang="en-US" sz="2800" dirty="0"/>
              <a:t>Each instruction has the same latency</a:t>
            </a:r>
          </a:p>
          <a:p>
            <a:pPr lvl="2"/>
            <a:r>
              <a:rPr lang="en-US" altLang="en-US" sz="2400" dirty="0"/>
              <a:t>The instruction latency could be greater than a single-cycle CPU implementation if the stages are non-balanced</a:t>
            </a:r>
          </a:p>
          <a:p>
            <a:r>
              <a:rPr lang="en-US" altLang="en-US" sz="3200" dirty="0"/>
              <a:t>Subject to hazards</a:t>
            </a:r>
          </a:p>
          <a:p>
            <a:pPr lvl="1"/>
            <a:r>
              <a:rPr lang="en-US" altLang="en-US" sz="2800" dirty="0"/>
              <a:t>Structure, data, control</a:t>
            </a:r>
          </a:p>
          <a:p>
            <a:r>
              <a:rPr lang="en-AU" altLang="en-US" sz="3200" dirty="0"/>
              <a:t>Instruction set design affects complexity of pipeline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455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Phase 5 Details</a:t>
            </a:r>
          </a:p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4, “The Processor”</a:t>
            </a:r>
          </a:p>
          <a:p>
            <a:pPr lvl="2"/>
            <a:r>
              <a:rPr lang="en-US" sz="2400" dirty="0"/>
              <a:t>pages 236-314 (sections 4.1 thru 4.8)</a:t>
            </a:r>
          </a:p>
          <a:p>
            <a:r>
              <a:rPr lang="en-US" sz="3200" dirty="0"/>
              <a:t>OH via Zoom 2:00 to 3:00 today </a:t>
            </a:r>
            <a:r>
              <a:rPr lang="en-US" sz="3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https://cuboulder.zoom.us/j/4317981384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Phase 5 is available, Target Date Sunday, February 28 at 10:00 PM</a:t>
            </a:r>
          </a:p>
          <a:p>
            <a:r>
              <a:rPr lang="en-US" sz="3200" dirty="0"/>
              <a:t>1%/day bonus before that, 4%/day penalty after that (Poll)</a:t>
            </a:r>
          </a:p>
          <a:p>
            <a:r>
              <a:rPr lang="en-US" sz="3200" dirty="0"/>
              <a:t>Phase 6 will be posted by Friday evening</a:t>
            </a:r>
          </a:p>
          <a:p>
            <a:r>
              <a:rPr lang="en-US" sz="3200" dirty="0"/>
              <a:t>Target Date Sunday, March 7 at 10:00 PM</a:t>
            </a:r>
          </a:p>
          <a:p>
            <a:r>
              <a:rPr lang="en-US" sz="3200" dirty="0"/>
              <a:t>1%/day bonus before that, 4%/day penalty after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021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– </a:t>
            </a:r>
            <a:r>
              <a:rPr lang="en-US" dirty="0" err="1"/>
              <a:t>ca_defines.hcodal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577862" cy="4351338"/>
          </a:xfrm>
        </p:spPr>
        <p:txBody>
          <a:bodyPr>
            <a:normAutofit/>
          </a:bodyPr>
          <a:lstStyle/>
          <a:p>
            <a:r>
              <a:rPr lang="en-US" sz="1800" dirty="0"/>
              <a:t>Defines Control Signal </a:t>
            </a:r>
            <a:r>
              <a:rPr lang="en-US" sz="1800" dirty="0" err="1"/>
              <a:t>enums</a:t>
            </a:r>
            <a:r>
              <a:rPr lang="en-US" sz="1800" dirty="0"/>
              <a:t> and widths</a:t>
            </a:r>
          </a:p>
          <a:p>
            <a:r>
              <a:rPr lang="en-US" sz="1800" dirty="0" err="1"/>
              <a:t>enum</a:t>
            </a:r>
            <a:r>
              <a:rPr lang="en-US" sz="1800" dirty="0"/>
              <a:t> – define names for all possible Control signal values</a:t>
            </a:r>
          </a:p>
          <a:p>
            <a:r>
              <a:rPr lang="en-US" sz="1800" dirty="0"/>
              <a:t>Can easily add additional values in future Phases</a:t>
            </a:r>
          </a:p>
          <a:p>
            <a:r>
              <a:rPr lang="en-US" sz="1800" dirty="0"/>
              <a:t>Define the bit width as a function of the number of </a:t>
            </a:r>
            <a:r>
              <a:rPr lang="en-US" sz="1800" dirty="0" err="1"/>
              <a:t>enums</a:t>
            </a:r>
            <a:r>
              <a:rPr lang="en-US" sz="1800" dirty="0"/>
              <a:t> – automatically adjusted if </a:t>
            </a:r>
            <a:r>
              <a:rPr lang="en-US" sz="1800" dirty="0" err="1"/>
              <a:t>enums</a:t>
            </a:r>
            <a:r>
              <a:rPr lang="en-US" sz="1800" dirty="0"/>
              <a:t> added</a:t>
            </a:r>
          </a:p>
          <a:p>
            <a:r>
              <a:rPr lang="en-US" sz="1800" dirty="0"/>
              <a:t>First </a:t>
            </a:r>
            <a:r>
              <a:rPr lang="en-US" sz="1800" dirty="0" err="1"/>
              <a:t>enum</a:t>
            </a:r>
            <a:r>
              <a:rPr lang="en-US" sz="1800" dirty="0"/>
              <a:t> is assigned 0 – the default value</a:t>
            </a:r>
          </a:p>
          <a:p>
            <a:r>
              <a:rPr lang="en-US" sz="1800" u="sng" dirty="0"/>
              <a:t>All Control signals</a:t>
            </a:r>
            <a:r>
              <a:rPr lang="en-US" sz="1800" dirty="0"/>
              <a:t> MUST be defined in this way, and the </a:t>
            </a:r>
            <a:r>
              <a:rPr lang="en-US" sz="1800" dirty="0" err="1"/>
              <a:t>enums</a:t>
            </a:r>
            <a:r>
              <a:rPr lang="en-US" sz="1800" dirty="0"/>
              <a:t> MUST be used in the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4365F-48B0-40CC-BAC8-F5FA6C6D7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37" y="1348645"/>
            <a:ext cx="4563112" cy="476316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577E41-CB84-4814-8579-A4DB2A214C71}"/>
              </a:ext>
            </a:extLst>
          </p:cNvPr>
          <p:cNvCxnSpPr>
            <a:cxnSpLocks/>
          </p:cNvCxnSpPr>
          <p:nvPr/>
        </p:nvCxnSpPr>
        <p:spPr>
          <a:xfrm>
            <a:off x="5416062" y="2429164"/>
            <a:ext cx="2185465" cy="2826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9FE1F7-C315-472A-9026-2D1DDBAFC031}"/>
              </a:ext>
            </a:extLst>
          </p:cNvPr>
          <p:cNvCxnSpPr>
            <a:cxnSpLocks/>
          </p:cNvCxnSpPr>
          <p:nvPr/>
        </p:nvCxnSpPr>
        <p:spPr>
          <a:xfrm flipV="1">
            <a:off x="5416062" y="2290619"/>
            <a:ext cx="3025974" cy="1551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4F739-8E86-4C04-8BA5-A79DE294D904}"/>
              </a:ext>
            </a:extLst>
          </p:cNvPr>
          <p:cNvCxnSpPr>
            <a:cxnSpLocks/>
          </p:cNvCxnSpPr>
          <p:nvPr/>
        </p:nvCxnSpPr>
        <p:spPr>
          <a:xfrm>
            <a:off x="5276850" y="4495800"/>
            <a:ext cx="2571750" cy="1095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9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– </a:t>
            </a:r>
            <a:r>
              <a:rPr lang="en-US" dirty="0" err="1"/>
              <a:t>ca_resources.codal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029364" cy="4351338"/>
          </a:xfrm>
        </p:spPr>
        <p:txBody>
          <a:bodyPr>
            <a:normAutofit/>
          </a:bodyPr>
          <a:lstStyle/>
          <a:p>
            <a:r>
              <a:rPr lang="en-US" sz="1800" dirty="0"/>
              <a:t>Defines all signals used in the design</a:t>
            </a:r>
          </a:p>
          <a:p>
            <a:r>
              <a:rPr lang="en-US" sz="1800" dirty="0"/>
              <a:t>Signals - [ADDR_W] is the bit width (see share/include/</a:t>
            </a:r>
            <a:r>
              <a:rPr lang="en-US" sz="1800" dirty="0" err="1"/>
              <a:t>config.hcodal</a:t>
            </a:r>
            <a:r>
              <a:rPr lang="en-US" sz="1800" dirty="0"/>
              <a:t> for definitions)</a:t>
            </a:r>
          </a:p>
          <a:p>
            <a:r>
              <a:rPr lang="en-US" sz="1800" dirty="0"/>
              <a:t>Registers</a:t>
            </a:r>
          </a:p>
          <a:p>
            <a:r>
              <a:rPr lang="en-US" sz="1800" dirty="0"/>
              <a:t>Must specify the pipeline stage</a:t>
            </a:r>
          </a:p>
          <a:p>
            <a:r>
              <a:rPr lang="en-US" sz="1800" dirty="0"/>
              <a:t>Control widths like ALUOP_W created in </a:t>
            </a:r>
            <a:r>
              <a:rPr lang="en-US" sz="1800" dirty="0" err="1"/>
              <a:t>defines.hcodal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FC88D-473C-49A9-9129-2F835402F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1" y="1898162"/>
            <a:ext cx="6820852" cy="29817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34D65-9F9D-478D-8815-94ED20FE6D4C}"/>
              </a:ext>
            </a:extLst>
          </p:cNvPr>
          <p:cNvCxnSpPr/>
          <p:nvPr/>
        </p:nvCxnSpPr>
        <p:spPr>
          <a:xfrm flipV="1">
            <a:off x="3208149" y="2758698"/>
            <a:ext cx="2286000" cy="1317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D2AEC-7D7B-493F-8ED6-0DD7690BF19B}"/>
              </a:ext>
            </a:extLst>
          </p:cNvPr>
          <p:cNvCxnSpPr>
            <a:cxnSpLocks/>
          </p:cNvCxnSpPr>
          <p:nvPr/>
        </p:nvCxnSpPr>
        <p:spPr>
          <a:xfrm>
            <a:off x="2193010" y="3254590"/>
            <a:ext cx="3246895" cy="6277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FAE3D9-64B3-4C08-95AF-E9F65A99E9A1}"/>
              </a:ext>
            </a:extLst>
          </p:cNvPr>
          <p:cNvCxnSpPr>
            <a:cxnSpLocks/>
          </p:cNvCxnSpPr>
          <p:nvPr/>
        </p:nvCxnSpPr>
        <p:spPr>
          <a:xfrm>
            <a:off x="4076054" y="3493877"/>
            <a:ext cx="4436253" cy="3853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7C18AE-B0F8-48A8-BB37-368B2BD76DAE}"/>
              </a:ext>
            </a:extLst>
          </p:cNvPr>
          <p:cNvCxnSpPr>
            <a:cxnSpLocks/>
          </p:cNvCxnSpPr>
          <p:nvPr/>
        </p:nvCxnSpPr>
        <p:spPr>
          <a:xfrm>
            <a:off x="3208149" y="4234097"/>
            <a:ext cx="3097655" cy="4076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2CA136-52D7-4404-AAE1-495166186DCD}"/>
              </a:ext>
            </a:extLst>
          </p:cNvPr>
          <p:cNvSpPr/>
          <p:nvPr/>
        </p:nvSpPr>
        <p:spPr>
          <a:xfrm>
            <a:off x="6905625" y="2609850"/>
            <a:ext cx="180975" cy="2805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F4E142-731F-46FD-809D-E8E858A2CCA3}"/>
              </a:ext>
            </a:extLst>
          </p:cNvPr>
          <p:cNvSpPr/>
          <p:nvPr/>
        </p:nvSpPr>
        <p:spPr>
          <a:xfrm>
            <a:off x="7047281" y="3720710"/>
            <a:ext cx="180975" cy="28058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– </a:t>
            </a:r>
            <a:r>
              <a:rPr lang="en-US" dirty="0" err="1"/>
              <a:t>ca_resources.codal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64808"/>
            <a:ext cx="10515600" cy="4555017"/>
          </a:xfrm>
        </p:spPr>
        <p:txBody>
          <a:bodyPr>
            <a:normAutofit/>
          </a:bodyPr>
          <a:lstStyle/>
          <a:p>
            <a:r>
              <a:rPr lang="en-US" dirty="0"/>
              <a:t>MUST have the correct width for every signal</a:t>
            </a:r>
          </a:p>
          <a:p>
            <a:r>
              <a:rPr lang="en-US" dirty="0"/>
              <a:t>Determining Signal Width</a:t>
            </a:r>
          </a:p>
          <a:p>
            <a:r>
              <a:rPr lang="en-US" dirty="0"/>
              <a:t>All data path widths are 32 bits</a:t>
            </a:r>
          </a:p>
          <a:p>
            <a:pPr lvl="1"/>
            <a:r>
              <a:rPr lang="en-US" dirty="0"/>
              <a:t>WORD_W for data signals like </a:t>
            </a:r>
            <a:r>
              <a:rPr lang="en-US" dirty="0" err="1"/>
              <a:t>s_ex_alu</a:t>
            </a:r>
            <a:endParaRPr lang="en-US" dirty="0"/>
          </a:p>
          <a:p>
            <a:pPr lvl="1"/>
            <a:r>
              <a:rPr lang="en-US" dirty="0"/>
              <a:t>ADDR_W for address path signals like </a:t>
            </a:r>
            <a:r>
              <a:rPr lang="en-US" dirty="0" err="1"/>
              <a:t>r_pc</a:t>
            </a:r>
            <a:endParaRPr lang="en-US" dirty="0"/>
          </a:p>
          <a:p>
            <a:pPr lvl="1"/>
            <a:r>
              <a:rPr lang="en-US" dirty="0"/>
              <a:t>INSTR_W for the instruction</a:t>
            </a:r>
          </a:p>
          <a:p>
            <a:r>
              <a:rPr lang="en-US" dirty="0"/>
              <a:t>If the signal has a bitfield specification, that defines the width</a:t>
            </a:r>
          </a:p>
          <a:p>
            <a:pPr lvl="1"/>
            <a:r>
              <a:rPr lang="en-US" dirty="0"/>
              <a:t>All necessary widths have constants in </a:t>
            </a:r>
            <a:r>
              <a:rPr lang="en-US" dirty="0" err="1"/>
              <a:t>config.hcodal</a:t>
            </a:r>
            <a:r>
              <a:rPr lang="en-US" dirty="0"/>
              <a:t> except “1”</a:t>
            </a:r>
          </a:p>
          <a:p>
            <a:r>
              <a:rPr lang="en-US" dirty="0"/>
              <a:t>The width of every register output is the same as the width of its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– </a:t>
            </a:r>
            <a:r>
              <a:rPr lang="en-US" dirty="0" err="1"/>
              <a:t>ca_decoder.codal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8619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CA Equivalent of </a:t>
            </a:r>
            <a:r>
              <a:rPr lang="en-US" sz="1800" dirty="0" err="1"/>
              <a:t>isa.codal</a:t>
            </a:r>
            <a:endParaRPr lang="en-US" sz="1800" dirty="0"/>
          </a:p>
          <a:p>
            <a:r>
              <a:rPr lang="en-US" sz="1800" dirty="0"/>
              <a:t>element name adds “_</a:t>
            </a:r>
            <a:r>
              <a:rPr lang="en-US" sz="1800" dirty="0" err="1"/>
              <a:t>hw</a:t>
            </a:r>
            <a:r>
              <a:rPr lang="en-US" sz="1800" dirty="0"/>
              <a:t>”</a:t>
            </a:r>
          </a:p>
          <a:p>
            <a:r>
              <a:rPr lang="en-US" sz="1800" dirty="0" err="1"/>
              <a:t>opc</a:t>
            </a:r>
            <a:r>
              <a:rPr lang="en-US" sz="1800" dirty="0"/>
              <a:t>_* definitions come from </a:t>
            </a:r>
            <a:r>
              <a:rPr lang="en-US" sz="1800" dirty="0" err="1"/>
              <a:t>isa.codal</a:t>
            </a:r>
            <a:endParaRPr lang="en-US" sz="1800" dirty="0"/>
          </a:p>
          <a:p>
            <a:r>
              <a:rPr lang="en-US" sz="1800" dirty="0"/>
              <a:t>Define the value of every Control signal for this instruction group</a:t>
            </a:r>
          </a:p>
          <a:p>
            <a:r>
              <a:rPr lang="en-US" sz="1800" dirty="0"/>
              <a:t>Use the </a:t>
            </a:r>
            <a:r>
              <a:rPr lang="en-US" sz="1800" dirty="0" err="1"/>
              <a:t>enums</a:t>
            </a:r>
            <a:r>
              <a:rPr lang="en-US" sz="1800" dirty="0"/>
              <a:t> created in </a:t>
            </a:r>
            <a:r>
              <a:rPr lang="en-US" sz="1800" dirty="0" err="1"/>
              <a:t>ca_defines.hcodal</a:t>
            </a:r>
            <a:endParaRPr lang="en-US" sz="1800" dirty="0"/>
          </a:p>
          <a:p>
            <a:r>
              <a:rPr lang="en-US" sz="1800" u="sng" dirty="0"/>
              <a:t>Every Control signal </a:t>
            </a:r>
            <a:r>
              <a:rPr lang="en-US" sz="1800" dirty="0"/>
              <a:t>must be defined in every group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DBAAB-DBE5-40B1-B38A-6251E8D52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945" y="1326472"/>
            <a:ext cx="4984317" cy="47087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FEC202-B66E-4845-94B3-5145C05D08FC}"/>
              </a:ext>
            </a:extLst>
          </p:cNvPr>
          <p:cNvCxnSpPr>
            <a:cxnSpLocks/>
          </p:cNvCxnSpPr>
          <p:nvPr/>
        </p:nvCxnSpPr>
        <p:spPr>
          <a:xfrm flipV="1">
            <a:off x="3860800" y="2085975"/>
            <a:ext cx="3721100" cy="306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FA7B9D-5A83-41C3-8EF7-A533815ED0F5}"/>
              </a:ext>
            </a:extLst>
          </p:cNvPr>
          <p:cNvCxnSpPr>
            <a:cxnSpLocks/>
          </p:cNvCxnSpPr>
          <p:nvPr/>
        </p:nvCxnSpPr>
        <p:spPr>
          <a:xfrm flipV="1">
            <a:off x="4229100" y="3325091"/>
            <a:ext cx="3150755" cy="1705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8FC9EF-1F1F-4DE6-87CD-5AFC8AB70648}"/>
              </a:ext>
            </a:extLst>
          </p:cNvPr>
          <p:cNvCxnSpPr>
            <a:cxnSpLocks/>
          </p:cNvCxnSpPr>
          <p:nvPr/>
        </p:nvCxnSpPr>
        <p:spPr>
          <a:xfrm flipV="1">
            <a:off x="3600450" y="4048125"/>
            <a:ext cx="5172075" cy="762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D50D66-4308-4DFF-B66A-6322FD749E06}"/>
              </a:ext>
            </a:extLst>
          </p:cNvPr>
          <p:cNvCxnSpPr>
            <a:cxnSpLocks/>
          </p:cNvCxnSpPr>
          <p:nvPr/>
        </p:nvCxnSpPr>
        <p:spPr>
          <a:xfrm flipV="1">
            <a:off x="3860800" y="2314577"/>
            <a:ext cx="3349625" cy="4952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731A5-B148-4564-8BD7-AD0BB2DD45A8}"/>
              </a:ext>
            </a:extLst>
          </p:cNvPr>
          <p:cNvCxnSpPr>
            <a:cxnSpLocks/>
          </p:cNvCxnSpPr>
          <p:nvPr/>
        </p:nvCxnSpPr>
        <p:spPr>
          <a:xfrm>
            <a:off x="4229100" y="3495675"/>
            <a:ext cx="3238503" cy="1714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779444-FB4E-465C-8B50-5C19B9C07E10}"/>
              </a:ext>
            </a:extLst>
          </p:cNvPr>
          <p:cNvCxnSpPr>
            <a:cxnSpLocks/>
          </p:cNvCxnSpPr>
          <p:nvPr/>
        </p:nvCxnSpPr>
        <p:spPr>
          <a:xfrm>
            <a:off x="4229100" y="3495675"/>
            <a:ext cx="3238503" cy="21240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6EFCCD-35C9-4ECE-AE21-D9B355E2B6AB}"/>
              </a:ext>
            </a:extLst>
          </p:cNvPr>
          <p:cNvCxnSpPr>
            <a:cxnSpLocks/>
          </p:cNvCxnSpPr>
          <p:nvPr/>
        </p:nvCxnSpPr>
        <p:spPr>
          <a:xfrm>
            <a:off x="4229100" y="3495675"/>
            <a:ext cx="3352800" cy="7524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 err="1"/>
              <a:t>Codasip</a:t>
            </a:r>
            <a:r>
              <a:rPr lang="en-US" dirty="0"/>
              <a:t> – Multiplexor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671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Schematic of a mux</a:t>
            </a:r>
          </a:p>
          <a:p>
            <a:r>
              <a:rPr lang="en-US" sz="2400" dirty="0" err="1"/>
              <a:t>Codal</a:t>
            </a:r>
            <a:r>
              <a:rPr lang="en-US" sz="2400" dirty="0"/>
              <a:t> version 1 – switch statement on the Control signal</a:t>
            </a:r>
          </a:p>
          <a:p>
            <a:r>
              <a:rPr lang="en-US" sz="2400" dirty="0"/>
              <a:t>Has a CASE for each </a:t>
            </a:r>
            <a:r>
              <a:rPr lang="en-US" sz="2400" dirty="0" err="1"/>
              <a:t>enum</a:t>
            </a:r>
            <a:endParaRPr lang="en-US" sz="2400" dirty="0"/>
          </a:p>
          <a:p>
            <a:r>
              <a:rPr lang="en-US" sz="2400" dirty="0"/>
              <a:t>Default prints an error which helps in debug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4DDAC-80A6-4919-A922-D78829E2C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246" y="1521773"/>
            <a:ext cx="4901369" cy="1907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E9D9A-2023-4BC1-B8EE-F41D0FF23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2" y="3574970"/>
            <a:ext cx="5722541" cy="250361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F5C607-6D2C-4804-B56B-BDEE5A1CBC05}"/>
              </a:ext>
            </a:extLst>
          </p:cNvPr>
          <p:cNvCxnSpPr>
            <a:cxnSpLocks/>
          </p:cNvCxnSpPr>
          <p:nvPr/>
        </p:nvCxnSpPr>
        <p:spPr>
          <a:xfrm>
            <a:off x="3704095" y="2014780"/>
            <a:ext cx="36188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8587C8-A14E-4B38-AA30-A66ACD80379E}"/>
              </a:ext>
            </a:extLst>
          </p:cNvPr>
          <p:cNvCxnSpPr>
            <a:cxnSpLocks/>
          </p:cNvCxnSpPr>
          <p:nvPr/>
        </p:nvCxnSpPr>
        <p:spPr>
          <a:xfrm>
            <a:off x="4401519" y="2688956"/>
            <a:ext cx="1960535" cy="1464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93A7DA-8AB2-43A6-B3CB-4717FA0CAC80}"/>
              </a:ext>
            </a:extLst>
          </p:cNvPr>
          <p:cNvCxnSpPr>
            <a:cxnSpLocks/>
          </p:cNvCxnSpPr>
          <p:nvPr/>
        </p:nvCxnSpPr>
        <p:spPr>
          <a:xfrm>
            <a:off x="4502258" y="3574970"/>
            <a:ext cx="2092271" cy="1330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E583D8-978B-4A78-87CD-E5CEC142416A}"/>
              </a:ext>
            </a:extLst>
          </p:cNvPr>
          <p:cNvCxnSpPr>
            <a:cxnSpLocks/>
          </p:cNvCxnSpPr>
          <p:nvPr/>
        </p:nvCxnSpPr>
        <p:spPr>
          <a:xfrm>
            <a:off x="4014061" y="4269784"/>
            <a:ext cx="2634712" cy="14025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44778</TotalTime>
  <Words>913</Words>
  <Application>Microsoft Office PowerPoint</Application>
  <PresentationFormat>Widescreen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HelveticaNeueLT Std ExtBlk Cn</vt:lpstr>
      <vt:lpstr>Office Theme</vt:lpstr>
      <vt:lpstr>ECEN 3593-001 Computer Organization</vt:lpstr>
      <vt:lpstr>Agenda</vt:lpstr>
      <vt:lpstr>Class Announcements</vt:lpstr>
      <vt:lpstr>Class Announcements</vt:lpstr>
      <vt:lpstr>Codasip – ca_defines.hcodal</vt:lpstr>
      <vt:lpstr>Codasip – ca_resources.codal</vt:lpstr>
      <vt:lpstr>Codasip – ca_resources.codal</vt:lpstr>
      <vt:lpstr>Codasip – ca_decoder.codal</vt:lpstr>
      <vt:lpstr>Codasip – Multiplexor Example</vt:lpstr>
      <vt:lpstr>Codasip – Multiplexor Example 2</vt:lpstr>
      <vt:lpstr>Class Project – Phase 5</vt:lpstr>
      <vt:lpstr>Class Project – Phase 5</vt:lpstr>
      <vt:lpstr>Class Project – Phase 5</vt:lpstr>
      <vt:lpstr>More realistic Branch Prediction Methods</vt:lpstr>
      <vt:lpstr>How Will We Implement Branch Prediction?</vt:lpstr>
      <vt:lpstr>Pipeline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621</cp:revision>
  <dcterms:created xsi:type="dcterms:W3CDTF">2015-08-04T22:38:58Z</dcterms:created>
  <dcterms:modified xsi:type="dcterms:W3CDTF">2021-02-24T20:36:37Z</dcterms:modified>
</cp:coreProperties>
</file>