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706" r:id="rId4"/>
    <p:sldId id="1073" r:id="rId5"/>
    <p:sldId id="1107" r:id="rId6"/>
    <p:sldId id="1089" r:id="rId7"/>
    <p:sldId id="1054" r:id="rId8"/>
    <p:sldId id="1055" r:id="rId9"/>
    <p:sldId id="1056" r:id="rId10"/>
    <p:sldId id="1057" r:id="rId11"/>
    <p:sldId id="1091" r:id="rId12"/>
    <p:sldId id="1092" r:id="rId13"/>
    <p:sldId id="1093" r:id="rId14"/>
    <p:sldId id="1094" r:id="rId15"/>
    <p:sldId id="1106" r:id="rId16"/>
    <p:sldId id="1105" r:id="rId17"/>
    <p:sldId id="1096" r:id="rId18"/>
    <p:sldId id="1097" r:id="rId19"/>
    <p:sldId id="1098" r:id="rId20"/>
    <p:sldId id="10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3899" autoAdjust="0"/>
  </p:normalViewPr>
  <p:slideViewPr>
    <p:cSldViewPr snapToGrid="0">
      <p:cViewPr varScale="1">
        <p:scale>
          <a:sx n="100" d="100"/>
          <a:sy n="100" d="100"/>
        </p:scale>
        <p:origin x="102" y="756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88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51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30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62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82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36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16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56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98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32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1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06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72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0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7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65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7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uboulder.zoom.us/j/4317981384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#17</a:t>
            </a:r>
          </a:p>
          <a:p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26 February 2021</a:t>
            </a:r>
            <a:endParaRPr lang="en-US" sz="3600" dirty="0">
              <a:solidFill>
                <a:srgbClr val="CFB87C"/>
              </a:solidFill>
              <a:latin typeface="HelveticaNeueLT Std ExtBlk Cn" panose="020B08060405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Phase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755640" cy="4351338"/>
          </a:xfrm>
        </p:spPr>
        <p:txBody>
          <a:bodyPr>
            <a:normAutofit/>
          </a:bodyPr>
          <a:lstStyle/>
          <a:p>
            <a:r>
              <a:rPr lang="en-US" dirty="0"/>
              <a:t>Flow of a Stage</a:t>
            </a:r>
          </a:p>
          <a:p>
            <a:r>
              <a:rPr lang="en-US" dirty="0"/>
              <a:t>Each stage has the event </a:t>
            </a:r>
            <a:r>
              <a:rPr lang="en-US" dirty="0" err="1"/>
              <a:t>STG_output</a:t>
            </a:r>
            <a:r>
              <a:rPr lang="en-US" dirty="0"/>
              <a:t>, which must be “used” before it is called</a:t>
            </a:r>
          </a:p>
          <a:p>
            <a:r>
              <a:rPr lang="en-US" dirty="0"/>
              <a:t>All the code of the stage goes here EXCEPT for the register updates</a:t>
            </a:r>
          </a:p>
          <a:p>
            <a:r>
              <a:rPr lang="en-US" dirty="0"/>
              <a:t>Then </a:t>
            </a:r>
            <a:r>
              <a:rPr lang="en-US" dirty="0" err="1"/>
              <a:t>STG_output</a:t>
            </a:r>
            <a:r>
              <a:rPr lang="en-US" dirty="0"/>
              <a:t> is called</a:t>
            </a:r>
          </a:p>
          <a:p>
            <a:r>
              <a:rPr lang="en-US" dirty="0"/>
              <a:t>The register updates go here</a:t>
            </a:r>
          </a:p>
          <a:p>
            <a:r>
              <a:rPr lang="en-US" dirty="0"/>
              <a:t>Example – </a:t>
            </a:r>
            <a:r>
              <a:rPr lang="en-US" dirty="0" err="1"/>
              <a:t>r_wb_pc</a:t>
            </a:r>
            <a:r>
              <a:rPr lang="en-US" dirty="0"/>
              <a:t> = </a:t>
            </a:r>
            <a:r>
              <a:rPr lang="en-US" dirty="0" err="1"/>
              <a:t>r_me_pc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6EB3D-0611-4ADB-8B40-EA25931F0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345" y="592845"/>
            <a:ext cx="3620005" cy="373432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75C119-2718-48F1-B538-A5AF8D5F65A1}"/>
              </a:ext>
            </a:extLst>
          </p:cNvPr>
          <p:cNvCxnSpPr>
            <a:cxnSpLocks/>
          </p:cNvCxnSpPr>
          <p:nvPr/>
        </p:nvCxnSpPr>
        <p:spPr>
          <a:xfrm flipV="1">
            <a:off x="6380480" y="1664809"/>
            <a:ext cx="1183295" cy="12612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F838A0-C941-4756-B948-DDD219ACDB64}"/>
              </a:ext>
            </a:extLst>
          </p:cNvPr>
          <p:cNvCxnSpPr>
            <a:cxnSpLocks/>
          </p:cNvCxnSpPr>
          <p:nvPr/>
        </p:nvCxnSpPr>
        <p:spPr>
          <a:xfrm flipV="1">
            <a:off x="6272965" y="2278930"/>
            <a:ext cx="1580715" cy="1639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54CDC-62FD-4DAD-B55A-623DE8D28FEF}"/>
              </a:ext>
            </a:extLst>
          </p:cNvPr>
          <p:cNvCxnSpPr>
            <a:cxnSpLocks/>
          </p:cNvCxnSpPr>
          <p:nvPr/>
        </p:nvCxnSpPr>
        <p:spPr>
          <a:xfrm flipV="1">
            <a:off x="4994402" y="2460005"/>
            <a:ext cx="2910078" cy="23097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444E12-9149-4CD6-9EF0-D73A7176AA11}"/>
              </a:ext>
            </a:extLst>
          </p:cNvPr>
          <p:cNvCxnSpPr>
            <a:cxnSpLocks/>
          </p:cNvCxnSpPr>
          <p:nvPr/>
        </p:nvCxnSpPr>
        <p:spPr>
          <a:xfrm flipV="1">
            <a:off x="5466080" y="3632130"/>
            <a:ext cx="2301881" cy="1624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FC968D9-6C05-4029-8687-3EF8489D5F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829" y="4719735"/>
            <a:ext cx="1762371" cy="87642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D99905-0C2F-4DBE-86B5-FF7D5E7897D4}"/>
              </a:ext>
            </a:extLst>
          </p:cNvPr>
          <p:cNvCxnSpPr>
            <a:cxnSpLocks/>
          </p:cNvCxnSpPr>
          <p:nvPr/>
        </p:nvCxnSpPr>
        <p:spPr>
          <a:xfrm flipV="1">
            <a:off x="5858625" y="5417010"/>
            <a:ext cx="1995055" cy="373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2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CLASS Project – Phase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ED46BC-7B03-44B0-9402-F240E071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139"/>
            <a:ext cx="475210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Register File Implementation</a:t>
            </a:r>
          </a:p>
          <a:p>
            <a:r>
              <a:rPr lang="en-US" sz="2400" dirty="0" err="1"/>
              <a:t>rf_xpr</a:t>
            </a:r>
            <a:r>
              <a:rPr lang="en-US" sz="2400" dirty="0"/>
              <a:t> is a 32 x 32-bit array which holds the 32 registers of the Register File</a:t>
            </a:r>
          </a:p>
          <a:p>
            <a:r>
              <a:rPr lang="en-US" sz="2400" dirty="0"/>
              <a:t>Read (in ID) accesses the selected register indexed by rs1 and rs2</a:t>
            </a:r>
          </a:p>
          <a:p>
            <a:r>
              <a:rPr lang="en-US" sz="2400" dirty="0"/>
              <a:t>Write (in WB) loads the selected register based on </a:t>
            </a:r>
            <a:r>
              <a:rPr lang="en-US" sz="2400" dirty="0" err="1"/>
              <a:t>rd</a:t>
            </a:r>
            <a:endParaRPr lang="en-US" sz="2400" dirty="0"/>
          </a:p>
          <a:p>
            <a:r>
              <a:rPr lang="en-US" sz="2400" dirty="0"/>
              <a:t>Diagnostic print statement based on “info”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s_id_reg1 != s_id_rs1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0892A4-2AC9-42BC-9035-88EA275ED4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01" y="1710496"/>
            <a:ext cx="6399848" cy="5202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B33992-A4C8-4553-908C-DC8A4D08F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01" y="2397523"/>
            <a:ext cx="6243050" cy="119879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FA7ACE-2ED8-40B2-BA2F-14085BD0FFCE}"/>
              </a:ext>
            </a:extLst>
          </p:cNvPr>
          <p:cNvCxnSpPr>
            <a:cxnSpLocks/>
          </p:cNvCxnSpPr>
          <p:nvPr/>
        </p:nvCxnSpPr>
        <p:spPr>
          <a:xfrm flipV="1">
            <a:off x="5401159" y="2020301"/>
            <a:ext cx="612463" cy="14086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28DCB0-BB96-4D27-A528-556B65C02CE5}"/>
              </a:ext>
            </a:extLst>
          </p:cNvPr>
          <p:cNvCxnSpPr>
            <a:cxnSpLocks/>
          </p:cNvCxnSpPr>
          <p:nvPr/>
        </p:nvCxnSpPr>
        <p:spPr>
          <a:xfrm flipV="1">
            <a:off x="5231130" y="3311612"/>
            <a:ext cx="1029627" cy="8707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D4FFA8-AB7D-4F3D-9B13-B3C30A3CBE9E}"/>
              </a:ext>
            </a:extLst>
          </p:cNvPr>
          <p:cNvCxnSpPr>
            <a:cxnSpLocks/>
          </p:cNvCxnSpPr>
          <p:nvPr/>
        </p:nvCxnSpPr>
        <p:spPr>
          <a:xfrm flipV="1">
            <a:off x="5329881" y="3522041"/>
            <a:ext cx="1952368" cy="1470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07FFD7EE-213F-466F-B363-8E5B561B2E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0" y="3738299"/>
            <a:ext cx="4313316" cy="11332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63E475B-C4F6-4104-8B5D-A7A6B0FE43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93" y="5059663"/>
            <a:ext cx="5152156" cy="105924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71418-8C4C-46FD-8A20-CBD5C3EE7209}"/>
              </a:ext>
            </a:extLst>
          </p:cNvPr>
          <p:cNvCxnSpPr>
            <a:cxnSpLocks/>
          </p:cNvCxnSpPr>
          <p:nvPr/>
        </p:nvCxnSpPr>
        <p:spPr>
          <a:xfrm>
            <a:off x="5401159" y="3429000"/>
            <a:ext cx="3031641" cy="6023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4EA1B9-1566-4603-98A5-6E5DD3D419E3}"/>
              </a:ext>
            </a:extLst>
          </p:cNvPr>
          <p:cNvCxnSpPr>
            <a:cxnSpLocks/>
          </p:cNvCxnSpPr>
          <p:nvPr/>
        </p:nvCxnSpPr>
        <p:spPr>
          <a:xfrm>
            <a:off x="5231130" y="4182398"/>
            <a:ext cx="5060950" cy="11739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338E49A-161C-48D6-9D65-E9F09CFA9607}"/>
              </a:ext>
            </a:extLst>
          </p:cNvPr>
          <p:cNvSpPr/>
          <p:nvPr/>
        </p:nvSpPr>
        <p:spPr>
          <a:xfrm>
            <a:off x="7753350" y="4105275"/>
            <a:ext cx="581025" cy="3830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AD1E45-0F05-4C3F-A02A-EA72F4798D71}"/>
              </a:ext>
            </a:extLst>
          </p:cNvPr>
          <p:cNvSpPr/>
          <p:nvPr/>
        </p:nvSpPr>
        <p:spPr>
          <a:xfrm>
            <a:off x="10856595" y="4083912"/>
            <a:ext cx="581025" cy="3830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Class Project – Phase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A52C3C-6C9D-4E53-91D7-9D0CD5AB2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75" y="1140460"/>
            <a:ext cx="4049074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BC0E35-3692-48AE-BC52-FEDAB1DCD342}"/>
              </a:ext>
            </a:extLst>
          </p:cNvPr>
          <p:cNvSpPr txBox="1"/>
          <p:nvPr/>
        </p:nvSpPr>
        <p:spPr>
          <a:xfrm>
            <a:off x="711200" y="1524000"/>
            <a:ext cx="51003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Debugging with “- -info”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Run -&gt; Debug Configurations, can set this in the Arguments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Set the “verbosity”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 have multiple “verbosity” levels set, e.g. - -info 3,6,7 (no spaces)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Each level prints diagnostic information just before the clock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3 – prints register file writes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6 – prints pipeline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7 – prints ALU inputs/outputs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9B78DD-BB69-43CB-8A84-BC2B0C3C83D2}"/>
              </a:ext>
            </a:extLst>
          </p:cNvPr>
          <p:cNvCxnSpPr>
            <a:cxnSpLocks/>
          </p:cNvCxnSpPr>
          <p:nvPr/>
        </p:nvCxnSpPr>
        <p:spPr>
          <a:xfrm flipV="1">
            <a:off x="5496560" y="2062480"/>
            <a:ext cx="3586480" cy="304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81F0DC-43A5-48D8-8CFD-AF8E185C1D8B}"/>
              </a:ext>
            </a:extLst>
          </p:cNvPr>
          <p:cNvCxnSpPr>
            <a:cxnSpLocks/>
          </p:cNvCxnSpPr>
          <p:nvPr/>
        </p:nvCxnSpPr>
        <p:spPr>
          <a:xfrm>
            <a:off x="4236720" y="2854961"/>
            <a:ext cx="4846320" cy="4775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4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- -info 3,6,7 Display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325218" cy="4351338"/>
          </a:xfrm>
        </p:spPr>
        <p:txBody>
          <a:bodyPr>
            <a:normAutofit/>
          </a:bodyPr>
          <a:lstStyle/>
          <a:p>
            <a:r>
              <a:rPr lang="en-US" dirty="0"/>
              <a:t>Display in console on each cycle</a:t>
            </a:r>
          </a:p>
          <a:p>
            <a:pPr lvl="1"/>
            <a:r>
              <a:rPr lang="en-US" dirty="0"/>
              <a:t>RF Write – 3</a:t>
            </a:r>
          </a:p>
          <a:p>
            <a:pPr lvl="1"/>
            <a:r>
              <a:rPr lang="en-US" dirty="0"/>
              <a:t>Pipeline Display – 6</a:t>
            </a:r>
          </a:p>
          <a:p>
            <a:pPr lvl="1"/>
            <a:r>
              <a:rPr lang="en-US" dirty="0"/>
              <a:t>Current PC</a:t>
            </a:r>
          </a:p>
          <a:p>
            <a:pPr lvl="1"/>
            <a:r>
              <a:rPr lang="en-US" dirty="0"/>
              <a:t>Instruction in hex</a:t>
            </a:r>
          </a:p>
          <a:p>
            <a:pPr lvl="1"/>
            <a:r>
              <a:rPr lang="en-US" dirty="0"/>
              <a:t>ALU Display – 7</a:t>
            </a:r>
          </a:p>
          <a:p>
            <a:r>
              <a:rPr lang="en-US" dirty="0"/>
              <a:t>See the document in the Debug section of Canvas for a complete description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1669F4-121D-4F81-9F49-2DBF414DA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31" y="2619976"/>
            <a:ext cx="5325218" cy="138131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53103F-C46C-4D80-B026-03688E9DA412}"/>
              </a:ext>
            </a:extLst>
          </p:cNvPr>
          <p:cNvCxnSpPr>
            <a:cxnSpLocks/>
          </p:cNvCxnSpPr>
          <p:nvPr/>
        </p:nvCxnSpPr>
        <p:spPr>
          <a:xfrm>
            <a:off x="3291840" y="2433234"/>
            <a:ext cx="3136791" cy="505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3B29BE-7652-459F-A256-D7C91748280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101737" y="2821578"/>
            <a:ext cx="2326894" cy="489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C2B86-1F1D-4411-90D6-EC3BE7283CD5}"/>
              </a:ext>
            </a:extLst>
          </p:cNvPr>
          <p:cNvCxnSpPr>
            <a:cxnSpLocks/>
          </p:cNvCxnSpPr>
          <p:nvPr/>
        </p:nvCxnSpPr>
        <p:spPr>
          <a:xfrm flipV="1">
            <a:off x="3648075" y="3762103"/>
            <a:ext cx="2780556" cy="239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CB596F-AFB3-4F75-858B-47081E871141}"/>
              </a:ext>
            </a:extLst>
          </p:cNvPr>
          <p:cNvCxnSpPr>
            <a:cxnSpLocks/>
          </p:cNvCxnSpPr>
          <p:nvPr/>
        </p:nvCxnSpPr>
        <p:spPr>
          <a:xfrm>
            <a:off x="3178702" y="3189809"/>
            <a:ext cx="5325218" cy="239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785E63-2827-4352-AFF5-826B3B60EFDE}"/>
              </a:ext>
            </a:extLst>
          </p:cNvPr>
          <p:cNvCxnSpPr>
            <a:cxnSpLocks/>
          </p:cNvCxnSpPr>
          <p:nvPr/>
        </p:nvCxnSpPr>
        <p:spPr>
          <a:xfrm flipV="1">
            <a:off x="3848100" y="3437459"/>
            <a:ext cx="5010150" cy="239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1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3452"/>
            <a:ext cx="10515600" cy="1325563"/>
          </a:xfrm>
        </p:spPr>
        <p:txBody>
          <a:bodyPr/>
          <a:lstStyle/>
          <a:p>
            <a:r>
              <a:rPr lang="en-US" dirty="0" err="1"/>
              <a:t>Codasip</a:t>
            </a:r>
            <a:r>
              <a:rPr lang="en-US" dirty="0"/>
              <a:t> Debugging – Debug Perspective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4308" y="6176964"/>
            <a:ext cx="7257692" cy="681036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76963"/>
            <a:ext cx="5103341" cy="6810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F31D95A-8ADF-41FB-96C7-7ACBF639D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36" y="1300163"/>
            <a:ext cx="8098013" cy="4787107"/>
          </a:xfr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B86416C-06DF-4BAA-94D7-3F8279AD9E3F}"/>
              </a:ext>
            </a:extLst>
          </p:cNvPr>
          <p:cNvSpPr txBox="1">
            <a:spLocks/>
          </p:cNvSpPr>
          <p:nvPr/>
        </p:nvSpPr>
        <p:spPr>
          <a:xfrm>
            <a:off x="528234" y="1354843"/>
            <a:ext cx="3081152" cy="4512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Registers, etc.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Disassembly</a:t>
            </a:r>
          </a:p>
          <a:p>
            <a:r>
              <a:rPr lang="en-US" dirty="0"/>
              <a:t>Console</a:t>
            </a: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48D3E0-967B-4E51-BD90-3344E10FB115}"/>
              </a:ext>
            </a:extLst>
          </p:cNvPr>
          <p:cNvCxnSpPr/>
          <p:nvPr/>
        </p:nvCxnSpPr>
        <p:spPr>
          <a:xfrm>
            <a:off x="2960176" y="1580827"/>
            <a:ext cx="5308170" cy="852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0FBEE0-5D46-4A42-B4F2-7A36A2E971A9}"/>
              </a:ext>
            </a:extLst>
          </p:cNvPr>
          <p:cNvCxnSpPr>
            <a:cxnSpLocks/>
          </p:cNvCxnSpPr>
          <p:nvPr/>
        </p:nvCxnSpPr>
        <p:spPr>
          <a:xfrm>
            <a:off x="2068810" y="2115082"/>
            <a:ext cx="3324600" cy="2177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3DC67F-B826-44DF-8603-3D487413AA25}"/>
              </a:ext>
            </a:extLst>
          </p:cNvPr>
          <p:cNvCxnSpPr>
            <a:cxnSpLocks/>
          </p:cNvCxnSpPr>
          <p:nvPr/>
        </p:nvCxnSpPr>
        <p:spPr>
          <a:xfrm>
            <a:off x="2686050" y="2659218"/>
            <a:ext cx="7356372" cy="1657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8DA511-4CB4-4FED-AAEF-A0D4DBF99602}"/>
              </a:ext>
            </a:extLst>
          </p:cNvPr>
          <p:cNvCxnSpPr>
            <a:cxnSpLocks/>
          </p:cNvCxnSpPr>
          <p:nvPr/>
        </p:nvCxnSpPr>
        <p:spPr>
          <a:xfrm>
            <a:off x="2209800" y="2659218"/>
            <a:ext cx="2724508" cy="30286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85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Console Switching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4308" y="6176964"/>
            <a:ext cx="7257692" cy="681036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76963"/>
            <a:ext cx="5103341" cy="6810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Content Placeholder 10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42252EC-B7EF-4F91-94B4-DA47B85D1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4307880"/>
            <a:ext cx="8949464" cy="1869081"/>
          </a:xfr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561B02E-4005-4E78-9A1C-F0A62C6CF507}"/>
              </a:ext>
            </a:extLst>
          </p:cNvPr>
          <p:cNvSpPr txBox="1">
            <a:spLocks/>
          </p:cNvSpPr>
          <p:nvPr/>
        </p:nvSpPr>
        <p:spPr>
          <a:xfrm>
            <a:off x="838200" y="1387098"/>
            <a:ext cx="10515600" cy="2920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 error message pops up in Console and then disappears – why?</a:t>
            </a:r>
          </a:p>
          <a:p>
            <a:r>
              <a:rPr lang="en-US" dirty="0"/>
              <a:t>There are 6 different consoles, selected by the pulldown of the little monitor</a:t>
            </a:r>
          </a:p>
          <a:p>
            <a:pPr lvl="1"/>
            <a:r>
              <a:rPr lang="en-US" dirty="0" err="1"/>
              <a:t>gdb</a:t>
            </a:r>
            <a:r>
              <a:rPr lang="en-US" dirty="0"/>
              <a:t> (7.4.1) – the Console of the simulator - used in the Debug Perspective</a:t>
            </a:r>
          </a:p>
          <a:p>
            <a:pPr lvl="2"/>
            <a:r>
              <a:rPr lang="en-US" dirty="0"/>
              <a:t>The Red error occurs here</a:t>
            </a:r>
          </a:p>
          <a:p>
            <a:pPr lvl="1"/>
            <a:r>
              <a:rPr lang="en-US" dirty="0" err="1"/>
              <a:t>phaseX_test.xexe</a:t>
            </a:r>
            <a:r>
              <a:rPr lang="en-US" dirty="0"/>
              <a:t> – outputs from the program -  used in the Debug Perspective</a:t>
            </a:r>
          </a:p>
          <a:p>
            <a:pPr lvl="2"/>
            <a:r>
              <a:rPr lang="en-US" dirty="0"/>
              <a:t>But we switch to this instantly</a:t>
            </a:r>
          </a:p>
          <a:p>
            <a:pPr lvl="1"/>
            <a:r>
              <a:rPr lang="en-US" dirty="0"/>
              <a:t>Various build consoles – used in the </a:t>
            </a:r>
            <a:r>
              <a:rPr lang="en-US" dirty="0" err="1"/>
              <a:t>Codasip</a:t>
            </a:r>
            <a:r>
              <a:rPr lang="en-US" dirty="0"/>
              <a:t> Perspective</a:t>
            </a:r>
          </a:p>
          <a:p>
            <a:r>
              <a:rPr lang="en-US" dirty="0" err="1"/>
              <a:t>Codasip</a:t>
            </a:r>
            <a:r>
              <a:rPr lang="en-US" dirty="0"/>
              <a:t> will switch consoles unexpectedly</a:t>
            </a:r>
          </a:p>
          <a:p>
            <a:r>
              <a:rPr lang="en-US" dirty="0"/>
              <a:t>The active console is in the upper left corner</a:t>
            </a:r>
          </a:p>
          <a:p>
            <a:r>
              <a:rPr lang="en-US" dirty="0"/>
              <a:t>To see the error, switch back to the </a:t>
            </a:r>
            <a:r>
              <a:rPr lang="en-US" dirty="0" err="1"/>
              <a:t>gdb</a:t>
            </a:r>
            <a:r>
              <a:rPr lang="en-US" dirty="0"/>
              <a:t> (7.4.1) Console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49C9EB-2331-41E2-9BA0-566F249A0769}"/>
              </a:ext>
            </a:extLst>
          </p:cNvPr>
          <p:cNvCxnSpPr>
            <a:cxnSpLocks/>
          </p:cNvCxnSpPr>
          <p:nvPr/>
        </p:nvCxnSpPr>
        <p:spPr>
          <a:xfrm>
            <a:off x="8172450" y="2152650"/>
            <a:ext cx="2638425" cy="29241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FC3FEA-8193-4D1D-9A8E-3A8FFB584203}"/>
              </a:ext>
            </a:extLst>
          </p:cNvPr>
          <p:cNvCxnSpPr>
            <a:cxnSpLocks/>
          </p:cNvCxnSpPr>
          <p:nvPr/>
        </p:nvCxnSpPr>
        <p:spPr>
          <a:xfrm>
            <a:off x="9096375" y="1895475"/>
            <a:ext cx="1638300" cy="24124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4FD7A5-0E69-4FEA-80E5-75957EF2EDC1}"/>
              </a:ext>
            </a:extLst>
          </p:cNvPr>
          <p:cNvCxnSpPr>
            <a:cxnSpLocks/>
          </p:cNvCxnSpPr>
          <p:nvPr/>
        </p:nvCxnSpPr>
        <p:spPr>
          <a:xfrm>
            <a:off x="8420100" y="2712661"/>
            <a:ext cx="2562225" cy="24594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286AF4-5FCF-428A-95AD-F0EA1E5BD009}"/>
              </a:ext>
            </a:extLst>
          </p:cNvPr>
          <p:cNvCxnSpPr>
            <a:cxnSpLocks/>
          </p:cNvCxnSpPr>
          <p:nvPr/>
        </p:nvCxnSpPr>
        <p:spPr>
          <a:xfrm>
            <a:off x="6572250" y="3095625"/>
            <a:ext cx="2038350" cy="15446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911A0BF-F85A-40B6-84A0-967649E867FF}"/>
              </a:ext>
            </a:extLst>
          </p:cNvPr>
          <p:cNvSpPr/>
          <p:nvPr/>
        </p:nvSpPr>
        <p:spPr>
          <a:xfrm>
            <a:off x="2505075" y="4391025"/>
            <a:ext cx="2667000" cy="3238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D2FF938-9DDE-48F1-9BAB-BCEC30A5F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79" y="1045823"/>
            <a:ext cx="3715056" cy="4506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Phase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Observing signals</a:t>
            </a:r>
          </a:p>
          <a:p>
            <a:pPr lvl="1"/>
            <a:r>
              <a:rPr lang="en-US" dirty="0"/>
              <a:t>Set a HW Breakpoint</a:t>
            </a:r>
          </a:p>
          <a:p>
            <a:pPr lvl="1"/>
            <a:r>
              <a:rPr lang="en-US" dirty="0"/>
              <a:t>Hover over a signal with the mouse</a:t>
            </a:r>
          </a:p>
          <a:p>
            <a:pPr lvl="1"/>
            <a:r>
              <a:rPr lang="en-US" dirty="0"/>
              <a:t>A display of the signal value pops up</a:t>
            </a:r>
          </a:p>
          <a:p>
            <a:pPr lvl="1"/>
            <a:r>
              <a:rPr lang="en-US" dirty="0"/>
              <a:t>You can quickly step through signals</a:t>
            </a:r>
          </a:p>
          <a:p>
            <a:pPr lvl="1"/>
            <a:r>
              <a:rPr lang="en-US" dirty="0"/>
              <a:t>Can only look before the BP, after the code has been executed.  This BP is too early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4C09E8-4BAF-42CF-9305-189C13DF2C2C}"/>
              </a:ext>
            </a:extLst>
          </p:cNvPr>
          <p:cNvCxnSpPr>
            <a:cxnSpLocks/>
          </p:cNvCxnSpPr>
          <p:nvPr/>
        </p:nvCxnSpPr>
        <p:spPr>
          <a:xfrm>
            <a:off x="4415246" y="2455817"/>
            <a:ext cx="2759433" cy="2936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65FD30-053E-416C-92AD-65D2FC970979}"/>
              </a:ext>
            </a:extLst>
          </p:cNvPr>
          <p:cNvCxnSpPr>
            <a:cxnSpLocks/>
          </p:cNvCxnSpPr>
          <p:nvPr/>
        </p:nvCxnSpPr>
        <p:spPr>
          <a:xfrm>
            <a:off x="6096000" y="2907323"/>
            <a:ext cx="2403231" cy="521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408251-ED39-4BB0-8E95-EB17D4EE8A6A}"/>
              </a:ext>
            </a:extLst>
          </p:cNvPr>
          <p:cNvCxnSpPr>
            <a:cxnSpLocks/>
          </p:cNvCxnSpPr>
          <p:nvPr/>
        </p:nvCxnSpPr>
        <p:spPr>
          <a:xfrm flipV="1">
            <a:off x="5794962" y="1736180"/>
            <a:ext cx="1379717" cy="31171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Microarchitectural Register Display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4308" y="6176964"/>
            <a:ext cx="7257692" cy="681036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76963"/>
            <a:ext cx="5103341" cy="6810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C9A6C3-9888-4B9C-902B-B8735FB76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7" y="1947656"/>
            <a:ext cx="7592485" cy="2962688"/>
          </a:xfrm>
        </p:spPr>
      </p:pic>
    </p:spTree>
    <p:extLst>
      <p:ext uri="{BB962C8B-B14F-4D97-AF65-F5344CB8AC3E}">
        <p14:creationId xmlns:p14="http://schemas.microsoft.com/office/powerpoint/2010/main" val="207485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Signal Display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4308" y="6176964"/>
            <a:ext cx="7257692" cy="681036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76963"/>
            <a:ext cx="5103341" cy="6810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32FC01D-2082-46A5-B0C8-11D9402D5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6" y="1694428"/>
            <a:ext cx="9402487" cy="4086795"/>
          </a:xfrm>
        </p:spPr>
      </p:pic>
    </p:spTree>
    <p:extLst>
      <p:ext uri="{BB962C8B-B14F-4D97-AF65-F5344CB8AC3E}">
        <p14:creationId xmlns:p14="http://schemas.microsoft.com/office/powerpoint/2010/main" val="2948330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Breakpoints Display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4308" y="6176964"/>
            <a:ext cx="7257692" cy="681036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76963"/>
            <a:ext cx="5103341" cy="6810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F1BCBC-C1A1-4F03-B214-166490FF4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28" y="2710476"/>
            <a:ext cx="4610743" cy="2581635"/>
          </a:xfrm>
        </p:spPr>
      </p:pic>
    </p:spTree>
    <p:extLst>
      <p:ext uri="{BB962C8B-B14F-4D97-AF65-F5344CB8AC3E}">
        <p14:creationId xmlns:p14="http://schemas.microsoft.com/office/powerpoint/2010/main" val="79500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Phase 5</a:t>
            </a:r>
          </a:p>
          <a:p>
            <a:r>
              <a:rPr lang="en-US" dirty="0"/>
              <a:t>Pipeline continued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Phase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 err="1"/>
              <a:t>Codasip</a:t>
            </a:r>
            <a:r>
              <a:rPr lang="en-US" dirty="0"/>
              <a:t> Helps with Debug</a:t>
            </a:r>
          </a:p>
          <a:p>
            <a:pPr lvl="1"/>
            <a:r>
              <a:rPr lang="en-US" dirty="0"/>
              <a:t>Black text =&gt; missing</a:t>
            </a:r>
          </a:p>
          <a:p>
            <a:pPr lvl="1"/>
            <a:r>
              <a:rPr lang="en-US" dirty="0"/>
              <a:t>? =&gt; Syntax error</a:t>
            </a:r>
          </a:p>
          <a:p>
            <a:pPr lvl="1"/>
            <a:r>
              <a:rPr lang="en-US" dirty="0"/>
              <a:t>Error message often gives error code (click to go to Help)</a:t>
            </a:r>
          </a:p>
          <a:p>
            <a:pPr lvl="1"/>
            <a:r>
              <a:rPr lang="en-US" dirty="0"/>
              <a:t>Error message often gives the correct error location (click to go there)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C9E586-9706-4639-B2E1-2B40BD113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563" y="2126044"/>
            <a:ext cx="3667637" cy="103837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4C09E8-4BAF-42CF-9305-189C13DF2C2C}"/>
              </a:ext>
            </a:extLst>
          </p:cNvPr>
          <p:cNvCxnSpPr>
            <a:cxnSpLocks/>
          </p:cNvCxnSpPr>
          <p:nvPr/>
        </p:nvCxnSpPr>
        <p:spPr>
          <a:xfrm>
            <a:off x="4415246" y="2455817"/>
            <a:ext cx="28477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65FD30-053E-416C-92AD-65D2FC970979}"/>
              </a:ext>
            </a:extLst>
          </p:cNvPr>
          <p:cNvCxnSpPr>
            <a:cxnSpLocks/>
          </p:cNvCxnSpPr>
          <p:nvPr/>
        </p:nvCxnSpPr>
        <p:spPr>
          <a:xfrm>
            <a:off x="3971109" y="2860767"/>
            <a:ext cx="2343454" cy="91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48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8831"/>
            <a:ext cx="10515600" cy="4688132"/>
          </a:xfrm>
        </p:spPr>
        <p:txBody>
          <a:bodyPr>
            <a:normAutofit/>
          </a:bodyPr>
          <a:lstStyle/>
          <a:p>
            <a:r>
              <a:rPr lang="en-US" sz="3200" dirty="0"/>
              <a:t>Reading for the week</a:t>
            </a:r>
          </a:p>
          <a:p>
            <a:pPr lvl="1"/>
            <a:r>
              <a:rPr lang="en-US" sz="2800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sz="2400" dirty="0"/>
              <a:t>ISBN 978-0-12-812275-4</a:t>
            </a:r>
          </a:p>
          <a:p>
            <a:pPr lvl="2"/>
            <a:r>
              <a:rPr lang="en-US" sz="2400" dirty="0"/>
              <a:t>Chapter 4, “The Processor”</a:t>
            </a:r>
          </a:p>
          <a:p>
            <a:pPr lvl="2"/>
            <a:r>
              <a:rPr lang="en-US" sz="2400" dirty="0"/>
              <a:t>pages 236-314 (sections 4.1 thru 4.8)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2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Phase 5 is available, Target Date Sunday, February 28 at 10:00 PM</a:t>
            </a:r>
          </a:p>
          <a:p>
            <a:r>
              <a:rPr lang="en-US" sz="3200" dirty="0"/>
              <a:t>1%/day bonus before that, 4%/day penalty after</a:t>
            </a:r>
          </a:p>
          <a:p>
            <a:r>
              <a:rPr lang="en-US" sz="3200" dirty="0"/>
              <a:t>Phase 6 is posted</a:t>
            </a:r>
          </a:p>
          <a:p>
            <a:r>
              <a:rPr lang="en-US" sz="3200" dirty="0"/>
              <a:t>Target Date Sunday, March 7 at 10:00 PM</a:t>
            </a:r>
          </a:p>
          <a:p>
            <a:r>
              <a:rPr lang="en-US" sz="3200" dirty="0"/>
              <a:t>1%/day bonus before that (maximum 7%), 4%/day penalty after</a:t>
            </a:r>
          </a:p>
          <a:p>
            <a:r>
              <a:rPr lang="en-US" sz="3200" dirty="0"/>
              <a:t>Separate schematic and </a:t>
            </a:r>
            <a:r>
              <a:rPr lang="en-US" sz="3200" dirty="0" err="1"/>
              <a:t>Codasip</a:t>
            </a:r>
            <a:r>
              <a:rPr lang="en-US" sz="3200" dirty="0"/>
              <a:t> pieces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021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will have Zoom OH today from 2:00 to 3:00 </a:t>
            </a:r>
            <a:r>
              <a:rPr lang="en-US" u="sng" dirty="0">
                <a:hlinkClick r:id="rId5"/>
              </a:rPr>
              <a:t>https://cuboulder.zoom.us/j/4317981384</a:t>
            </a:r>
            <a:endParaRPr lang="en-US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65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Processor Overall Functional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4308" y="6176964"/>
            <a:ext cx="7257692" cy="681036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76963"/>
            <a:ext cx="5103341" cy="6810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F9CB904-4D29-4972-9F96-E22CF104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744" y="168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2E0AA-B9FC-4055-9D5F-4CA5779EB8D6}"/>
              </a:ext>
            </a:extLst>
          </p:cNvPr>
          <p:cNvSpPr/>
          <p:nvPr/>
        </p:nvSpPr>
        <p:spPr>
          <a:xfrm>
            <a:off x="7190020" y="2625969"/>
            <a:ext cx="269631" cy="327073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AB195-3CA1-48BA-B0C6-A6367924F054}"/>
              </a:ext>
            </a:extLst>
          </p:cNvPr>
          <p:cNvCxnSpPr>
            <a:cxnSpLocks/>
          </p:cNvCxnSpPr>
          <p:nvPr/>
        </p:nvCxnSpPr>
        <p:spPr>
          <a:xfrm flipV="1">
            <a:off x="7190020" y="5773119"/>
            <a:ext cx="132928" cy="12359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967677-1F5C-49E6-9E62-0F00B2C9432A}"/>
              </a:ext>
            </a:extLst>
          </p:cNvPr>
          <p:cNvCxnSpPr/>
          <p:nvPr/>
        </p:nvCxnSpPr>
        <p:spPr>
          <a:xfrm>
            <a:off x="7190020" y="5680129"/>
            <a:ext cx="132928" cy="1007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9E9CC-7DF7-4476-8553-789383869164}"/>
              </a:ext>
            </a:extLst>
          </p:cNvPr>
          <p:cNvSpPr/>
          <p:nvPr/>
        </p:nvSpPr>
        <p:spPr>
          <a:xfrm>
            <a:off x="6158688" y="3017049"/>
            <a:ext cx="1027558" cy="396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Register File (Write)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7BDF8-9F55-4DB1-BE36-30FE5A440BD8}"/>
              </a:ext>
            </a:extLst>
          </p:cNvPr>
          <p:cNvSpPr/>
          <p:nvPr/>
        </p:nvSpPr>
        <p:spPr>
          <a:xfrm>
            <a:off x="6160575" y="2623282"/>
            <a:ext cx="1027558" cy="396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Instruction Memory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53AE34-FEF7-4265-96AE-B94EB8F01008}"/>
              </a:ext>
            </a:extLst>
          </p:cNvPr>
          <p:cNvSpPr/>
          <p:nvPr/>
        </p:nvSpPr>
        <p:spPr>
          <a:xfrm>
            <a:off x="6160575" y="3414592"/>
            <a:ext cx="1027558" cy="396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D27495-6C6D-4CF2-9720-57B4C822DD72}"/>
              </a:ext>
            </a:extLst>
          </p:cNvPr>
          <p:cNvSpPr/>
          <p:nvPr/>
        </p:nvSpPr>
        <p:spPr>
          <a:xfrm>
            <a:off x="8203768" y="3032800"/>
            <a:ext cx="1219199" cy="286390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Combinational Logic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IN ORDER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C431D9-9342-4A74-AA43-4098CDA268DF}"/>
              </a:ext>
            </a:extLst>
          </p:cNvPr>
          <p:cNvCxnSpPr>
            <a:cxnSpLocks/>
          </p:cNvCxnSpPr>
          <p:nvPr/>
        </p:nvCxnSpPr>
        <p:spPr>
          <a:xfrm>
            <a:off x="7459651" y="5680129"/>
            <a:ext cx="74411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B2218E3-2D7D-464B-9074-36266AC0DFFF}"/>
              </a:ext>
            </a:extLst>
          </p:cNvPr>
          <p:cNvSpPr/>
          <p:nvPr/>
        </p:nvSpPr>
        <p:spPr>
          <a:xfrm>
            <a:off x="7459651" y="5468615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r_wb_xx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D8C74B-EB95-40E8-8D45-84735672DAD4}"/>
              </a:ext>
            </a:extLst>
          </p:cNvPr>
          <p:cNvCxnSpPr>
            <a:cxnSpLocks/>
          </p:cNvCxnSpPr>
          <p:nvPr/>
        </p:nvCxnSpPr>
        <p:spPr>
          <a:xfrm>
            <a:off x="7459651" y="5398330"/>
            <a:ext cx="74411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6EF54-DB05-472C-A15B-7F0CC688AE3B}"/>
              </a:ext>
            </a:extLst>
          </p:cNvPr>
          <p:cNvSpPr/>
          <p:nvPr/>
        </p:nvSpPr>
        <p:spPr>
          <a:xfrm>
            <a:off x="7459651" y="5186816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r_me_xx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5FEAAE-8D11-4AEF-8FCE-AEB4C9380391}"/>
              </a:ext>
            </a:extLst>
          </p:cNvPr>
          <p:cNvCxnSpPr>
            <a:cxnSpLocks/>
          </p:cNvCxnSpPr>
          <p:nvPr/>
        </p:nvCxnSpPr>
        <p:spPr>
          <a:xfrm>
            <a:off x="7459651" y="5105599"/>
            <a:ext cx="74411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C3286F9-BE91-47E8-B37F-1E8B074A1C76}"/>
              </a:ext>
            </a:extLst>
          </p:cNvPr>
          <p:cNvSpPr/>
          <p:nvPr/>
        </p:nvSpPr>
        <p:spPr>
          <a:xfrm>
            <a:off x="7459651" y="4894085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r_ex_xx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5BFA05-4A66-4AD0-B08C-7206DA591E98}"/>
              </a:ext>
            </a:extLst>
          </p:cNvPr>
          <p:cNvCxnSpPr>
            <a:cxnSpLocks/>
          </p:cNvCxnSpPr>
          <p:nvPr/>
        </p:nvCxnSpPr>
        <p:spPr>
          <a:xfrm>
            <a:off x="7459651" y="4886984"/>
            <a:ext cx="74411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CC59E0A-2A18-400E-9C01-58A6A9678CBE}"/>
              </a:ext>
            </a:extLst>
          </p:cNvPr>
          <p:cNvSpPr/>
          <p:nvPr/>
        </p:nvSpPr>
        <p:spPr>
          <a:xfrm>
            <a:off x="7454390" y="4662129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r_id_xx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8B0252-1E68-4E45-89EF-B7C1D01CBD41}"/>
              </a:ext>
            </a:extLst>
          </p:cNvPr>
          <p:cNvSpPr/>
          <p:nvPr/>
        </p:nvSpPr>
        <p:spPr>
          <a:xfrm>
            <a:off x="8203768" y="2629941"/>
            <a:ext cx="1219198" cy="396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Register File (Read)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63C5A0-BC3D-4E11-A42C-152200015330}"/>
              </a:ext>
            </a:extLst>
          </p:cNvPr>
          <p:cNvCxnSpPr>
            <a:cxnSpLocks/>
          </p:cNvCxnSpPr>
          <p:nvPr/>
        </p:nvCxnSpPr>
        <p:spPr>
          <a:xfrm>
            <a:off x="7459651" y="3199008"/>
            <a:ext cx="74411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56A2A7-B3CA-42BA-AA2C-9B579EC27576}"/>
              </a:ext>
            </a:extLst>
          </p:cNvPr>
          <p:cNvSpPr/>
          <p:nvPr/>
        </p:nvSpPr>
        <p:spPr>
          <a:xfrm>
            <a:off x="7459651" y="2987494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s_ex_xx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78346C-C623-47F8-BB4B-09F9D41A26E8}"/>
              </a:ext>
            </a:extLst>
          </p:cNvPr>
          <p:cNvCxnSpPr>
            <a:cxnSpLocks/>
          </p:cNvCxnSpPr>
          <p:nvPr/>
        </p:nvCxnSpPr>
        <p:spPr>
          <a:xfrm>
            <a:off x="7459651" y="3595847"/>
            <a:ext cx="74411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2B536A9-FAFF-4207-8A52-65C14FFEA64C}"/>
              </a:ext>
            </a:extLst>
          </p:cNvPr>
          <p:cNvSpPr/>
          <p:nvPr/>
        </p:nvSpPr>
        <p:spPr>
          <a:xfrm>
            <a:off x="7459651" y="3384333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s_wb_xx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A48C04-0867-4D56-9A72-FB0F8E36FE76}"/>
              </a:ext>
            </a:extLst>
          </p:cNvPr>
          <p:cNvCxnSpPr>
            <a:cxnSpLocks/>
          </p:cNvCxnSpPr>
          <p:nvPr/>
        </p:nvCxnSpPr>
        <p:spPr>
          <a:xfrm>
            <a:off x="7459651" y="2838121"/>
            <a:ext cx="74411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943BFCF-A954-4BB4-B4DA-A1C6B53B3C7F}"/>
              </a:ext>
            </a:extLst>
          </p:cNvPr>
          <p:cNvSpPr/>
          <p:nvPr/>
        </p:nvSpPr>
        <p:spPr>
          <a:xfrm>
            <a:off x="7459651" y="2626607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s_id_xx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5E4012-A39A-48AB-9D86-D5123C56049A}"/>
              </a:ext>
            </a:extLst>
          </p:cNvPr>
          <p:cNvCxnSpPr>
            <a:cxnSpLocks/>
          </p:cNvCxnSpPr>
          <p:nvPr/>
        </p:nvCxnSpPr>
        <p:spPr>
          <a:xfrm flipV="1">
            <a:off x="9422966" y="4324027"/>
            <a:ext cx="984143" cy="278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7305AA-FDC6-4FC6-9CBD-BF8361821338}"/>
              </a:ext>
            </a:extLst>
          </p:cNvPr>
          <p:cNvCxnSpPr/>
          <p:nvPr/>
        </p:nvCxnSpPr>
        <p:spPr>
          <a:xfrm flipV="1">
            <a:off x="10407109" y="2131017"/>
            <a:ext cx="0" cy="21930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6A1CA1-9B2A-49EC-B8FB-1D41F92C373A}"/>
              </a:ext>
            </a:extLst>
          </p:cNvPr>
          <p:cNvCxnSpPr>
            <a:cxnSpLocks/>
          </p:cNvCxnSpPr>
          <p:nvPr/>
        </p:nvCxnSpPr>
        <p:spPr>
          <a:xfrm flipH="1" flipV="1">
            <a:off x="5509647" y="2123269"/>
            <a:ext cx="4897462" cy="475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939CCDA-10A7-4920-AA21-42CC3310A93E}"/>
              </a:ext>
            </a:extLst>
          </p:cNvPr>
          <p:cNvCxnSpPr/>
          <p:nvPr/>
        </p:nvCxnSpPr>
        <p:spPr>
          <a:xfrm>
            <a:off x="5509646" y="2131017"/>
            <a:ext cx="0" cy="276306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F6347E-06D5-4F49-9D1B-346802FDAB50}"/>
              </a:ext>
            </a:extLst>
          </p:cNvPr>
          <p:cNvCxnSpPr>
            <a:endCxn id="18" idx="1"/>
          </p:cNvCxnSpPr>
          <p:nvPr/>
        </p:nvCxnSpPr>
        <p:spPr>
          <a:xfrm>
            <a:off x="5509646" y="2817955"/>
            <a:ext cx="650929" cy="342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BD83A65-378D-45E6-9FD3-899C9BE1B486}"/>
              </a:ext>
            </a:extLst>
          </p:cNvPr>
          <p:cNvCxnSpPr>
            <a:endCxn id="17" idx="1"/>
          </p:cNvCxnSpPr>
          <p:nvPr/>
        </p:nvCxnSpPr>
        <p:spPr>
          <a:xfrm>
            <a:off x="5508703" y="3214652"/>
            <a:ext cx="649985" cy="49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5F0C53-9C23-45EE-9AE7-A17502B023C1}"/>
              </a:ext>
            </a:extLst>
          </p:cNvPr>
          <p:cNvCxnSpPr>
            <a:endCxn id="19" idx="1"/>
          </p:cNvCxnSpPr>
          <p:nvPr/>
        </p:nvCxnSpPr>
        <p:spPr>
          <a:xfrm>
            <a:off x="5509646" y="3608916"/>
            <a:ext cx="650929" cy="377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136C12-0D3F-4018-9D6C-AC2FA348EEBD}"/>
              </a:ext>
            </a:extLst>
          </p:cNvPr>
          <p:cNvCxnSpPr/>
          <p:nvPr/>
        </p:nvCxnSpPr>
        <p:spPr>
          <a:xfrm>
            <a:off x="5508703" y="4886984"/>
            <a:ext cx="1677543" cy="1484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5641254-AF63-4EC4-BAFF-5995EDE805F9}"/>
              </a:ext>
            </a:extLst>
          </p:cNvPr>
          <p:cNvSpPr/>
          <p:nvPr/>
        </p:nvSpPr>
        <p:spPr>
          <a:xfrm>
            <a:off x="9461516" y="4092260"/>
            <a:ext cx="945592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s_STG_xx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094CAE2-14D6-4CEA-9E36-B76CD396D1FA}"/>
              </a:ext>
            </a:extLst>
          </p:cNvPr>
          <p:cNvCxnSpPr/>
          <p:nvPr/>
        </p:nvCxnSpPr>
        <p:spPr>
          <a:xfrm>
            <a:off x="6617776" y="5780868"/>
            <a:ext cx="56847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ECF8233-2CE8-4A08-B396-98375461DC6F}"/>
              </a:ext>
            </a:extLst>
          </p:cNvPr>
          <p:cNvSpPr/>
          <p:nvPr/>
        </p:nvSpPr>
        <p:spPr>
          <a:xfrm>
            <a:off x="5928350" y="5659963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clock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067C72A-BCC6-48F3-8788-8D75947EEC6B}"/>
              </a:ext>
            </a:extLst>
          </p:cNvPr>
          <p:cNvCxnSpPr/>
          <p:nvPr/>
        </p:nvCxnSpPr>
        <p:spPr>
          <a:xfrm>
            <a:off x="1123627" y="5468615"/>
            <a:ext cx="88340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E155A52-C56C-4CD8-A3F7-23EC3D261F1A}"/>
              </a:ext>
            </a:extLst>
          </p:cNvPr>
          <p:cNvCxnSpPr/>
          <p:nvPr/>
        </p:nvCxnSpPr>
        <p:spPr>
          <a:xfrm flipV="1">
            <a:off x="2007031" y="5282490"/>
            <a:ext cx="0" cy="1861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735209B-0AEC-4B6C-B777-286B0B1084C7}"/>
              </a:ext>
            </a:extLst>
          </p:cNvPr>
          <p:cNvCxnSpPr/>
          <p:nvPr/>
        </p:nvCxnSpPr>
        <p:spPr>
          <a:xfrm>
            <a:off x="2007030" y="5292394"/>
            <a:ext cx="88340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BCF276-51D5-4AC6-926F-64DDB3684361}"/>
              </a:ext>
            </a:extLst>
          </p:cNvPr>
          <p:cNvCxnSpPr/>
          <p:nvPr/>
        </p:nvCxnSpPr>
        <p:spPr>
          <a:xfrm flipV="1">
            <a:off x="2879871" y="5282489"/>
            <a:ext cx="0" cy="1861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EA9F8B-1689-4034-AD05-102E62DBC3D4}"/>
              </a:ext>
            </a:extLst>
          </p:cNvPr>
          <p:cNvCxnSpPr/>
          <p:nvPr/>
        </p:nvCxnSpPr>
        <p:spPr>
          <a:xfrm>
            <a:off x="2879871" y="5468614"/>
            <a:ext cx="88340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90D9D5C-5595-4704-BE25-26AAACD4BFC9}"/>
              </a:ext>
            </a:extLst>
          </p:cNvPr>
          <p:cNvCxnSpPr/>
          <p:nvPr/>
        </p:nvCxnSpPr>
        <p:spPr>
          <a:xfrm flipV="1">
            <a:off x="3763275" y="5282489"/>
            <a:ext cx="0" cy="1861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EAC8B90-0322-408F-852E-8D832F374264}"/>
              </a:ext>
            </a:extLst>
          </p:cNvPr>
          <p:cNvCxnSpPr/>
          <p:nvPr/>
        </p:nvCxnSpPr>
        <p:spPr>
          <a:xfrm>
            <a:off x="3763274" y="5282489"/>
            <a:ext cx="88340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580BC1E-995A-42AE-AAE4-C5AB35119880}"/>
              </a:ext>
            </a:extLst>
          </p:cNvPr>
          <p:cNvCxnSpPr/>
          <p:nvPr/>
        </p:nvCxnSpPr>
        <p:spPr>
          <a:xfrm flipV="1">
            <a:off x="4653533" y="5290002"/>
            <a:ext cx="0" cy="1861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42DB8-0409-4701-8BF4-37C3A2557681}"/>
              </a:ext>
            </a:extLst>
          </p:cNvPr>
          <p:cNvCxnSpPr>
            <a:cxnSpLocks/>
          </p:cNvCxnSpPr>
          <p:nvPr/>
        </p:nvCxnSpPr>
        <p:spPr>
          <a:xfrm>
            <a:off x="2007030" y="4561330"/>
            <a:ext cx="0" cy="62548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9966656-029E-4D0B-9626-D091F5B0A469}"/>
              </a:ext>
            </a:extLst>
          </p:cNvPr>
          <p:cNvSpPr/>
          <p:nvPr/>
        </p:nvSpPr>
        <p:spPr>
          <a:xfrm>
            <a:off x="1634971" y="4357642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New r_*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3F9E830-D367-4C4E-99A7-694CDA818214}"/>
              </a:ext>
            </a:extLst>
          </p:cNvPr>
          <p:cNvSpPr/>
          <p:nvPr/>
        </p:nvSpPr>
        <p:spPr>
          <a:xfrm>
            <a:off x="2255253" y="4633943"/>
            <a:ext cx="1131015" cy="396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Comb. Logic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E301F6A-2BE0-4015-8C56-B59018B5BD8A}"/>
              </a:ext>
            </a:extLst>
          </p:cNvPr>
          <p:cNvCxnSpPr>
            <a:cxnSpLocks/>
          </p:cNvCxnSpPr>
          <p:nvPr/>
        </p:nvCxnSpPr>
        <p:spPr>
          <a:xfrm>
            <a:off x="3758339" y="4572758"/>
            <a:ext cx="0" cy="62548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CFB3E27-33E3-47E2-A626-7FD9432008C1}"/>
              </a:ext>
            </a:extLst>
          </p:cNvPr>
          <p:cNvSpPr/>
          <p:nvPr/>
        </p:nvSpPr>
        <p:spPr>
          <a:xfrm>
            <a:off x="3386280" y="4369070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New r_*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1C8C7B9-E2D1-485D-8C0F-41F6D1AD3A8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2007030" y="4832043"/>
            <a:ext cx="24822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BF3D4D6-98CC-4BA8-9BBD-F5C9F096C5DC}"/>
              </a:ext>
            </a:extLst>
          </p:cNvPr>
          <p:cNvCxnSpPr>
            <a:cxnSpLocks/>
          </p:cNvCxnSpPr>
          <p:nvPr/>
        </p:nvCxnSpPr>
        <p:spPr>
          <a:xfrm flipV="1">
            <a:off x="3386268" y="4811877"/>
            <a:ext cx="372071" cy="301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C2CE0-F401-4F66-B49C-BCD1B6B129AA}"/>
              </a:ext>
            </a:extLst>
          </p:cNvPr>
          <p:cNvSpPr/>
          <p:nvPr/>
        </p:nvSpPr>
        <p:spPr>
          <a:xfrm>
            <a:off x="9527417" y="4384571"/>
            <a:ext cx="1601871" cy="22920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May be </a:t>
            </a:r>
            <a:r>
              <a:rPr lang="en-US" sz="1200" dirty="0" err="1">
                <a:solidFill>
                  <a:schemeClr val="bg1"/>
                </a:solidFill>
              </a:rPr>
              <a:t>r_STG_xx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89B0E9-1192-4680-BD2B-9CC602881D89}"/>
              </a:ext>
            </a:extLst>
          </p:cNvPr>
          <p:cNvCxnSpPr>
            <a:cxnSpLocks/>
          </p:cNvCxnSpPr>
          <p:nvPr/>
        </p:nvCxnSpPr>
        <p:spPr>
          <a:xfrm>
            <a:off x="7459651" y="4644033"/>
            <a:ext cx="74411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4972215-82F4-4605-ACA3-44867F43537D}"/>
              </a:ext>
            </a:extLst>
          </p:cNvPr>
          <p:cNvSpPr/>
          <p:nvPr/>
        </p:nvSpPr>
        <p:spPr>
          <a:xfrm>
            <a:off x="7461538" y="4426327"/>
            <a:ext cx="744117" cy="1913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r_pc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Content Placeholder 6">
            <a:extLst>
              <a:ext uri="{FF2B5EF4-FFF2-40B4-BE49-F238E27FC236}">
                <a16:creationId xmlns:a16="http://schemas.microsoft.com/office/drawing/2014/main" id="{24BEEAEF-D0AD-4C50-B1F3-2E9545D4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9574" cy="1549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registers are updated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12200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 animBg="1"/>
      <p:bldP spid="20" grpId="0" animBg="1"/>
      <p:bldP spid="24" grpId="0"/>
      <p:bldP spid="26" grpId="0"/>
      <p:bldP spid="28" grpId="0"/>
      <p:bldP spid="30" grpId="0"/>
      <p:bldP spid="31" grpId="0" animBg="1"/>
      <p:bldP spid="33" grpId="0"/>
      <p:bldP spid="35" grpId="0"/>
      <p:bldP spid="37" grpId="0"/>
      <p:bldP spid="55" grpId="0"/>
      <p:bldP spid="61" grpId="0"/>
      <p:bldP spid="74" grpId="0"/>
      <p:bldP spid="75" grpId="0" animBg="1"/>
      <p:bldP spid="77" grpId="0"/>
      <p:bldP spid="57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5C76BA3-770D-4014-A4AA-965378066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073" y="3669787"/>
            <a:ext cx="4196220" cy="1882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Phase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511300"/>
            <a:ext cx="472786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Where is the Pipeline Register of the Instruction?</a:t>
            </a:r>
          </a:p>
          <a:p>
            <a:r>
              <a:rPr lang="en-US" dirty="0"/>
              <a:t>Normally on the IM output</a:t>
            </a:r>
          </a:p>
          <a:p>
            <a:r>
              <a:rPr lang="en-US" dirty="0"/>
              <a:t>Inside the </a:t>
            </a:r>
            <a:r>
              <a:rPr lang="en-US" dirty="0" err="1"/>
              <a:t>MemData</a:t>
            </a:r>
            <a:r>
              <a:rPr lang="en-US" dirty="0"/>
              <a:t> block</a:t>
            </a:r>
          </a:p>
          <a:p>
            <a:r>
              <a:rPr lang="en-US" dirty="0"/>
              <a:t>This is the internal implementation, but the memory has 0 delay in this case.</a:t>
            </a:r>
          </a:p>
          <a:p>
            <a:r>
              <a:rPr lang="en-US" dirty="0"/>
              <a:t>The output must be a signal because the register is implied in the memory block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99675D-0D0B-4548-864C-914AD70A60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690" y="1441774"/>
            <a:ext cx="2743583" cy="1352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AD19AD-40AE-491A-B6D4-98A39C6C18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000" y="1375327"/>
            <a:ext cx="2686425" cy="144800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78D18F-CCBB-4134-976A-43B41F8C2423}"/>
              </a:ext>
            </a:extLst>
          </p:cNvPr>
          <p:cNvCxnSpPr>
            <a:cxnSpLocks/>
          </p:cNvCxnSpPr>
          <p:nvPr/>
        </p:nvCxnSpPr>
        <p:spPr>
          <a:xfrm>
            <a:off x="4934308" y="2936240"/>
            <a:ext cx="3259801" cy="9992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77A607B-D652-4D0C-92F6-6F9A4D5858BA}"/>
              </a:ext>
            </a:extLst>
          </p:cNvPr>
          <p:cNvSpPr/>
          <p:nvPr/>
        </p:nvSpPr>
        <p:spPr>
          <a:xfrm>
            <a:off x="10753725" y="1762125"/>
            <a:ext cx="600075" cy="2190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ECBA33-EAF3-481F-A7DF-3A771DF738B5}"/>
              </a:ext>
            </a:extLst>
          </p:cNvPr>
          <p:cNvCxnSpPr>
            <a:cxnSpLocks/>
          </p:cNvCxnSpPr>
          <p:nvPr/>
        </p:nvCxnSpPr>
        <p:spPr>
          <a:xfrm>
            <a:off x="10677525" y="1441774"/>
            <a:ext cx="0" cy="4441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39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Phase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825625"/>
            <a:ext cx="4324350" cy="4351338"/>
          </a:xfrm>
        </p:spPr>
        <p:txBody>
          <a:bodyPr>
            <a:normAutofit/>
          </a:bodyPr>
          <a:lstStyle/>
          <a:p>
            <a:r>
              <a:rPr lang="en-US" dirty="0"/>
              <a:t>Forward References</a:t>
            </a:r>
          </a:p>
          <a:p>
            <a:r>
              <a:rPr lang="en-US" dirty="0"/>
              <a:t>This is correct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095D9F-316B-4DD9-B3DF-354A246F3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35" y="919102"/>
            <a:ext cx="5736910" cy="250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1A2C34-7C89-4A13-B7D4-8DFF0F617C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35" y="3500371"/>
            <a:ext cx="5834649" cy="273989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5E3C4E-DB8A-40C5-ADC4-0DA23123D695}"/>
              </a:ext>
            </a:extLst>
          </p:cNvPr>
          <p:cNvCxnSpPr>
            <a:cxnSpLocks/>
          </p:cNvCxnSpPr>
          <p:nvPr/>
        </p:nvCxnSpPr>
        <p:spPr>
          <a:xfrm>
            <a:off x="7353300" y="2476500"/>
            <a:ext cx="1257300" cy="26765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0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Phase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825625"/>
            <a:ext cx="4324350" cy="4351338"/>
          </a:xfrm>
        </p:spPr>
        <p:txBody>
          <a:bodyPr>
            <a:normAutofit/>
          </a:bodyPr>
          <a:lstStyle/>
          <a:p>
            <a:r>
              <a:rPr lang="en-US" dirty="0"/>
              <a:t>Forward References</a:t>
            </a:r>
          </a:p>
          <a:p>
            <a:r>
              <a:rPr lang="en-US" dirty="0"/>
              <a:t>This is </a:t>
            </a:r>
            <a:r>
              <a:rPr lang="en-US" u="sng" dirty="0"/>
              <a:t>incorrect</a:t>
            </a:r>
            <a:r>
              <a:rPr lang="en-US" dirty="0"/>
              <a:t> – it is a FORWARD REFERENCE</a:t>
            </a:r>
          </a:p>
          <a:p>
            <a:r>
              <a:rPr lang="en-US" dirty="0"/>
              <a:t>Because the </a:t>
            </a:r>
            <a:r>
              <a:rPr lang="en-US" dirty="0" err="1"/>
              <a:t>Codasip</a:t>
            </a:r>
            <a:r>
              <a:rPr lang="en-US" dirty="0"/>
              <a:t> code is executed </a:t>
            </a:r>
            <a:r>
              <a:rPr lang="en-US" u="sng" dirty="0"/>
              <a:t>in order</a:t>
            </a:r>
          </a:p>
          <a:p>
            <a:r>
              <a:rPr lang="en-US" dirty="0"/>
              <a:t>Important when setting hardware breakpoints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095D9F-316B-4DD9-B3DF-354A246F3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39" y="3672310"/>
            <a:ext cx="5736910" cy="250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1A2C34-7C89-4A13-B7D4-8DFF0F617C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069" y="973693"/>
            <a:ext cx="5834649" cy="273989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5E3C4E-DB8A-40C5-ADC4-0DA23123D695}"/>
              </a:ext>
            </a:extLst>
          </p:cNvPr>
          <p:cNvCxnSpPr>
            <a:cxnSpLocks/>
          </p:cNvCxnSpPr>
          <p:nvPr/>
        </p:nvCxnSpPr>
        <p:spPr>
          <a:xfrm flipV="1">
            <a:off x="7362825" y="2781300"/>
            <a:ext cx="1066800" cy="2286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1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48606</TotalTime>
  <Words>869</Words>
  <Application>Microsoft Office PowerPoint</Application>
  <PresentationFormat>Widescreen</PresentationFormat>
  <Paragraphs>164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HelveticaNeueLT Std ExtBlk Cn</vt:lpstr>
      <vt:lpstr>Office Theme</vt:lpstr>
      <vt:lpstr>ECEN 3593-001 Computer Organization</vt:lpstr>
      <vt:lpstr>Agenda</vt:lpstr>
      <vt:lpstr>Class Announcements</vt:lpstr>
      <vt:lpstr>Class Announcements</vt:lpstr>
      <vt:lpstr>Class Announcements</vt:lpstr>
      <vt:lpstr>Processor Overall Functional View</vt:lpstr>
      <vt:lpstr>Class Project – Phase 5</vt:lpstr>
      <vt:lpstr>Class Project – Phase 5</vt:lpstr>
      <vt:lpstr>Class Project – Phase 5</vt:lpstr>
      <vt:lpstr>Class Project – Phase 5</vt:lpstr>
      <vt:lpstr>CLASS Project – Phase 5</vt:lpstr>
      <vt:lpstr>Class Project – Phase 5</vt:lpstr>
      <vt:lpstr>Class Project - -info 3,6,7 Display</vt:lpstr>
      <vt:lpstr>Codasip Debugging – Debug Perspective</vt:lpstr>
      <vt:lpstr>Console Switching</vt:lpstr>
      <vt:lpstr>Class Project – Phase 5</vt:lpstr>
      <vt:lpstr>Microarchitectural Register Display</vt:lpstr>
      <vt:lpstr>Signal Display</vt:lpstr>
      <vt:lpstr>Breakpoints Display</vt:lpstr>
      <vt:lpstr>Class Project – Phase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642</cp:revision>
  <dcterms:created xsi:type="dcterms:W3CDTF">2015-08-04T22:38:58Z</dcterms:created>
  <dcterms:modified xsi:type="dcterms:W3CDTF">2021-02-27T17:12:38Z</dcterms:modified>
</cp:coreProperties>
</file>