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257" r:id="rId3"/>
    <p:sldId id="1103" r:id="rId4"/>
    <p:sldId id="706" r:id="rId5"/>
    <p:sldId id="1108" r:id="rId6"/>
    <p:sldId id="1100" r:id="rId7"/>
    <p:sldId id="1085" r:id="rId8"/>
    <p:sldId id="1109" r:id="rId9"/>
    <p:sldId id="1058" r:id="rId10"/>
    <p:sldId id="1059" r:id="rId11"/>
    <p:sldId id="1060" r:id="rId12"/>
    <p:sldId id="1061" r:id="rId13"/>
    <p:sldId id="1062" r:id="rId14"/>
    <p:sldId id="1063" r:id="rId15"/>
    <p:sldId id="1064" r:id="rId16"/>
    <p:sldId id="1065" r:id="rId17"/>
    <p:sldId id="1066" r:id="rId18"/>
    <p:sldId id="1067" r:id="rId19"/>
    <p:sldId id="1068" r:id="rId20"/>
    <p:sldId id="1069" r:id="rId21"/>
    <p:sldId id="1070" r:id="rId22"/>
    <p:sldId id="1071" r:id="rId23"/>
    <p:sldId id="1072" r:id="rId24"/>
    <p:sldId id="990" r:id="rId25"/>
    <p:sldId id="991" r:id="rId26"/>
    <p:sldId id="1102" r:id="rId27"/>
    <p:sldId id="1029" r:id="rId28"/>
    <p:sldId id="1032" r:id="rId29"/>
    <p:sldId id="11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3899" autoAdjust="0"/>
  </p:normalViewPr>
  <p:slideViewPr>
    <p:cSldViewPr snapToGrid="0">
      <p:cViewPr varScale="1">
        <p:scale>
          <a:sx n="100" d="100"/>
          <a:sy n="100" d="100"/>
        </p:scale>
        <p:origin x="102" y="756"/>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2/26/2021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2/26/2021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13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8444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17910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73688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9325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6668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0538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95503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179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60780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1264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7220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137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1793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41733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94895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7936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90162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18014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9808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4451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9602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556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4065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4016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2039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7196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63320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2/26/2021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2/26/2021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hyperlink" Target="https://www.eetimes.com/wp-content/uploads/2019/12/GreenWaves-GAP9-architecture.jpg"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hackcu.org/" TargetMode="External"/><Relationship Id="rId3" Type="http://schemas.openxmlformats.org/officeDocument/2006/relationships/image" Target="../media/image2.png"/><Relationship Id="rId7" Type="http://schemas.openxmlformats.org/officeDocument/2006/relationships/hyperlink" Target="mailto:contact@hackcu.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hackcu.org/007" TargetMode="External"/><Relationship Id="rId5" Type="http://schemas.openxmlformats.org/officeDocument/2006/relationships/hyperlink" Target="http://tinyurl.com/hackcu007-signup"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8000" dirty="0">
                <a:latin typeface="HelveticaNeueLT Std ExtBlk Cn" panose="020B0806040502050204" pitchFamily="34" charset="0"/>
              </a:rPr>
              <a:t>ECEN 3593-001</a:t>
            </a:r>
            <a:br>
              <a:rPr lang="en-US" sz="9600" dirty="0">
                <a:latin typeface="HelveticaNeueLT Std ExtBlk Cn" panose="020B0806040502050204" pitchFamily="34" charset="0"/>
              </a:rPr>
            </a:br>
            <a:r>
              <a:rPr lang="en-US" sz="5300" dirty="0">
                <a:latin typeface="HelveticaNeueLT Std ExtBlk Cn" panose="020B0806040502050204" pitchFamily="34" charset="0"/>
              </a:rPr>
              <a:t>Computer Organization</a:t>
            </a:r>
          </a:p>
        </p:txBody>
      </p:sp>
      <p:sp>
        <p:nvSpPr>
          <p:cNvPr id="3" name="Subtitle 2"/>
          <p:cNvSpPr>
            <a:spLocks noGrp="1"/>
          </p:cNvSpPr>
          <p:nvPr>
            <p:ph type="subTitle" idx="1"/>
          </p:nvPr>
        </p:nvSpPr>
        <p:spPr/>
        <p:txBody>
          <a:bodyPr>
            <a:normAutofit/>
          </a:bodyPr>
          <a:lstStyle/>
          <a:p>
            <a:r>
              <a:rPr lang="en-US" sz="3600" dirty="0">
                <a:solidFill>
                  <a:srgbClr val="CFB87C"/>
                </a:solidFill>
                <a:latin typeface="HelveticaNeueLT Std ExtBlk Cn" panose="020B0806040502050204" pitchFamily="34" charset="0"/>
              </a:rPr>
              <a:t>Lecture #18</a:t>
            </a:r>
          </a:p>
          <a:p>
            <a:r>
              <a:rPr lang="en-US" sz="3600" dirty="0">
                <a:solidFill>
                  <a:srgbClr val="CFB87C"/>
                </a:solidFill>
                <a:latin typeface="HelveticaNeueLT Std ExtBlk Cn" panose="020B0806040502050204" pitchFamily="34" charset="0"/>
              </a:rPr>
              <a:t>1 March 2021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Storing the internal state of the Pipeline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dirty="0"/>
              <a:t>Need </a:t>
            </a:r>
            <a:r>
              <a:rPr lang="en-US" altLang="en-US" dirty="0">
                <a:solidFill>
                  <a:srgbClr val="0070C0"/>
                </a:solidFill>
              </a:rPr>
              <a:t>Pipeline registers </a:t>
            </a:r>
            <a:r>
              <a:rPr lang="en-US" altLang="en-US" dirty="0"/>
              <a:t>between stages to pass the instruction along</a:t>
            </a:r>
          </a:p>
          <a:p>
            <a:pPr marL="0" indent="0">
              <a:buNone/>
            </a:pPr>
            <a:endParaRPr lang="en-AU" altLang="en-US" sz="3200" dirty="0"/>
          </a:p>
        </p:txBody>
      </p:sp>
      <p:sp>
        <p:nvSpPr>
          <p:cNvPr id="8" name="TextBox 7"/>
          <p:cNvSpPr txBox="1"/>
          <p:nvPr/>
        </p:nvSpPr>
        <p:spPr>
          <a:xfrm>
            <a:off x="348792" y="2234152"/>
            <a:ext cx="2290714" cy="3416320"/>
          </a:xfrm>
          <a:prstGeom prst="rect">
            <a:avLst/>
          </a:prstGeom>
          <a:noFill/>
        </p:spPr>
        <p:txBody>
          <a:bodyPr wrap="square" rtlCol="0">
            <a:spAutoFit/>
          </a:bodyPr>
          <a:lstStyle/>
          <a:p>
            <a:r>
              <a:rPr lang="en-US" dirty="0">
                <a:solidFill>
                  <a:srgbClr val="FF0000"/>
                </a:solidFill>
              </a:rPr>
              <a:t>The pipeline registers retain the value of an individual instruction as it goes from one stage to the next.  </a:t>
            </a:r>
          </a:p>
          <a:p>
            <a:endParaRPr lang="en-US" dirty="0">
              <a:solidFill>
                <a:srgbClr val="FF0000"/>
              </a:solidFill>
            </a:endParaRPr>
          </a:p>
          <a:p>
            <a:r>
              <a:rPr lang="en-US" dirty="0">
                <a:solidFill>
                  <a:srgbClr val="FF0000"/>
                </a:solidFill>
              </a:rPr>
              <a:t>The values could include the instruction itself or the decoded control bits that will be used in future stages of the pipe</a:t>
            </a:r>
          </a:p>
        </p:txBody>
      </p:sp>
      <p:sp>
        <p:nvSpPr>
          <p:cNvPr id="10" name="TextBox 9"/>
          <p:cNvSpPr txBox="1"/>
          <p:nvPr/>
        </p:nvSpPr>
        <p:spPr>
          <a:xfrm>
            <a:off x="2639506" y="4742498"/>
            <a:ext cx="2562474" cy="1477328"/>
          </a:xfrm>
          <a:prstGeom prst="rect">
            <a:avLst/>
          </a:prstGeom>
          <a:noFill/>
        </p:spPr>
        <p:txBody>
          <a:bodyPr wrap="square" rtlCol="0">
            <a:spAutoFit/>
          </a:bodyPr>
          <a:lstStyle/>
          <a:p>
            <a:r>
              <a:rPr lang="en-US" dirty="0">
                <a:solidFill>
                  <a:srgbClr val="FF0000"/>
                </a:solidFill>
              </a:rPr>
              <a:t>Notice that each pipeline stage requires a unique set of resources – preventing a </a:t>
            </a:r>
            <a:r>
              <a:rPr lang="en-US" dirty="0">
                <a:solidFill>
                  <a:schemeClr val="bg1"/>
                </a:solidFill>
              </a:rPr>
              <a:t>structural hazard</a:t>
            </a:r>
          </a:p>
        </p:txBody>
      </p:sp>
      <p:pic>
        <p:nvPicPr>
          <p:cNvPr id="11" name="Picture 1">
            <a:extLst>
              <a:ext uri="{FF2B5EF4-FFF2-40B4-BE49-F238E27FC236}">
                <a16:creationId xmlns:a16="http://schemas.microsoft.com/office/drawing/2014/main" id="{6B8D9C1B-DDB9-471C-B636-C4331E914BE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3450" y="2098430"/>
            <a:ext cx="7986713"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40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Pipeline Operation</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Diagraming cycle-by-cycle flow of instructions through the pipelined data path</a:t>
            </a:r>
          </a:p>
          <a:p>
            <a:pPr lvl="1"/>
            <a:r>
              <a:rPr lang="en-US" altLang="en-US" sz="2800" dirty="0"/>
              <a:t>“Single-clock-cycle” pipeline diagram</a:t>
            </a:r>
          </a:p>
          <a:p>
            <a:pPr lvl="2"/>
            <a:r>
              <a:rPr lang="en-US" altLang="en-US" sz="2400" dirty="0"/>
              <a:t>Shows pipeline usage in a single cycle</a:t>
            </a:r>
          </a:p>
          <a:p>
            <a:pPr lvl="2"/>
            <a:r>
              <a:rPr lang="en-US" altLang="en-US" sz="2400" dirty="0"/>
              <a:t>Highlight resources used</a:t>
            </a:r>
          </a:p>
          <a:p>
            <a:pPr lvl="1"/>
            <a:r>
              <a:rPr lang="en-US" altLang="en-US" sz="2800" dirty="0"/>
              <a:t>Compared to a “multi-clock-cycle” diagram</a:t>
            </a:r>
          </a:p>
          <a:p>
            <a:pPr lvl="2"/>
            <a:r>
              <a:rPr lang="en-US" altLang="en-US" sz="2400" dirty="0"/>
              <a:t>Graph of operation over time</a:t>
            </a:r>
          </a:p>
          <a:p>
            <a:r>
              <a:rPr lang="en-US" altLang="en-US" sz="3200" dirty="0"/>
              <a:t>We’ll look at “single-clock-cycle” diagrams for load &amp; store</a:t>
            </a:r>
            <a:endParaRPr lang="en-AU" altLang="en-US" sz="3200" dirty="0"/>
          </a:p>
        </p:txBody>
      </p:sp>
    </p:spTree>
    <p:extLst>
      <p:ext uri="{BB962C8B-B14F-4D97-AF65-F5344CB8AC3E}">
        <p14:creationId xmlns:p14="http://schemas.microsoft.com/office/powerpoint/2010/main" val="252100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Instruction Fetch (IF) for a  load / store </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TextBox 6"/>
          <p:cNvSpPr txBox="1"/>
          <p:nvPr/>
        </p:nvSpPr>
        <p:spPr>
          <a:xfrm>
            <a:off x="509048" y="1915640"/>
            <a:ext cx="2356701" cy="3139321"/>
          </a:xfrm>
          <a:prstGeom prst="rect">
            <a:avLst/>
          </a:prstGeom>
          <a:noFill/>
        </p:spPr>
        <p:txBody>
          <a:bodyPr wrap="square" rtlCol="0">
            <a:spAutoFit/>
          </a:bodyPr>
          <a:lstStyle/>
          <a:p>
            <a:r>
              <a:rPr lang="en-US" dirty="0">
                <a:solidFill>
                  <a:srgbClr val="FF0000"/>
                </a:solidFill>
              </a:rPr>
              <a:t>The incremented PC counter value, PC, is also placed in the IF/ID pipeline buffer to be used in a calculation of a branch </a:t>
            </a:r>
          </a:p>
          <a:p>
            <a:endParaRPr lang="en-US" dirty="0">
              <a:solidFill>
                <a:srgbClr val="FF0000"/>
              </a:solidFill>
            </a:endParaRPr>
          </a:p>
          <a:p>
            <a:r>
              <a:rPr lang="en-US" dirty="0">
                <a:solidFill>
                  <a:srgbClr val="FF0000"/>
                </a:solidFill>
              </a:rPr>
              <a:t>At this stage, the CPU does not know what type of instruction has been fetched</a:t>
            </a:r>
          </a:p>
        </p:txBody>
      </p:sp>
      <p:pic>
        <p:nvPicPr>
          <p:cNvPr id="10" name="Picture 1">
            <a:extLst>
              <a:ext uri="{FF2B5EF4-FFF2-40B4-BE49-F238E27FC236}">
                <a16:creationId xmlns:a16="http://schemas.microsoft.com/office/drawing/2014/main" id="{765D0F68-313D-477F-9841-0FDAD2D658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189552"/>
            <a:ext cx="8193088"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818FCDDA-3BF0-4037-B039-23D3920E355F}"/>
              </a:ext>
            </a:extLst>
          </p:cNvPr>
          <p:cNvSpPr/>
          <p:nvPr/>
        </p:nvSpPr>
        <p:spPr>
          <a:xfrm>
            <a:off x="4314548" y="1109710"/>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86AEC68-6025-4ED8-9691-92813A1BB9E7}"/>
              </a:ext>
            </a:extLst>
          </p:cNvPr>
          <p:cNvCxnSpPr>
            <a:cxnSpLocks/>
          </p:cNvCxnSpPr>
          <p:nvPr/>
        </p:nvCxnSpPr>
        <p:spPr>
          <a:xfrm>
            <a:off x="2719953" y="2874936"/>
            <a:ext cx="243323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67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Instruction Decode (ID) for a Load / Store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TextBox 7"/>
          <p:cNvSpPr txBox="1"/>
          <p:nvPr/>
        </p:nvSpPr>
        <p:spPr>
          <a:xfrm>
            <a:off x="318955" y="952407"/>
            <a:ext cx="2356701" cy="5355312"/>
          </a:xfrm>
          <a:prstGeom prst="rect">
            <a:avLst/>
          </a:prstGeom>
          <a:noFill/>
        </p:spPr>
        <p:txBody>
          <a:bodyPr wrap="square" rtlCol="0">
            <a:spAutoFit/>
          </a:bodyPr>
          <a:lstStyle/>
          <a:p>
            <a:r>
              <a:rPr lang="en-US" dirty="0">
                <a:solidFill>
                  <a:srgbClr val="FF0000"/>
                </a:solidFill>
              </a:rPr>
              <a:t>The value of the register operands as well as the signed extended immediate value are placed into the ID/EX buffer to be passed int the EX stage if necessary</a:t>
            </a:r>
          </a:p>
          <a:p>
            <a:endParaRPr lang="en-US" dirty="0">
              <a:solidFill>
                <a:srgbClr val="FF0000"/>
              </a:solidFill>
            </a:endParaRPr>
          </a:p>
          <a:p>
            <a:r>
              <a:rPr lang="en-US" dirty="0">
                <a:solidFill>
                  <a:srgbClr val="FF0000"/>
                </a:solidFill>
              </a:rPr>
              <a:t>The instruction is also decoded into the control lines required for the EX, MEM, and WB stages</a:t>
            </a:r>
          </a:p>
          <a:p>
            <a:endParaRPr lang="en-US" dirty="0">
              <a:solidFill>
                <a:srgbClr val="FF0000"/>
              </a:solidFill>
            </a:endParaRPr>
          </a:p>
          <a:p>
            <a:r>
              <a:rPr lang="en-US" dirty="0">
                <a:solidFill>
                  <a:srgbClr val="FF0000"/>
                </a:solidFill>
              </a:rPr>
              <a:t>Note:  The PC counter value is also passed along to the ID/EX register</a:t>
            </a:r>
          </a:p>
        </p:txBody>
      </p:sp>
      <p:sp>
        <p:nvSpPr>
          <p:cNvPr id="10" name="TextBox 9"/>
          <p:cNvSpPr txBox="1"/>
          <p:nvPr/>
        </p:nvSpPr>
        <p:spPr>
          <a:xfrm>
            <a:off x="2553507" y="4507285"/>
            <a:ext cx="3198067" cy="923330"/>
          </a:xfrm>
          <a:prstGeom prst="rect">
            <a:avLst/>
          </a:prstGeom>
          <a:noFill/>
        </p:spPr>
        <p:txBody>
          <a:bodyPr wrap="square" rtlCol="0">
            <a:spAutoFit/>
          </a:bodyPr>
          <a:lstStyle/>
          <a:p>
            <a:r>
              <a:rPr lang="en-US" dirty="0">
                <a:solidFill>
                  <a:srgbClr val="FF0000"/>
                </a:solidFill>
              </a:rPr>
              <a:t>The register file is required in 2 stages, the ID and WB stage.  Is this a </a:t>
            </a:r>
            <a:r>
              <a:rPr lang="en-US" dirty="0">
                <a:solidFill>
                  <a:srgbClr val="0070C0"/>
                </a:solidFill>
              </a:rPr>
              <a:t>Structural Hazard</a:t>
            </a:r>
            <a:r>
              <a:rPr lang="en-US" dirty="0">
                <a:solidFill>
                  <a:srgbClr val="FF0000"/>
                </a:solidFill>
              </a:rPr>
              <a:t>?</a:t>
            </a:r>
          </a:p>
        </p:txBody>
      </p:sp>
      <p:pic>
        <p:nvPicPr>
          <p:cNvPr id="11" name="Picture 1">
            <a:extLst>
              <a:ext uri="{FF2B5EF4-FFF2-40B4-BE49-F238E27FC236}">
                <a16:creationId xmlns:a16="http://schemas.microsoft.com/office/drawing/2014/main" id="{0B7614D5-C4FB-46F4-91AB-840B500BEB0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82975" y="1185582"/>
            <a:ext cx="8193088"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8C0E915C-10A0-4C17-92DE-D36C4E0931A7}"/>
              </a:ext>
            </a:extLst>
          </p:cNvPr>
          <p:cNvSpPr txBox="1"/>
          <p:nvPr/>
        </p:nvSpPr>
        <p:spPr>
          <a:xfrm>
            <a:off x="2562610" y="5539677"/>
            <a:ext cx="3198067" cy="369332"/>
          </a:xfrm>
          <a:prstGeom prst="rect">
            <a:avLst/>
          </a:prstGeom>
          <a:noFill/>
        </p:spPr>
        <p:txBody>
          <a:bodyPr wrap="square" rtlCol="0">
            <a:spAutoFit/>
          </a:bodyPr>
          <a:lstStyle/>
          <a:p>
            <a:r>
              <a:rPr lang="en-US" dirty="0">
                <a:solidFill>
                  <a:srgbClr val="FF0000"/>
                </a:solidFill>
              </a:rPr>
              <a:t>No, but there is an issue.</a:t>
            </a:r>
          </a:p>
        </p:txBody>
      </p:sp>
      <p:sp>
        <p:nvSpPr>
          <p:cNvPr id="13" name="Rectangle 12">
            <a:extLst>
              <a:ext uri="{FF2B5EF4-FFF2-40B4-BE49-F238E27FC236}">
                <a16:creationId xmlns:a16="http://schemas.microsoft.com/office/drawing/2014/main" id="{D83AF1BF-16B2-475C-B200-C4924DA9F4F9}"/>
              </a:ext>
            </a:extLst>
          </p:cNvPr>
          <p:cNvSpPr/>
          <p:nvPr/>
        </p:nvSpPr>
        <p:spPr>
          <a:xfrm>
            <a:off x="6702652" y="1136344"/>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D9B44ED-7F2A-4897-94B6-51699D16ED5A}"/>
              </a:ext>
            </a:extLst>
          </p:cNvPr>
          <p:cNvCxnSpPr>
            <a:cxnSpLocks/>
          </p:cNvCxnSpPr>
          <p:nvPr/>
        </p:nvCxnSpPr>
        <p:spPr>
          <a:xfrm>
            <a:off x="5353050" y="1468223"/>
            <a:ext cx="2026975" cy="1132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F3331E-BDC5-405B-A148-039DAA60625A}"/>
              </a:ext>
            </a:extLst>
          </p:cNvPr>
          <p:cNvCxnSpPr>
            <a:cxnSpLocks/>
          </p:cNvCxnSpPr>
          <p:nvPr/>
        </p:nvCxnSpPr>
        <p:spPr>
          <a:xfrm>
            <a:off x="2457450" y="2124075"/>
            <a:ext cx="5133975" cy="17049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31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81595" y="54118"/>
            <a:ext cx="10515600" cy="1325563"/>
          </a:xfrm>
        </p:spPr>
        <p:txBody>
          <a:bodyPr/>
          <a:lstStyle/>
          <a:p>
            <a:pPr algn="ctr"/>
            <a:r>
              <a:rPr lang="en-US" dirty="0"/>
              <a:t>Register File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6" name="Rectangle 15">
            <a:extLst>
              <a:ext uri="{FF2B5EF4-FFF2-40B4-BE49-F238E27FC236}">
                <a16:creationId xmlns:a16="http://schemas.microsoft.com/office/drawing/2014/main" id="{06543232-7E0F-4BCE-AB61-1B59590F1735}"/>
              </a:ext>
            </a:extLst>
          </p:cNvPr>
          <p:cNvSpPr/>
          <p:nvPr/>
        </p:nvSpPr>
        <p:spPr>
          <a:xfrm>
            <a:off x="4590760" y="2773619"/>
            <a:ext cx="1310757" cy="230525"/>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Reg31</a:t>
            </a:r>
          </a:p>
        </p:txBody>
      </p:sp>
      <p:sp>
        <p:nvSpPr>
          <p:cNvPr id="179" name="Rectangle 178">
            <a:extLst>
              <a:ext uri="{FF2B5EF4-FFF2-40B4-BE49-F238E27FC236}">
                <a16:creationId xmlns:a16="http://schemas.microsoft.com/office/drawing/2014/main" id="{FE3D26EE-AD2B-46F3-A524-32CF66A74668}"/>
              </a:ext>
            </a:extLst>
          </p:cNvPr>
          <p:cNvSpPr/>
          <p:nvPr/>
        </p:nvSpPr>
        <p:spPr>
          <a:xfrm>
            <a:off x="4590760" y="3004144"/>
            <a:ext cx="1310757" cy="230525"/>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Reg30</a:t>
            </a:r>
          </a:p>
        </p:txBody>
      </p:sp>
      <p:sp>
        <p:nvSpPr>
          <p:cNvPr id="180" name="Content Placeholder 10">
            <a:extLst>
              <a:ext uri="{FF2B5EF4-FFF2-40B4-BE49-F238E27FC236}">
                <a16:creationId xmlns:a16="http://schemas.microsoft.com/office/drawing/2014/main" id="{3FABAE42-0906-4438-8F37-F9BDEEF006BB}"/>
              </a:ext>
            </a:extLst>
          </p:cNvPr>
          <p:cNvSpPr txBox="1">
            <a:spLocks/>
          </p:cNvSpPr>
          <p:nvPr/>
        </p:nvSpPr>
        <p:spPr>
          <a:xfrm>
            <a:off x="4590761" y="3187244"/>
            <a:ext cx="1310756" cy="29472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t>…</a:t>
            </a:r>
          </a:p>
        </p:txBody>
      </p:sp>
      <p:sp>
        <p:nvSpPr>
          <p:cNvPr id="181" name="Rectangle 180">
            <a:extLst>
              <a:ext uri="{FF2B5EF4-FFF2-40B4-BE49-F238E27FC236}">
                <a16:creationId xmlns:a16="http://schemas.microsoft.com/office/drawing/2014/main" id="{E8462E8F-D7A2-45C1-BBA9-0531835A50F0}"/>
              </a:ext>
            </a:extLst>
          </p:cNvPr>
          <p:cNvSpPr/>
          <p:nvPr/>
        </p:nvSpPr>
        <p:spPr>
          <a:xfrm>
            <a:off x="4590760" y="4288318"/>
            <a:ext cx="1310757" cy="230525"/>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Reg2</a:t>
            </a:r>
          </a:p>
        </p:txBody>
      </p:sp>
      <p:sp>
        <p:nvSpPr>
          <p:cNvPr id="182" name="Rectangle 181">
            <a:extLst>
              <a:ext uri="{FF2B5EF4-FFF2-40B4-BE49-F238E27FC236}">
                <a16:creationId xmlns:a16="http://schemas.microsoft.com/office/drawing/2014/main" id="{B5E0F5E3-A013-47A2-9F3C-4827388551D8}"/>
              </a:ext>
            </a:extLst>
          </p:cNvPr>
          <p:cNvSpPr/>
          <p:nvPr/>
        </p:nvSpPr>
        <p:spPr>
          <a:xfrm>
            <a:off x="4590760" y="4518843"/>
            <a:ext cx="1310757" cy="230525"/>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Reg1</a:t>
            </a:r>
          </a:p>
        </p:txBody>
      </p:sp>
      <p:sp>
        <p:nvSpPr>
          <p:cNvPr id="186" name="Rectangle 185">
            <a:extLst>
              <a:ext uri="{FF2B5EF4-FFF2-40B4-BE49-F238E27FC236}">
                <a16:creationId xmlns:a16="http://schemas.microsoft.com/office/drawing/2014/main" id="{DD1F8C17-41B6-40B1-BC3B-B5D87F2E75B9}"/>
              </a:ext>
            </a:extLst>
          </p:cNvPr>
          <p:cNvSpPr/>
          <p:nvPr/>
        </p:nvSpPr>
        <p:spPr>
          <a:xfrm>
            <a:off x="4590760" y="3827268"/>
            <a:ext cx="1310757" cy="230525"/>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Reg4</a:t>
            </a:r>
          </a:p>
        </p:txBody>
      </p:sp>
      <p:sp>
        <p:nvSpPr>
          <p:cNvPr id="187" name="Rectangle 186">
            <a:extLst>
              <a:ext uri="{FF2B5EF4-FFF2-40B4-BE49-F238E27FC236}">
                <a16:creationId xmlns:a16="http://schemas.microsoft.com/office/drawing/2014/main" id="{9CD9A17A-36F2-4D29-B052-574552BE01DC}"/>
              </a:ext>
            </a:extLst>
          </p:cNvPr>
          <p:cNvSpPr/>
          <p:nvPr/>
        </p:nvSpPr>
        <p:spPr>
          <a:xfrm>
            <a:off x="4590760" y="4057793"/>
            <a:ext cx="1310757" cy="230525"/>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Reg3</a:t>
            </a:r>
          </a:p>
        </p:txBody>
      </p:sp>
      <p:sp>
        <p:nvSpPr>
          <p:cNvPr id="189" name="Rectangle 188">
            <a:extLst>
              <a:ext uri="{FF2B5EF4-FFF2-40B4-BE49-F238E27FC236}">
                <a16:creationId xmlns:a16="http://schemas.microsoft.com/office/drawing/2014/main" id="{ABE92545-382B-45CD-B006-A5BF36060CF6}"/>
              </a:ext>
            </a:extLst>
          </p:cNvPr>
          <p:cNvSpPr/>
          <p:nvPr/>
        </p:nvSpPr>
        <p:spPr>
          <a:xfrm>
            <a:off x="6499744" y="2773619"/>
            <a:ext cx="805932" cy="2217481"/>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64-bit</a:t>
            </a:r>
          </a:p>
          <a:p>
            <a:pPr algn="ctr"/>
            <a:r>
              <a:rPr lang="en-US" dirty="0">
                <a:solidFill>
                  <a:schemeClr val="bg1"/>
                </a:solidFill>
              </a:rPr>
              <a:t>32-1</a:t>
            </a:r>
          </a:p>
          <a:p>
            <a:pPr algn="ctr"/>
            <a:r>
              <a:rPr lang="en-US" dirty="0">
                <a:solidFill>
                  <a:schemeClr val="bg1"/>
                </a:solidFill>
              </a:rPr>
              <a:t>Mux</a:t>
            </a:r>
          </a:p>
        </p:txBody>
      </p:sp>
      <p:sp>
        <p:nvSpPr>
          <p:cNvPr id="190" name="Rectangle 189">
            <a:extLst>
              <a:ext uri="{FF2B5EF4-FFF2-40B4-BE49-F238E27FC236}">
                <a16:creationId xmlns:a16="http://schemas.microsoft.com/office/drawing/2014/main" id="{47D78C09-D868-4740-B566-861BFC5B4187}"/>
              </a:ext>
            </a:extLst>
          </p:cNvPr>
          <p:cNvSpPr/>
          <p:nvPr/>
        </p:nvSpPr>
        <p:spPr>
          <a:xfrm>
            <a:off x="7875328" y="2773619"/>
            <a:ext cx="805932" cy="2217481"/>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64-bit</a:t>
            </a:r>
          </a:p>
          <a:p>
            <a:pPr algn="ctr"/>
            <a:r>
              <a:rPr lang="en-US" dirty="0">
                <a:solidFill>
                  <a:schemeClr val="bg1"/>
                </a:solidFill>
              </a:rPr>
              <a:t>32-1</a:t>
            </a:r>
          </a:p>
          <a:p>
            <a:pPr algn="ctr"/>
            <a:r>
              <a:rPr lang="en-US" dirty="0">
                <a:solidFill>
                  <a:schemeClr val="bg1"/>
                </a:solidFill>
              </a:rPr>
              <a:t>Mux</a:t>
            </a:r>
          </a:p>
        </p:txBody>
      </p:sp>
      <p:cxnSp>
        <p:nvCxnSpPr>
          <p:cNvPr id="191" name="Straight Arrow Connector 190">
            <a:extLst>
              <a:ext uri="{FF2B5EF4-FFF2-40B4-BE49-F238E27FC236}">
                <a16:creationId xmlns:a16="http://schemas.microsoft.com/office/drawing/2014/main" id="{B6949762-ACCF-461D-9099-CC871F9A099B}"/>
              </a:ext>
            </a:extLst>
          </p:cNvPr>
          <p:cNvCxnSpPr>
            <a:cxnSpLocks/>
          </p:cNvCxnSpPr>
          <p:nvPr/>
        </p:nvCxnSpPr>
        <p:spPr>
          <a:xfrm flipV="1">
            <a:off x="5901517" y="2891530"/>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133042FB-5B3D-4C3F-A220-E9CB77B1B248}"/>
              </a:ext>
            </a:extLst>
          </p:cNvPr>
          <p:cNvCxnSpPr>
            <a:cxnSpLocks/>
          </p:cNvCxnSpPr>
          <p:nvPr/>
        </p:nvCxnSpPr>
        <p:spPr>
          <a:xfrm flipV="1">
            <a:off x="5901517" y="3101974"/>
            <a:ext cx="596382" cy="3479"/>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378744DB-661C-4A92-A2BF-5B14095CE501}"/>
              </a:ext>
            </a:extLst>
          </p:cNvPr>
          <p:cNvCxnSpPr>
            <a:cxnSpLocks/>
          </p:cNvCxnSpPr>
          <p:nvPr/>
        </p:nvCxnSpPr>
        <p:spPr>
          <a:xfrm flipV="1">
            <a:off x="5901517" y="3939575"/>
            <a:ext cx="596382" cy="3479"/>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1F64DD6F-CBCF-4BDD-BCE8-90046DA04EC7}"/>
              </a:ext>
            </a:extLst>
          </p:cNvPr>
          <p:cNvCxnSpPr>
            <a:cxnSpLocks/>
          </p:cNvCxnSpPr>
          <p:nvPr/>
        </p:nvCxnSpPr>
        <p:spPr>
          <a:xfrm flipV="1">
            <a:off x="5901517" y="4150019"/>
            <a:ext cx="596382" cy="3479"/>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BB1AA772-09B8-4E69-986C-3E32246A2988}"/>
              </a:ext>
            </a:extLst>
          </p:cNvPr>
          <p:cNvCxnSpPr>
            <a:cxnSpLocks/>
          </p:cNvCxnSpPr>
          <p:nvPr/>
        </p:nvCxnSpPr>
        <p:spPr>
          <a:xfrm flipV="1">
            <a:off x="5898456" y="4407997"/>
            <a:ext cx="596382" cy="3479"/>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53A87277-02E4-4E04-96A3-98C0E814BC0A}"/>
              </a:ext>
            </a:extLst>
          </p:cNvPr>
          <p:cNvCxnSpPr>
            <a:cxnSpLocks/>
          </p:cNvCxnSpPr>
          <p:nvPr/>
        </p:nvCxnSpPr>
        <p:spPr>
          <a:xfrm flipV="1">
            <a:off x="5898456" y="4618441"/>
            <a:ext cx="596382" cy="3479"/>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E7DAE7E1-1E2F-4202-ABC5-CC0280C1D513}"/>
              </a:ext>
            </a:extLst>
          </p:cNvPr>
          <p:cNvCxnSpPr>
            <a:cxnSpLocks/>
          </p:cNvCxnSpPr>
          <p:nvPr/>
        </p:nvCxnSpPr>
        <p:spPr>
          <a:xfrm flipV="1">
            <a:off x="5898456" y="4884829"/>
            <a:ext cx="596382" cy="3479"/>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98" name="Content Placeholder 10">
            <a:extLst>
              <a:ext uri="{FF2B5EF4-FFF2-40B4-BE49-F238E27FC236}">
                <a16:creationId xmlns:a16="http://schemas.microsoft.com/office/drawing/2014/main" id="{7741F1A4-5100-4AAC-BA6F-510452FFB9CE}"/>
              </a:ext>
            </a:extLst>
          </p:cNvPr>
          <p:cNvSpPr txBox="1">
            <a:spLocks/>
          </p:cNvSpPr>
          <p:nvPr/>
        </p:nvSpPr>
        <p:spPr>
          <a:xfrm>
            <a:off x="5189593" y="4749368"/>
            <a:ext cx="71437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zero</a:t>
            </a:r>
          </a:p>
        </p:txBody>
      </p:sp>
      <p:sp>
        <p:nvSpPr>
          <p:cNvPr id="199" name="Content Placeholder 10">
            <a:extLst>
              <a:ext uri="{FF2B5EF4-FFF2-40B4-BE49-F238E27FC236}">
                <a16:creationId xmlns:a16="http://schemas.microsoft.com/office/drawing/2014/main" id="{B7822CC4-CC91-49D7-AE39-3AA8B315C659}"/>
              </a:ext>
            </a:extLst>
          </p:cNvPr>
          <p:cNvSpPr txBox="1">
            <a:spLocks/>
          </p:cNvSpPr>
          <p:nvPr/>
        </p:nvSpPr>
        <p:spPr>
          <a:xfrm>
            <a:off x="3571451" y="1679338"/>
            <a:ext cx="71437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rs1</a:t>
            </a:r>
          </a:p>
        </p:txBody>
      </p:sp>
      <p:cxnSp>
        <p:nvCxnSpPr>
          <p:cNvPr id="200" name="Straight Connector 199">
            <a:extLst>
              <a:ext uri="{FF2B5EF4-FFF2-40B4-BE49-F238E27FC236}">
                <a16:creationId xmlns:a16="http://schemas.microsoft.com/office/drawing/2014/main" id="{0248F2E3-850F-4668-B774-627586743DAE}"/>
              </a:ext>
            </a:extLst>
          </p:cNvPr>
          <p:cNvCxnSpPr>
            <a:cxnSpLocks/>
          </p:cNvCxnSpPr>
          <p:nvPr/>
        </p:nvCxnSpPr>
        <p:spPr>
          <a:xfrm flipV="1">
            <a:off x="4265633" y="1785264"/>
            <a:ext cx="2647710" cy="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90A2DD94-EB3C-4362-8063-D07F247CA70C}"/>
              </a:ext>
            </a:extLst>
          </p:cNvPr>
          <p:cNvCxnSpPr>
            <a:cxnSpLocks/>
          </p:cNvCxnSpPr>
          <p:nvPr/>
        </p:nvCxnSpPr>
        <p:spPr>
          <a:xfrm flipV="1">
            <a:off x="7287550" y="2884833"/>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9D1F7E48-7705-42DF-9F17-5A54F7CD8961}"/>
              </a:ext>
            </a:extLst>
          </p:cNvPr>
          <p:cNvCxnSpPr>
            <a:cxnSpLocks/>
          </p:cNvCxnSpPr>
          <p:nvPr/>
        </p:nvCxnSpPr>
        <p:spPr>
          <a:xfrm flipV="1">
            <a:off x="7287550" y="3095277"/>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865BF7FB-C4FC-4A11-80E4-6E70E0870E48}"/>
              </a:ext>
            </a:extLst>
          </p:cNvPr>
          <p:cNvCxnSpPr>
            <a:cxnSpLocks/>
          </p:cNvCxnSpPr>
          <p:nvPr/>
        </p:nvCxnSpPr>
        <p:spPr>
          <a:xfrm flipV="1">
            <a:off x="7287550" y="3932878"/>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4EC4EC9F-F921-4DF1-95E3-161D25657DE2}"/>
              </a:ext>
            </a:extLst>
          </p:cNvPr>
          <p:cNvCxnSpPr>
            <a:cxnSpLocks/>
          </p:cNvCxnSpPr>
          <p:nvPr/>
        </p:nvCxnSpPr>
        <p:spPr>
          <a:xfrm flipV="1">
            <a:off x="7287550" y="4143322"/>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9A086382-06B2-4C50-8B52-BEFA83C9F580}"/>
              </a:ext>
            </a:extLst>
          </p:cNvPr>
          <p:cNvCxnSpPr>
            <a:cxnSpLocks/>
          </p:cNvCxnSpPr>
          <p:nvPr/>
        </p:nvCxnSpPr>
        <p:spPr>
          <a:xfrm flipV="1">
            <a:off x="7284489" y="4401300"/>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F56CCB7-0BE9-4DF1-83FC-957833C64552}"/>
              </a:ext>
            </a:extLst>
          </p:cNvPr>
          <p:cNvCxnSpPr>
            <a:cxnSpLocks/>
          </p:cNvCxnSpPr>
          <p:nvPr/>
        </p:nvCxnSpPr>
        <p:spPr>
          <a:xfrm flipV="1">
            <a:off x="7284489" y="4611744"/>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52B24AA-81D5-488B-9669-E99D9AF75E25}"/>
              </a:ext>
            </a:extLst>
          </p:cNvPr>
          <p:cNvCxnSpPr>
            <a:cxnSpLocks/>
          </p:cNvCxnSpPr>
          <p:nvPr/>
        </p:nvCxnSpPr>
        <p:spPr>
          <a:xfrm flipV="1">
            <a:off x="7284489" y="4878132"/>
            <a:ext cx="596382" cy="347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8459CC3C-1D8A-453A-945E-4F54AD33ECC2}"/>
              </a:ext>
            </a:extLst>
          </p:cNvPr>
          <p:cNvCxnSpPr>
            <a:cxnSpLocks/>
            <a:endCxn id="189" idx="0"/>
          </p:cNvCxnSpPr>
          <p:nvPr/>
        </p:nvCxnSpPr>
        <p:spPr>
          <a:xfrm flipH="1">
            <a:off x="6902710" y="1771511"/>
            <a:ext cx="10633" cy="100210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1080D21-81E1-4918-9954-A004351788EA}"/>
              </a:ext>
            </a:extLst>
          </p:cNvPr>
          <p:cNvCxnSpPr>
            <a:cxnSpLocks/>
            <a:endCxn id="190" idx="0"/>
          </p:cNvCxnSpPr>
          <p:nvPr/>
        </p:nvCxnSpPr>
        <p:spPr>
          <a:xfrm>
            <a:off x="8278294" y="1549653"/>
            <a:ext cx="0" cy="122396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2" name="Content Placeholder 10">
            <a:extLst>
              <a:ext uri="{FF2B5EF4-FFF2-40B4-BE49-F238E27FC236}">
                <a16:creationId xmlns:a16="http://schemas.microsoft.com/office/drawing/2014/main" id="{3810828F-1E12-44A7-B294-5960FF5FF8F1}"/>
              </a:ext>
            </a:extLst>
          </p:cNvPr>
          <p:cNvSpPr txBox="1">
            <a:spLocks/>
          </p:cNvSpPr>
          <p:nvPr/>
        </p:nvSpPr>
        <p:spPr>
          <a:xfrm>
            <a:off x="3582882" y="1443725"/>
            <a:ext cx="714377" cy="2947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rs2</a:t>
            </a:r>
          </a:p>
        </p:txBody>
      </p:sp>
      <p:cxnSp>
        <p:nvCxnSpPr>
          <p:cNvPr id="213" name="Straight Connector 212">
            <a:extLst>
              <a:ext uri="{FF2B5EF4-FFF2-40B4-BE49-F238E27FC236}">
                <a16:creationId xmlns:a16="http://schemas.microsoft.com/office/drawing/2014/main" id="{3E60D814-2789-4785-A67A-53EBD0A0E091}"/>
              </a:ext>
            </a:extLst>
          </p:cNvPr>
          <p:cNvCxnSpPr>
            <a:cxnSpLocks/>
          </p:cNvCxnSpPr>
          <p:nvPr/>
        </p:nvCxnSpPr>
        <p:spPr>
          <a:xfrm>
            <a:off x="4277064" y="1549653"/>
            <a:ext cx="4001230" cy="245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EDFC13-2EFF-4B81-9FE3-E08BAC74FE30}"/>
              </a:ext>
            </a:extLst>
          </p:cNvPr>
          <p:cNvCxnSpPr>
            <a:cxnSpLocks/>
          </p:cNvCxnSpPr>
          <p:nvPr/>
        </p:nvCxnSpPr>
        <p:spPr>
          <a:xfrm flipV="1">
            <a:off x="8278294" y="4991100"/>
            <a:ext cx="0" cy="3429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FDEAFA04-CBC4-4702-AD7D-170010A1FCA3}"/>
              </a:ext>
            </a:extLst>
          </p:cNvPr>
          <p:cNvCxnSpPr>
            <a:cxnSpLocks/>
          </p:cNvCxnSpPr>
          <p:nvPr/>
        </p:nvCxnSpPr>
        <p:spPr>
          <a:xfrm>
            <a:off x="8278294" y="5330367"/>
            <a:ext cx="1136926" cy="3633"/>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6" name="Content Placeholder 10">
            <a:extLst>
              <a:ext uri="{FF2B5EF4-FFF2-40B4-BE49-F238E27FC236}">
                <a16:creationId xmlns:a16="http://schemas.microsoft.com/office/drawing/2014/main" id="{218792E8-0495-40FE-8D46-07B4BFD6B597}"/>
              </a:ext>
            </a:extLst>
          </p:cNvPr>
          <p:cNvSpPr txBox="1">
            <a:spLocks/>
          </p:cNvSpPr>
          <p:nvPr/>
        </p:nvSpPr>
        <p:spPr>
          <a:xfrm>
            <a:off x="8550778" y="5041392"/>
            <a:ext cx="71437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dout2</a:t>
            </a:r>
          </a:p>
        </p:txBody>
      </p:sp>
      <p:cxnSp>
        <p:nvCxnSpPr>
          <p:cNvPr id="217" name="Straight Connector 216">
            <a:extLst>
              <a:ext uri="{FF2B5EF4-FFF2-40B4-BE49-F238E27FC236}">
                <a16:creationId xmlns:a16="http://schemas.microsoft.com/office/drawing/2014/main" id="{0297F3CC-EF22-45A4-9A46-B036395C0DD4}"/>
              </a:ext>
            </a:extLst>
          </p:cNvPr>
          <p:cNvCxnSpPr>
            <a:cxnSpLocks/>
            <a:endCxn id="189" idx="2"/>
          </p:cNvCxnSpPr>
          <p:nvPr/>
        </p:nvCxnSpPr>
        <p:spPr>
          <a:xfrm flipV="1">
            <a:off x="6902710" y="4991100"/>
            <a:ext cx="0" cy="7351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E1D23FA-0A38-45F9-A7B2-FBB9B95A2FC8}"/>
              </a:ext>
            </a:extLst>
          </p:cNvPr>
          <p:cNvCxnSpPr>
            <a:cxnSpLocks/>
          </p:cNvCxnSpPr>
          <p:nvPr/>
        </p:nvCxnSpPr>
        <p:spPr>
          <a:xfrm>
            <a:off x="6913742" y="5726229"/>
            <a:ext cx="2501478"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9" name="Content Placeholder 10">
            <a:extLst>
              <a:ext uri="{FF2B5EF4-FFF2-40B4-BE49-F238E27FC236}">
                <a16:creationId xmlns:a16="http://schemas.microsoft.com/office/drawing/2014/main" id="{C77BAAD9-93F3-48A3-B2A0-26B8D3738B7F}"/>
              </a:ext>
            </a:extLst>
          </p:cNvPr>
          <p:cNvSpPr txBox="1">
            <a:spLocks/>
          </p:cNvSpPr>
          <p:nvPr/>
        </p:nvSpPr>
        <p:spPr>
          <a:xfrm>
            <a:off x="8550778" y="5437254"/>
            <a:ext cx="71437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dout1</a:t>
            </a:r>
          </a:p>
        </p:txBody>
      </p:sp>
      <p:sp>
        <p:nvSpPr>
          <p:cNvPr id="223" name="Rectangle 222">
            <a:extLst>
              <a:ext uri="{FF2B5EF4-FFF2-40B4-BE49-F238E27FC236}">
                <a16:creationId xmlns:a16="http://schemas.microsoft.com/office/drawing/2014/main" id="{CE65D87C-4AF2-4B3F-B69F-6D0F03E2C40E}"/>
              </a:ext>
            </a:extLst>
          </p:cNvPr>
          <p:cNvSpPr/>
          <p:nvPr/>
        </p:nvSpPr>
        <p:spPr>
          <a:xfrm>
            <a:off x="2058907" y="2715824"/>
            <a:ext cx="1005128" cy="2217481"/>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5-32 Decoder</a:t>
            </a:r>
          </a:p>
        </p:txBody>
      </p:sp>
      <p:sp>
        <p:nvSpPr>
          <p:cNvPr id="55" name="Flowchart: Delay 54">
            <a:extLst>
              <a:ext uri="{FF2B5EF4-FFF2-40B4-BE49-F238E27FC236}">
                <a16:creationId xmlns:a16="http://schemas.microsoft.com/office/drawing/2014/main" id="{DF5E7BF0-8536-4376-9906-5C5A1FD95115}"/>
              </a:ext>
            </a:extLst>
          </p:cNvPr>
          <p:cNvSpPr/>
          <p:nvPr/>
        </p:nvSpPr>
        <p:spPr>
          <a:xfrm>
            <a:off x="3924300" y="2797434"/>
            <a:ext cx="263495" cy="169072"/>
          </a:xfrm>
          <a:prstGeom prst="flowChartDelay">
            <a:avLst/>
          </a:prstGeom>
          <a:solidFill>
            <a:schemeClr val="tx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4" name="Flowchart: Delay 223">
            <a:extLst>
              <a:ext uri="{FF2B5EF4-FFF2-40B4-BE49-F238E27FC236}">
                <a16:creationId xmlns:a16="http://schemas.microsoft.com/office/drawing/2014/main" id="{AC6CB579-FD2F-45D1-B4BE-0CDE5E192066}"/>
              </a:ext>
            </a:extLst>
          </p:cNvPr>
          <p:cNvSpPr/>
          <p:nvPr/>
        </p:nvSpPr>
        <p:spPr>
          <a:xfrm>
            <a:off x="3920167" y="3038552"/>
            <a:ext cx="263495" cy="169072"/>
          </a:xfrm>
          <a:prstGeom prst="flowChartDelay">
            <a:avLst/>
          </a:prstGeom>
          <a:solidFill>
            <a:schemeClr val="tx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29" name="Straight Arrow Connector 228">
            <a:extLst>
              <a:ext uri="{FF2B5EF4-FFF2-40B4-BE49-F238E27FC236}">
                <a16:creationId xmlns:a16="http://schemas.microsoft.com/office/drawing/2014/main" id="{E383DF0E-B6DB-46A5-8487-E9077783B8A0}"/>
              </a:ext>
            </a:extLst>
          </p:cNvPr>
          <p:cNvCxnSpPr>
            <a:cxnSpLocks/>
            <a:stCxn id="55" idx="3"/>
            <a:endCxn id="16" idx="1"/>
          </p:cNvCxnSpPr>
          <p:nvPr/>
        </p:nvCxnSpPr>
        <p:spPr>
          <a:xfrm>
            <a:off x="4187795" y="2881970"/>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B971160-9F25-4887-9D73-A03EE3FA2E68}"/>
              </a:ext>
            </a:extLst>
          </p:cNvPr>
          <p:cNvCxnSpPr>
            <a:cxnSpLocks/>
          </p:cNvCxnSpPr>
          <p:nvPr/>
        </p:nvCxnSpPr>
        <p:spPr>
          <a:xfrm>
            <a:off x="4177442" y="3123693"/>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3" name="Flowchart: Delay 232">
            <a:extLst>
              <a:ext uri="{FF2B5EF4-FFF2-40B4-BE49-F238E27FC236}">
                <a16:creationId xmlns:a16="http://schemas.microsoft.com/office/drawing/2014/main" id="{7A665C90-0382-4AF8-BD15-B15CC11421E0}"/>
              </a:ext>
            </a:extLst>
          </p:cNvPr>
          <p:cNvSpPr/>
          <p:nvPr/>
        </p:nvSpPr>
        <p:spPr>
          <a:xfrm>
            <a:off x="3917127" y="3850510"/>
            <a:ext cx="263495" cy="169072"/>
          </a:xfrm>
          <a:prstGeom prst="flowChartDelay">
            <a:avLst/>
          </a:prstGeom>
          <a:solidFill>
            <a:schemeClr val="tx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4" name="Flowchart: Delay 233">
            <a:extLst>
              <a:ext uri="{FF2B5EF4-FFF2-40B4-BE49-F238E27FC236}">
                <a16:creationId xmlns:a16="http://schemas.microsoft.com/office/drawing/2014/main" id="{8DE1BB99-E50F-4E50-BF46-D871866EAE26}"/>
              </a:ext>
            </a:extLst>
          </p:cNvPr>
          <p:cNvSpPr/>
          <p:nvPr/>
        </p:nvSpPr>
        <p:spPr>
          <a:xfrm>
            <a:off x="3912994" y="4082102"/>
            <a:ext cx="263495" cy="169072"/>
          </a:xfrm>
          <a:prstGeom prst="flowChartDelay">
            <a:avLst/>
          </a:prstGeom>
          <a:solidFill>
            <a:schemeClr val="tx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5" name="Straight Arrow Connector 234">
            <a:extLst>
              <a:ext uri="{FF2B5EF4-FFF2-40B4-BE49-F238E27FC236}">
                <a16:creationId xmlns:a16="http://schemas.microsoft.com/office/drawing/2014/main" id="{333FBA27-3928-462A-B4D5-A8BC93CE4455}"/>
              </a:ext>
            </a:extLst>
          </p:cNvPr>
          <p:cNvCxnSpPr>
            <a:cxnSpLocks/>
            <a:stCxn id="233" idx="3"/>
          </p:cNvCxnSpPr>
          <p:nvPr/>
        </p:nvCxnSpPr>
        <p:spPr>
          <a:xfrm>
            <a:off x="4180622" y="3935046"/>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FE7D9D2D-EBA2-4B80-BDA2-C4584EE22757}"/>
              </a:ext>
            </a:extLst>
          </p:cNvPr>
          <p:cNvCxnSpPr>
            <a:cxnSpLocks/>
          </p:cNvCxnSpPr>
          <p:nvPr/>
        </p:nvCxnSpPr>
        <p:spPr>
          <a:xfrm>
            <a:off x="4170269" y="4167243"/>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7" name="Flowchart: Delay 236">
            <a:extLst>
              <a:ext uri="{FF2B5EF4-FFF2-40B4-BE49-F238E27FC236}">
                <a16:creationId xmlns:a16="http://schemas.microsoft.com/office/drawing/2014/main" id="{5214FC87-FB05-4D08-8976-0B8B217ECB92}"/>
              </a:ext>
            </a:extLst>
          </p:cNvPr>
          <p:cNvSpPr/>
          <p:nvPr/>
        </p:nvSpPr>
        <p:spPr>
          <a:xfrm>
            <a:off x="3924300" y="4312224"/>
            <a:ext cx="263495" cy="169072"/>
          </a:xfrm>
          <a:prstGeom prst="flowChartDelay">
            <a:avLst/>
          </a:prstGeom>
          <a:solidFill>
            <a:schemeClr val="tx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8" name="Flowchart: Delay 237">
            <a:extLst>
              <a:ext uri="{FF2B5EF4-FFF2-40B4-BE49-F238E27FC236}">
                <a16:creationId xmlns:a16="http://schemas.microsoft.com/office/drawing/2014/main" id="{2F0A31C8-3FA3-4E66-8B0D-4FC003EB6347}"/>
              </a:ext>
            </a:extLst>
          </p:cNvPr>
          <p:cNvSpPr/>
          <p:nvPr/>
        </p:nvSpPr>
        <p:spPr>
          <a:xfrm>
            <a:off x="3920167" y="4553342"/>
            <a:ext cx="263495" cy="169072"/>
          </a:xfrm>
          <a:prstGeom prst="flowChartDelay">
            <a:avLst/>
          </a:prstGeom>
          <a:solidFill>
            <a:schemeClr val="tx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9" name="Straight Arrow Connector 238">
            <a:extLst>
              <a:ext uri="{FF2B5EF4-FFF2-40B4-BE49-F238E27FC236}">
                <a16:creationId xmlns:a16="http://schemas.microsoft.com/office/drawing/2014/main" id="{D11D6CE6-65F7-4EB1-A506-3814FDE649BF}"/>
              </a:ext>
            </a:extLst>
          </p:cNvPr>
          <p:cNvCxnSpPr>
            <a:cxnSpLocks/>
            <a:stCxn id="237" idx="3"/>
          </p:cNvCxnSpPr>
          <p:nvPr/>
        </p:nvCxnSpPr>
        <p:spPr>
          <a:xfrm>
            <a:off x="4187795" y="4396760"/>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3D8A410E-DF44-436C-A70B-B7D20918BBAA}"/>
              </a:ext>
            </a:extLst>
          </p:cNvPr>
          <p:cNvCxnSpPr>
            <a:cxnSpLocks/>
          </p:cNvCxnSpPr>
          <p:nvPr/>
        </p:nvCxnSpPr>
        <p:spPr>
          <a:xfrm>
            <a:off x="4177442" y="4638483"/>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BD662B2A-067F-4150-B511-8E5296C30CAF}"/>
              </a:ext>
            </a:extLst>
          </p:cNvPr>
          <p:cNvCxnSpPr>
            <a:cxnSpLocks/>
          </p:cNvCxnSpPr>
          <p:nvPr/>
        </p:nvCxnSpPr>
        <p:spPr>
          <a:xfrm>
            <a:off x="3064035" y="2924254"/>
            <a:ext cx="851601"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CC8E614A-73FA-4638-8862-512E202B90A2}"/>
              </a:ext>
            </a:extLst>
          </p:cNvPr>
          <p:cNvCxnSpPr>
            <a:cxnSpLocks/>
          </p:cNvCxnSpPr>
          <p:nvPr/>
        </p:nvCxnSpPr>
        <p:spPr>
          <a:xfrm>
            <a:off x="3070279" y="3167141"/>
            <a:ext cx="851601"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16BD64F6-372B-474F-A058-3C4B9DFF5D4E}"/>
              </a:ext>
            </a:extLst>
          </p:cNvPr>
          <p:cNvCxnSpPr>
            <a:cxnSpLocks/>
          </p:cNvCxnSpPr>
          <p:nvPr/>
        </p:nvCxnSpPr>
        <p:spPr>
          <a:xfrm>
            <a:off x="3062322" y="3960736"/>
            <a:ext cx="851601"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C957FE8B-8D8C-4F42-91E8-147AC968E42B}"/>
              </a:ext>
            </a:extLst>
          </p:cNvPr>
          <p:cNvCxnSpPr>
            <a:cxnSpLocks/>
          </p:cNvCxnSpPr>
          <p:nvPr/>
        </p:nvCxnSpPr>
        <p:spPr>
          <a:xfrm>
            <a:off x="3068566" y="4203623"/>
            <a:ext cx="851601"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ECC9F7AF-A954-49E9-AD8A-B2C8E7AA1982}"/>
              </a:ext>
            </a:extLst>
          </p:cNvPr>
          <p:cNvCxnSpPr>
            <a:cxnSpLocks/>
          </p:cNvCxnSpPr>
          <p:nvPr/>
        </p:nvCxnSpPr>
        <p:spPr>
          <a:xfrm>
            <a:off x="3055149" y="4441996"/>
            <a:ext cx="851601"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F2F6F588-0403-4F8D-9AAE-2684F460F2A1}"/>
              </a:ext>
            </a:extLst>
          </p:cNvPr>
          <p:cNvCxnSpPr>
            <a:cxnSpLocks/>
          </p:cNvCxnSpPr>
          <p:nvPr/>
        </p:nvCxnSpPr>
        <p:spPr>
          <a:xfrm>
            <a:off x="3061393" y="4684883"/>
            <a:ext cx="851601"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3AB41019-2214-44A9-9860-B096F7F400F0}"/>
              </a:ext>
            </a:extLst>
          </p:cNvPr>
          <p:cNvCxnSpPr>
            <a:cxnSpLocks/>
          </p:cNvCxnSpPr>
          <p:nvPr/>
        </p:nvCxnSpPr>
        <p:spPr>
          <a:xfrm>
            <a:off x="3512025" y="4577759"/>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9BC05B8B-0C2D-47F0-966B-52320D6DAFC7}"/>
              </a:ext>
            </a:extLst>
          </p:cNvPr>
          <p:cNvCxnSpPr>
            <a:cxnSpLocks/>
          </p:cNvCxnSpPr>
          <p:nvPr/>
        </p:nvCxnSpPr>
        <p:spPr>
          <a:xfrm>
            <a:off x="3507262" y="4338404"/>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EF9F035-6F9F-4B04-A995-2FA7B0EFEE1D}"/>
              </a:ext>
            </a:extLst>
          </p:cNvPr>
          <p:cNvCxnSpPr>
            <a:cxnSpLocks/>
          </p:cNvCxnSpPr>
          <p:nvPr/>
        </p:nvCxnSpPr>
        <p:spPr>
          <a:xfrm>
            <a:off x="3514792" y="4106379"/>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F3E09F6C-9BB2-4AA3-834C-AB055B9940B8}"/>
              </a:ext>
            </a:extLst>
          </p:cNvPr>
          <p:cNvCxnSpPr>
            <a:cxnSpLocks/>
          </p:cNvCxnSpPr>
          <p:nvPr/>
        </p:nvCxnSpPr>
        <p:spPr>
          <a:xfrm>
            <a:off x="3510029" y="3867024"/>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2BFCEE8-E9FB-405D-9F7E-05F6DFCF3E55}"/>
              </a:ext>
            </a:extLst>
          </p:cNvPr>
          <p:cNvCxnSpPr>
            <a:cxnSpLocks/>
          </p:cNvCxnSpPr>
          <p:nvPr/>
        </p:nvCxnSpPr>
        <p:spPr>
          <a:xfrm>
            <a:off x="3512920" y="3063262"/>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F02F9EA8-D6E0-4843-B0EE-6A2ED4C85F52}"/>
              </a:ext>
            </a:extLst>
          </p:cNvPr>
          <p:cNvCxnSpPr>
            <a:cxnSpLocks/>
          </p:cNvCxnSpPr>
          <p:nvPr/>
        </p:nvCxnSpPr>
        <p:spPr>
          <a:xfrm>
            <a:off x="3512920" y="2823907"/>
            <a:ext cx="402965" cy="691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E14E29E-231D-4E90-92C2-D9007478D7B3}"/>
              </a:ext>
            </a:extLst>
          </p:cNvPr>
          <p:cNvCxnSpPr>
            <a:cxnSpLocks/>
          </p:cNvCxnSpPr>
          <p:nvPr/>
        </p:nvCxnSpPr>
        <p:spPr>
          <a:xfrm flipV="1">
            <a:off x="3511876" y="2500313"/>
            <a:ext cx="1044" cy="207087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F8349CD-99C5-4B00-8C94-82BB4EA47866}"/>
              </a:ext>
            </a:extLst>
          </p:cNvPr>
          <p:cNvCxnSpPr>
            <a:cxnSpLocks/>
          </p:cNvCxnSpPr>
          <p:nvPr/>
        </p:nvCxnSpPr>
        <p:spPr>
          <a:xfrm flipV="1">
            <a:off x="1607671" y="2493049"/>
            <a:ext cx="1907121" cy="1504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57" name="Content Placeholder 10">
            <a:extLst>
              <a:ext uri="{FF2B5EF4-FFF2-40B4-BE49-F238E27FC236}">
                <a16:creationId xmlns:a16="http://schemas.microsoft.com/office/drawing/2014/main" id="{61640C9E-F074-4F10-BC47-573810059CDA}"/>
              </a:ext>
            </a:extLst>
          </p:cNvPr>
          <p:cNvSpPr txBox="1">
            <a:spLocks/>
          </p:cNvSpPr>
          <p:nvPr/>
        </p:nvSpPr>
        <p:spPr>
          <a:xfrm>
            <a:off x="893294" y="2363729"/>
            <a:ext cx="714377" cy="2947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clock</a:t>
            </a:r>
          </a:p>
        </p:txBody>
      </p:sp>
      <p:cxnSp>
        <p:nvCxnSpPr>
          <p:cNvPr id="258" name="Straight Arrow Connector 257">
            <a:extLst>
              <a:ext uri="{FF2B5EF4-FFF2-40B4-BE49-F238E27FC236}">
                <a16:creationId xmlns:a16="http://schemas.microsoft.com/office/drawing/2014/main" id="{AC6707A9-A97F-4F26-B400-C62539A776A6}"/>
              </a:ext>
            </a:extLst>
          </p:cNvPr>
          <p:cNvCxnSpPr>
            <a:cxnSpLocks/>
          </p:cNvCxnSpPr>
          <p:nvPr/>
        </p:nvCxnSpPr>
        <p:spPr>
          <a:xfrm>
            <a:off x="1633504" y="3823120"/>
            <a:ext cx="431061" cy="953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9" name="Content Placeholder 10">
            <a:extLst>
              <a:ext uri="{FF2B5EF4-FFF2-40B4-BE49-F238E27FC236}">
                <a16:creationId xmlns:a16="http://schemas.microsoft.com/office/drawing/2014/main" id="{E574A378-212A-47D3-9CF5-1A5454BDC147}"/>
              </a:ext>
            </a:extLst>
          </p:cNvPr>
          <p:cNvSpPr txBox="1">
            <a:spLocks/>
          </p:cNvSpPr>
          <p:nvPr/>
        </p:nvSpPr>
        <p:spPr>
          <a:xfrm>
            <a:off x="938675" y="3685295"/>
            <a:ext cx="714377" cy="2947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err="1"/>
              <a:t>rd</a:t>
            </a:r>
            <a:endParaRPr lang="en-US" sz="1600" dirty="0"/>
          </a:p>
        </p:txBody>
      </p:sp>
      <p:sp>
        <p:nvSpPr>
          <p:cNvPr id="260" name="Content Placeholder 10">
            <a:extLst>
              <a:ext uri="{FF2B5EF4-FFF2-40B4-BE49-F238E27FC236}">
                <a16:creationId xmlns:a16="http://schemas.microsoft.com/office/drawing/2014/main" id="{B74E56F7-6A9E-4073-83EB-D23A13D30960}"/>
              </a:ext>
            </a:extLst>
          </p:cNvPr>
          <p:cNvSpPr txBox="1">
            <a:spLocks/>
          </p:cNvSpPr>
          <p:nvPr/>
        </p:nvSpPr>
        <p:spPr>
          <a:xfrm>
            <a:off x="893789" y="1908821"/>
            <a:ext cx="71437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din</a:t>
            </a:r>
          </a:p>
        </p:txBody>
      </p:sp>
      <p:cxnSp>
        <p:nvCxnSpPr>
          <p:cNvPr id="261" name="Straight Connector 260">
            <a:extLst>
              <a:ext uri="{FF2B5EF4-FFF2-40B4-BE49-F238E27FC236}">
                <a16:creationId xmlns:a16="http://schemas.microsoft.com/office/drawing/2014/main" id="{48EFB3EA-3391-4CF7-9410-EB96D21F8B97}"/>
              </a:ext>
            </a:extLst>
          </p:cNvPr>
          <p:cNvCxnSpPr>
            <a:cxnSpLocks/>
          </p:cNvCxnSpPr>
          <p:nvPr/>
        </p:nvCxnSpPr>
        <p:spPr>
          <a:xfrm>
            <a:off x="927782" y="2162852"/>
            <a:ext cx="4307266" cy="1279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2198E9B4-2E93-440C-B078-DAB5EADF4A80}"/>
              </a:ext>
            </a:extLst>
          </p:cNvPr>
          <p:cNvCxnSpPr>
            <a:cxnSpLocks/>
          </p:cNvCxnSpPr>
          <p:nvPr/>
        </p:nvCxnSpPr>
        <p:spPr>
          <a:xfrm>
            <a:off x="5235308" y="2167478"/>
            <a:ext cx="10634" cy="60378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F3F6B823-0FA4-4731-B250-69D18A21D49D}"/>
              </a:ext>
            </a:extLst>
          </p:cNvPr>
          <p:cNvGrpSpPr/>
          <p:nvPr/>
        </p:nvGrpSpPr>
        <p:grpSpPr>
          <a:xfrm>
            <a:off x="4595666" y="2848479"/>
            <a:ext cx="50050" cy="86102"/>
            <a:chOff x="4748213" y="2402681"/>
            <a:chExt cx="50050" cy="86102"/>
          </a:xfrm>
        </p:grpSpPr>
        <p:cxnSp>
          <p:nvCxnSpPr>
            <p:cNvPr id="265" name="Straight Connector 264">
              <a:extLst>
                <a:ext uri="{FF2B5EF4-FFF2-40B4-BE49-F238E27FC236}">
                  <a16:creationId xmlns:a16="http://schemas.microsoft.com/office/drawing/2014/main" id="{A42FF3FA-5E87-42DA-8F91-4ABA165CD818}"/>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CE2ABE8-E9F8-42E1-9D2F-A3673E2DD902}"/>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8" name="Group 267">
            <a:extLst>
              <a:ext uri="{FF2B5EF4-FFF2-40B4-BE49-F238E27FC236}">
                <a16:creationId xmlns:a16="http://schemas.microsoft.com/office/drawing/2014/main" id="{5900C660-B54F-4B0F-AA87-52082C9EA1F8}"/>
              </a:ext>
            </a:extLst>
          </p:cNvPr>
          <p:cNvGrpSpPr/>
          <p:nvPr/>
        </p:nvGrpSpPr>
        <p:grpSpPr>
          <a:xfrm>
            <a:off x="4595666" y="3083895"/>
            <a:ext cx="50050" cy="86102"/>
            <a:chOff x="4748213" y="2402681"/>
            <a:chExt cx="50050" cy="86102"/>
          </a:xfrm>
        </p:grpSpPr>
        <p:cxnSp>
          <p:nvCxnSpPr>
            <p:cNvPr id="269" name="Straight Connector 268">
              <a:extLst>
                <a:ext uri="{FF2B5EF4-FFF2-40B4-BE49-F238E27FC236}">
                  <a16:creationId xmlns:a16="http://schemas.microsoft.com/office/drawing/2014/main" id="{23EB9783-0A4F-4AFD-9883-860F55942417}"/>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B748078-A392-4C67-8B7E-73739A974E79}"/>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1" name="Group 270">
            <a:extLst>
              <a:ext uri="{FF2B5EF4-FFF2-40B4-BE49-F238E27FC236}">
                <a16:creationId xmlns:a16="http://schemas.microsoft.com/office/drawing/2014/main" id="{DF8486A1-12D3-40DB-B117-230696D55478}"/>
              </a:ext>
            </a:extLst>
          </p:cNvPr>
          <p:cNvGrpSpPr/>
          <p:nvPr/>
        </p:nvGrpSpPr>
        <p:grpSpPr>
          <a:xfrm>
            <a:off x="4595644" y="3903440"/>
            <a:ext cx="50050" cy="86102"/>
            <a:chOff x="4748213" y="2402681"/>
            <a:chExt cx="50050" cy="86102"/>
          </a:xfrm>
        </p:grpSpPr>
        <p:cxnSp>
          <p:nvCxnSpPr>
            <p:cNvPr id="272" name="Straight Connector 271">
              <a:extLst>
                <a:ext uri="{FF2B5EF4-FFF2-40B4-BE49-F238E27FC236}">
                  <a16:creationId xmlns:a16="http://schemas.microsoft.com/office/drawing/2014/main" id="{D0B04015-252C-488E-92D8-59B842159811}"/>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D194699-3960-4525-8EE8-6C7ED66A02EE}"/>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4" name="Group 273">
            <a:extLst>
              <a:ext uri="{FF2B5EF4-FFF2-40B4-BE49-F238E27FC236}">
                <a16:creationId xmlns:a16="http://schemas.microsoft.com/office/drawing/2014/main" id="{B4F8ADD9-FC15-49D4-90BF-355081AC1120}"/>
              </a:ext>
            </a:extLst>
          </p:cNvPr>
          <p:cNvGrpSpPr/>
          <p:nvPr/>
        </p:nvGrpSpPr>
        <p:grpSpPr>
          <a:xfrm>
            <a:off x="4586801" y="4129432"/>
            <a:ext cx="50050" cy="86102"/>
            <a:chOff x="4748213" y="2402681"/>
            <a:chExt cx="50050" cy="86102"/>
          </a:xfrm>
        </p:grpSpPr>
        <p:cxnSp>
          <p:nvCxnSpPr>
            <p:cNvPr id="275" name="Straight Connector 274">
              <a:extLst>
                <a:ext uri="{FF2B5EF4-FFF2-40B4-BE49-F238E27FC236}">
                  <a16:creationId xmlns:a16="http://schemas.microsoft.com/office/drawing/2014/main" id="{1DF8B6FA-8496-45CD-B9EA-EFFA37C10CC8}"/>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A7C909C-A05D-4C59-961A-02575AF2D0EE}"/>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7" name="Group 276">
            <a:extLst>
              <a:ext uri="{FF2B5EF4-FFF2-40B4-BE49-F238E27FC236}">
                <a16:creationId xmlns:a16="http://schemas.microsoft.com/office/drawing/2014/main" id="{C34F1086-8BDD-4C76-9C00-51656E13BD4E}"/>
              </a:ext>
            </a:extLst>
          </p:cNvPr>
          <p:cNvGrpSpPr/>
          <p:nvPr/>
        </p:nvGrpSpPr>
        <p:grpSpPr>
          <a:xfrm>
            <a:off x="4595644" y="4359769"/>
            <a:ext cx="50050" cy="86102"/>
            <a:chOff x="4748213" y="2402681"/>
            <a:chExt cx="50050" cy="86102"/>
          </a:xfrm>
        </p:grpSpPr>
        <p:cxnSp>
          <p:nvCxnSpPr>
            <p:cNvPr id="278" name="Straight Connector 277">
              <a:extLst>
                <a:ext uri="{FF2B5EF4-FFF2-40B4-BE49-F238E27FC236}">
                  <a16:creationId xmlns:a16="http://schemas.microsoft.com/office/drawing/2014/main" id="{E0304259-8D14-42BF-9DF2-8A4116593B94}"/>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6FE5394-7D82-41C2-89C2-EC9A86DF6014}"/>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0" name="Group 279">
            <a:extLst>
              <a:ext uri="{FF2B5EF4-FFF2-40B4-BE49-F238E27FC236}">
                <a16:creationId xmlns:a16="http://schemas.microsoft.com/office/drawing/2014/main" id="{00283C70-4897-4A56-A04D-67D45FBCFA0D}"/>
              </a:ext>
            </a:extLst>
          </p:cNvPr>
          <p:cNvGrpSpPr/>
          <p:nvPr/>
        </p:nvGrpSpPr>
        <p:grpSpPr>
          <a:xfrm>
            <a:off x="4595644" y="4607341"/>
            <a:ext cx="50050" cy="86102"/>
            <a:chOff x="4748213" y="2402681"/>
            <a:chExt cx="50050" cy="86102"/>
          </a:xfrm>
        </p:grpSpPr>
        <p:cxnSp>
          <p:nvCxnSpPr>
            <p:cNvPr id="281" name="Straight Connector 280">
              <a:extLst>
                <a:ext uri="{FF2B5EF4-FFF2-40B4-BE49-F238E27FC236}">
                  <a16:creationId xmlns:a16="http://schemas.microsoft.com/office/drawing/2014/main" id="{3F2537D5-D698-4A69-9DF1-FCC2CF0941B7}"/>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91BCC0C-1650-4F49-BEE9-8E8D2D597AEF}"/>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a:extLst>
              <a:ext uri="{FF2B5EF4-FFF2-40B4-BE49-F238E27FC236}">
                <a16:creationId xmlns:a16="http://schemas.microsoft.com/office/drawing/2014/main" id="{43A23711-5076-43E7-ACC6-0BDD4CECD948}"/>
              </a:ext>
            </a:extLst>
          </p:cNvPr>
          <p:cNvCxnSpPr>
            <a:cxnSpLocks/>
          </p:cNvCxnSpPr>
          <p:nvPr/>
        </p:nvCxnSpPr>
        <p:spPr>
          <a:xfrm flipV="1">
            <a:off x="1007875" y="5901912"/>
            <a:ext cx="298671" cy="61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5F795D0-4C80-4092-A048-987BBBB2483D}"/>
              </a:ext>
            </a:extLst>
          </p:cNvPr>
          <p:cNvCxnSpPr>
            <a:cxnSpLocks/>
          </p:cNvCxnSpPr>
          <p:nvPr/>
        </p:nvCxnSpPr>
        <p:spPr>
          <a:xfrm flipV="1">
            <a:off x="1306546" y="5726229"/>
            <a:ext cx="0" cy="17643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E817FD7-B062-4EE2-AC80-E07C50B7A80F}"/>
              </a:ext>
            </a:extLst>
          </p:cNvPr>
          <p:cNvCxnSpPr>
            <a:cxnSpLocks/>
          </p:cNvCxnSpPr>
          <p:nvPr/>
        </p:nvCxnSpPr>
        <p:spPr>
          <a:xfrm flipV="1">
            <a:off x="1303898" y="5726229"/>
            <a:ext cx="755009" cy="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307AD94-9D34-4405-86E4-9DCA66105FCE}"/>
              </a:ext>
            </a:extLst>
          </p:cNvPr>
          <p:cNvCxnSpPr>
            <a:cxnSpLocks/>
          </p:cNvCxnSpPr>
          <p:nvPr/>
        </p:nvCxnSpPr>
        <p:spPr>
          <a:xfrm flipV="1">
            <a:off x="2052623" y="5728501"/>
            <a:ext cx="0" cy="17643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F00AA4-4318-4524-B82C-A1E14D65B6CB}"/>
              </a:ext>
            </a:extLst>
          </p:cNvPr>
          <p:cNvCxnSpPr>
            <a:cxnSpLocks/>
          </p:cNvCxnSpPr>
          <p:nvPr/>
        </p:nvCxnSpPr>
        <p:spPr>
          <a:xfrm flipV="1">
            <a:off x="2049978" y="5899101"/>
            <a:ext cx="755009" cy="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5C3D77B-2E76-444E-BA1D-770879ABC24E}"/>
              </a:ext>
            </a:extLst>
          </p:cNvPr>
          <p:cNvCxnSpPr>
            <a:cxnSpLocks/>
          </p:cNvCxnSpPr>
          <p:nvPr/>
        </p:nvCxnSpPr>
        <p:spPr>
          <a:xfrm flipV="1">
            <a:off x="2798703" y="5717125"/>
            <a:ext cx="0" cy="17643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Content Placeholder 10">
            <a:extLst>
              <a:ext uri="{FF2B5EF4-FFF2-40B4-BE49-F238E27FC236}">
                <a16:creationId xmlns:a16="http://schemas.microsoft.com/office/drawing/2014/main" id="{78727711-BD64-4DB0-976E-B3E0BC2DC297}"/>
              </a:ext>
            </a:extLst>
          </p:cNvPr>
          <p:cNvSpPr txBox="1">
            <a:spLocks/>
          </p:cNvSpPr>
          <p:nvPr/>
        </p:nvSpPr>
        <p:spPr>
          <a:xfrm>
            <a:off x="317206" y="5664931"/>
            <a:ext cx="714377" cy="2947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clock</a:t>
            </a:r>
          </a:p>
        </p:txBody>
      </p:sp>
      <p:cxnSp>
        <p:nvCxnSpPr>
          <p:cNvPr id="107" name="Straight Connector 106">
            <a:extLst>
              <a:ext uri="{FF2B5EF4-FFF2-40B4-BE49-F238E27FC236}">
                <a16:creationId xmlns:a16="http://schemas.microsoft.com/office/drawing/2014/main" id="{4262338B-1179-464E-A97B-02C6B3C29335}"/>
              </a:ext>
            </a:extLst>
          </p:cNvPr>
          <p:cNvCxnSpPr>
            <a:cxnSpLocks/>
          </p:cNvCxnSpPr>
          <p:nvPr/>
        </p:nvCxnSpPr>
        <p:spPr>
          <a:xfrm flipV="1">
            <a:off x="2793782" y="5728501"/>
            <a:ext cx="755009" cy="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55C2251-0AFF-4C7D-88C1-AD6193A325AA}"/>
              </a:ext>
            </a:extLst>
          </p:cNvPr>
          <p:cNvCxnSpPr>
            <a:cxnSpLocks/>
          </p:cNvCxnSpPr>
          <p:nvPr/>
        </p:nvCxnSpPr>
        <p:spPr>
          <a:xfrm>
            <a:off x="1440478" y="5425475"/>
            <a:ext cx="0" cy="282337"/>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0" name="Content Placeholder 10">
            <a:extLst>
              <a:ext uri="{FF2B5EF4-FFF2-40B4-BE49-F238E27FC236}">
                <a16:creationId xmlns:a16="http://schemas.microsoft.com/office/drawing/2014/main" id="{C94C84F6-122F-46B8-A25E-026443D3AC2C}"/>
              </a:ext>
            </a:extLst>
          </p:cNvPr>
          <p:cNvSpPr txBox="1">
            <a:spLocks/>
          </p:cNvSpPr>
          <p:nvPr/>
        </p:nvSpPr>
        <p:spPr>
          <a:xfrm>
            <a:off x="829629" y="5162997"/>
            <a:ext cx="71437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din</a:t>
            </a:r>
          </a:p>
        </p:txBody>
      </p:sp>
      <p:cxnSp>
        <p:nvCxnSpPr>
          <p:cNvPr id="111" name="Straight Arrow Connector 110">
            <a:extLst>
              <a:ext uri="{FF2B5EF4-FFF2-40B4-BE49-F238E27FC236}">
                <a16:creationId xmlns:a16="http://schemas.microsoft.com/office/drawing/2014/main" id="{286622AE-E2E2-4225-A8AB-83BE02CD5E45}"/>
              </a:ext>
            </a:extLst>
          </p:cNvPr>
          <p:cNvCxnSpPr>
            <a:cxnSpLocks/>
          </p:cNvCxnSpPr>
          <p:nvPr/>
        </p:nvCxnSpPr>
        <p:spPr>
          <a:xfrm>
            <a:off x="2050081" y="5427747"/>
            <a:ext cx="0" cy="282337"/>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Content Placeholder 10">
            <a:extLst>
              <a:ext uri="{FF2B5EF4-FFF2-40B4-BE49-F238E27FC236}">
                <a16:creationId xmlns:a16="http://schemas.microsoft.com/office/drawing/2014/main" id="{5CD5F0EA-CEA6-4DDE-8FC8-59FD65E159A2}"/>
              </a:ext>
            </a:extLst>
          </p:cNvPr>
          <p:cNvSpPr txBox="1">
            <a:spLocks/>
          </p:cNvSpPr>
          <p:nvPr/>
        </p:nvSpPr>
        <p:spPr>
          <a:xfrm>
            <a:off x="1356795" y="5165268"/>
            <a:ext cx="991889"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load REG</a:t>
            </a:r>
          </a:p>
        </p:txBody>
      </p:sp>
      <p:cxnSp>
        <p:nvCxnSpPr>
          <p:cNvPr id="113" name="Straight Arrow Connector 112">
            <a:extLst>
              <a:ext uri="{FF2B5EF4-FFF2-40B4-BE49-F238E27FC236}">
                <a16:creationId xmlns:a16="http://schemas.microsoft.com/office/drawing/2014/main" id="{1D505FA2-9ECA-4E1B-83A7-C17DB6A5ABFF}"/>
              </a:ext>
            </a:extLst>
          </p:cNvPr>
          <p:cNvCxnSpPr>
            <a:cxnSpLocks/>
          </p:cNvCxnSpPr>
          <p:nvPr/>
        </p:nvCxnSpPr>
        <p:spPr>
          <a:xfrm>
            <a:off x="2582056" y="5441024"/>
            <a:ext cx="0" cy="282337"/>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4" name="Content Placeholder 10">
            <a:extLst>
              <a:ext uri="{FF2B5EF4-FFF2-40B4-BE49-F238E27FC236}">
                <a16:creationId xmlns:a16="http://schemas.microsoft.com/office/drawing/2014/main" id="{2C85DF5B-2D0F-4EF3-B912-0B74647A1B4E}"/>
              </a:ext>
            </a:extLst>
          </p:cNvPr>
          <p:cNvSpPr txBox="1">
            <a:spLocks/>
          </p:cNvSpPr>
          <p:nvPr/>
        </p:nvSpPr>
        <p:spPr>
          <a:xfrm>
            <a:off x="2161707" y="5178546"/>
            <a:ext cx="71437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err="1"/>
              <a:t>dout</a:t>
            </a:r>
            <a:endParaRPr lang="en-US" sz="1600" dirty="0"/>
          </a:p>
        </p:txBody>
      </p:sp>
      <p:sp>
        <p:nvSpPr>
          <p:cNvPr id="115" name="Rectangle 114">
            <a:extLst>
              <a:ext uri="{FF2B5EF4-FFF2-40B4-BE49-F238E27FC236}">
                <a16:creationId xmlns:a16="http://schemas.microsoft.com/office/drawing/2014/main" id="{E5BBA478-44D2-4CBB-8704-8DA97CB880E6}"/>
              </a:ext>
            </a:extLst>
          </p:cNvPr>
          <p:cNvSpPr/>
          <p:nvPr/>
        </p:nvSpPr>
        <p:spPr>
          <a:xfrm>
            <a:off x="9401465" y="4903727"/>
            <a:ext cx="298669" cy="120194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a:t>
            </a:r>
          </a:p>
        </p:txBody>
      </p:sp>
      <p:grpSp>
        <p:nvGrpSpPr>
          <p:cNvPr id="116" name="Group 115">
            <a:extLst>
              <a:ext uri="{FF2B5EF4-FFF2-40B4-BE49-F238E27FC236}">
                <a16:creationId xmlns:a16="http://schemas.microsoft.com/office/drawing/2014/main" id="{947C5C08-EA4B-48BE-BA0A-785833666E00}"/>
              </a:ext>
            </a:extLst>
          </p:cNvPr>
          <p:cNvGrpSpPr/>
          <p:nvPr/>
        </p:nvGrpSpPr>
        <p:grpSpPr>
          <a:xfrm>
            <a:off x="9402677" y="5949040"/>
            <a:ext cx="50050" cy="86102"/>
            <a:chOff x="4748213" y="2402681"/>
            <a:chExt cx="50050" cy="86102"/>
          </a:xfrm>
        </p:grpSpPr>
        <p:cxnSp>
          <p:nvCxnSpPr>
            <p:cNvPr id="117" name="Straight Connector 116">
              <a:extLst>
                <a:ext uri="{FF2B5EF4-FFF2-40B4-BE49-F238E27FC236}">
                  <a16:creationId xmlns:a16="http://schemas.microsoft.com/office/drawing/2014/main" id="{5A098699-2ECF-44B8-91F8-4EF788D7BC5D}"/>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4958250-7556-4FBC-838D-46F2F63735F6}"/>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F0079166-0FF1-47C2-B049-2BB872BC7FC0}"/>
              </a:ext>
            </a:extLst>
          </p:cNvPr>
          <p:cNvSpPr/>
          <p:nvPr/>
        </p:nvSpPr>
        <p:spPr>
          <a:xfrm>
            <a:off x="642574" y="1546111"/>
            <a:ext cx="298669" cy="120194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a:t>
            </a:r>
          </a:p>
        </p:txBody>
      </p:sp>
      <p:grpSp>
        <p:nvGrpSpPr>
          <p:cNvPr id="120" name="Group 119">
            <a:extLst>
              <a:ext uri="{FF2B5EF4-FFF2-40B4-BE49-F238E27FC236}">
                <a16:creationId xmlns:a16="http://schemas.microsoft.com/office/drawing/2014/main" id="{D4A109CC-A6A7-4BD6-AF10-CA860741D9AF}"/>
              </a:ext>
            </a:extLst>
          </p:cNvPr>
          <p:cNvGrpSpPr/>
          <p:nvPr/>
        </p:nvGrpSpPr>
        <p:grpSpPr>
          <a:xfrm>
            <a:off x="643786" y="2591424"/>
            <a:ext cx="50050" cy="86102"/>
            <a:chOff x="4748213" y="2402681"/>
            <a:chExt cx="50050" cy="86102"/>
          </a:xfrm>
        </p:grpSpPr>
        <p:cxnSp>
          <p:nvCxnSpPr>
            <p:cNvPr id="121" name="Straight Connector 120">
              <a:extLst>
                <a:ext uri="{FF2B5EF4-FFF2-40B4-BE49-F238E27FC236}">
                  <a16:creationId xmlns:a16="http://schemas.microsoft.com/office/drawing/2014/main" id="{694B8A81-A328-420D-A857-0FF526A78B92}"/>
                </a:ext>
              </a:extLst>
            </p:cNvPr>
            <p:cNvCxnSpPr/>
            <p:nvPr/>
          </p:nvCxnSpPr>
          <p:spPr>
            <a:xfrm>
              <a:off x="4748213" y="2402681"/>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E2F7F9F-8F16-4BEC-B983-08A8C14DDE04}"/>
                </a:ext>
              </a:extLst>
            </p:cNvPr>
            <p:cNvCxnSpPr>
              <a:cxnSpLocks/>
            </p:cNvCxnSpPr>
            <p:nvPr/>
          </p:nvCxnSpPr>
          <p:spPr>
            <a:xfrm rot="6180000">
              <a:off x="4751829" y="2442348"/>
              <a:ext cx="50006" cy="4286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3" name="Content Placeholder 10">
            <a:extLst>
              <a:ext uri="{FF2B5EF4-FFF2-40B4-BE49-F238E27FC236}">
                <a16:creationId xmlns:a16="http://schemas.microsoft.com/office/drawing/2014/main" id="{78B59EB7-3A1D-4F43-BAEC-8FB771D00583}"/>
              </a:ext>
            </a:extLst>
          </p:cNvPr>
          <p:cNvSpPr txBox="1">
            <a:spLocks/>
          </p:cNvSpPr>
          <p:nvPr/>
        </p:nvSpPr>
        <p:spPr>
          <a:xfrm>
            <a:off x="3678279" y="5722601"/>
            <a:ext cx="2417720" cy="294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Negative edge clocking</a:t>
            </a:r>
          </a:p>
        </p:txBody>
      </p:sp>
      <p:sp>
        <p:nvSpPr>
          <p:cNvPr id="7" name="Isosceles Triangle 6">
            <a:extLst>
              <a:ext uri="{FF2B5EF4-FFF2-40B4-BE49-F238E27FC236}">
                <a16:creationId xmlns:a16="http://schemas.microsoft.com/office/drawing/2014/main" id="{7D90E5CE-384B-419A-8A0A-A663F8E8793C}"/>
              </a:ext>
            </a:extLst>
          </p:cNvPr>
          <p:cNvSpPr/>
          <p:nvPr/>
        </p:nvSpPr>
        <p:spPr>
          <a:xfrm rot="5400000">
            <a:off x="2596139" y="2340958"/>
            <a:ext cx="338175" cy="317638"/>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5733317-4A74-4C64-97F3-2B174C2A038C}"/>
              </a:ext>
            </a:extLst>
          </p:cNvPr>
          <p:cNvSpPr/>
          <p:nvPr/>
        </p:nvSpPr>
        <p:spPr>
          <a:xfrm>
            <a:off x="2909061" y="2464032"/>
            <a:ext cx="77671" cy="72908"/>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ontent Placeholder 10">
            <a:extLst>
              <a:ext uri="{FF2B5EF4-FFF2-40B4-BE49-F238E27FC236}">
                <a16:creationId xmlns:a16="http://schemas.microsoft.com/office/drawing/2014/main" id="{9CBEAA7D-9610-4A39-9274-672B899BAE6F}"/>
              </a:ext>
            </a:extLst>
          </p:cNvPr>
          <p:cNvSpPr txBox="1">
            <a:spLocks/>
          </p:cNvSpPr>
          <p:nvPr/>
        </p:nvSpPr>
        <p:spPr>
          <a:xfrm>
            <a:off x="8999824" y="3124610"/>
            <a:ext cx="2930825" cy="1616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solidFill>
                  <a:srgbClr val="FF0000"/>
                </a:solidFill>
              </a:rPr>
              <a:t>Codasip</a:t>
            </a:r>
            <a:r>
              <a:rPr lang="en-US" sz="2000" dirty="0">
                <a:solidFill>
                  <a:srgbClr val="FF0000"/>
                </a:solidFill>
              </a:rPr>
              <a:t> does not have the inversion</a:t>
            </a:r>
          </a:p>
          <a:p>
            <a:pPr marL="0" indent="0">
              <a:buFont typeface="Arial" panose="020B0604020202020204" pitchFamily="34" charset="0"/>
              <a:buNone/>
            </a:pPr>
            <a:r>
              <a:rPr lang="en-US" sz="2000" dirty="0">
                <a:solidFill>
                  <a:srgbClr val="FF0000"/>
                </a:solidFill>
              </a:rPr>
              <a:t>Doesn’t matter in Phase 5, but we will make an update in Phase 6</a:t>
            </a:r>
          </a:p>
        </p:txBody>
      </p:sp>
      <p:sp>
        <p:nvSpPr>
          <p:cNvPr id="125" name="Content Placeholder 10">
            <a:extLst>
              <a:ext uri="{FF2B5EF4-FFF2-40B4-BE49-F238E27FC236}">
                <a16:creationId xmlns:a16="http://schemas.microsoft.com/office/drawing/2014/main" id="{92546377-EC05-41CD-8D64-8C2207656E77}"/>
              </a:ext>
            </a:extLst>
          </p:cNvPr>
          <p:cNvSpPr txBox="1">
            <a:spLocks/>
          </p:cNvSpPr>
          <p:nvPr/>
        </p:nvSpPr>
        <p:spPr>
          <a:xfrm>
            <a:off x="8760285" y="939926"/>
            <a:ext cx="2930825" cy="16165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rPr>
              <a:t>On write, cannot read the newly written value</a:t>
            </a:r>
          </a:p>
          <a:p>
            <a:pPr marL="0" indent="0">
              <a:buFont typeface="Arial" panose="020B0604020202020204" pitchFamily="34" charset="0"/>
              <a:buNone/>
            </a:pPr>
            <a:r>
              <a:rPr lang="en-US" sz="2000" dirty="0">
                <a:solidFill>
                  <a:srgbClr val="FF0000"/>
                </a:solidFill>
              </a:rPr>
              <a:t>Register is in the path – load it on one clock</a:t>
            </a:r>
          </a:p>
          <a:p>
            <a:pPr marL="0" indent="0">
              <a:buFont typeface="Arial" panose="020B0604020202020204" pitchFamily="34" charset="0"/>
              <a:buNone/>
            </a:pPr>
            <a:r>
              <a:rPr lang="en-US" sz="2000" dirty="0">
                <a:solidFill>
                  <a:srgbClr val="FF0000"/>
                </a:solidFill>
              </a:rPr>
              <a:t>Load this register on the NEXT clock edge</a:t>
            </a:r>
          </a:p>
        </p:txBody>
      </p:sp>
      <p:cxnSp>
        <p:nvCxnSpPr>
          <p:cNvPr id="126" name="Straight Arrow Connector 125">
            <a:extLst>
              <a:ext uri="{FF2B5EF4-FFF2-40B4-BE49-F238E27FC236}">
                <a16:creationId xmlns:a16="http://schemas.microsoft.com/office/drawing/2014/main" id="{D72CCD79-C9D4-46F7-9721-9C581179CD5A}"/>
              </a:ext>
            </a:extLst>
          </p:cNvPr>
          <p:cNvCxnSpPr>
            <a:cxnSpLocks/>
            <a:stCxn id="125" idx="1"/>
          </p:cNvCxnSpPr>
          <p:nvPr/>
        </p:nvCxnSpPr>
        <p:spPr>
          <a:xfrm flipH="1">
            <a:off x="5429250" y="1748194"/>
            <a:ext cx="3331035" cy="9335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Content Placeholder 10">
            <a:extLst>
              <a:ext uri="{FF2B5EF4-FFF2-40B4-BE49-F238E27FC236}">
                <a16:creationId xmlns:a16="http://schemas.microsoft.com/office/drawing/2014/main" id="{944E5A19-6783-4D62-99B2-1633103F2F61}"/>
              </a:ext>
            </a:extLst>
          </p:cNvPr>
          <p:cNvSpPr txBox="1">
            <a:spLocks/>
          </p:cNvSpPr>
          <p:nvPr/>
        </p:nvSpPr>
        <p:spPr>
          <a:xfrm>
            <a:off x="344551" y="1099925"/>
            <a:ext cx="109592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WB Stage</a:t>
            </a:r>
          </a:p>
        </p:txBody>
      </p:sp>
      <p:sp>
        <p:nvSpPr>
          <p:cNvPr id="128" name="Content Placeholder 10">
            <a:extLst>
              <a:ext uri="{FF2B5EF4-FFF2-40B4-BE49-F238E27FC236}">
                <a16:creationId xmlns:a16="http://schemas.microsoft.com/office/drawing/2014/main" id="{64EB881B-82AC-4B6F-8218-E52C3CDEC828}"/>
              </a:ext>
            </a:extLst>
          </p:cNvPr>
          <p:cNvSpPr txBox="1">
            <a:spLocks/>
          </p:cNvSpPr>
          <p:nvPr/>
        </p:nvSpPr>
        <p:spPr>
          <a:xfrm>
            <a:off x="9677733" y="5823108"/>
            <a:ext cx="1095927"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dirty="0"/>
              <a:t>ID Stage</a:t>
            </a:r>
          </a:p>
        </p:txBody>
      </p:sp>
      <p:cxnSp>
        <p:nvCxnSpPr>
          <p:cNvPr id="129" name="Straight Arrow Connector 128">
            <a:extLst>
              <a:ext uri="{FF2B5EF4-FFF2-40B4-BE49-F238E27FC236}">
                <a16:creationId xmlns:a16="http://schemas.microsoft.com/office/drawing/2014/main" id="{FCE30793-B38F-40DB-94AE-8DC8B12420D7}"/>
              </a:ext>
            </a:extLst>
          </p:cNvPr>
          <p:cNvCxnSpPr>
            <a:cxnSpLocks/>
            <a:endCxn id="115" idx="0"/>
          </p:cNvCxnSpPr>
          <p:nvPr/>
        </p:nvCxnSpPr>
        <p:spPr>
          <a:xfrm flipH="1">
            <a:off x="9550800" y="2517611"/>
            <a:ext cx="126934" cy="238611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A64A5B3-E497-443E-BE85-C1F4BC21CD5A}"/>
              </a:ext>
            </a:extLst>
          </p:cNvPr>
          <p:cNvCxnSpPr>
            <a:cxnSpLocks/>
          </p:cNvCxnSpPr>
          <p:nvPr/>
        </p:nvCxnSpPr>
        <p:spPr>
          <a:xfrm flipH="1">
            <a:off x="2809735" y="5451233"/>
            <a:ext cx="343860" cy="235184"/>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1" name="Content Placeholder 10">
            <a:extLst>
              <a:ext uri="{FF2B5EF4-FFF2-40B4-BE49-F238E27FC236}">
                <a16:creationId xmlns:a16="http://schemas.microsoft.com/office/drawing/2014/main" id="{CD1B0397-EB53-450E-A1DB-47263467BB84}"/>
              </a:ext>
            </a:extLst>
          </p:cNvPr>
          <p:cNvSpPr txBox="1">
            <a:spLocks/>
          </p:cNvSpPr>
          <p:nvPr/>
        </p:nvSpPr>
        <p:spPr>
          <a:xfrm>
            <a:off x="2829677" y="5188520"/>
            <a:ext cx="920320"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load ID</a:t>
            </a:r>
          </a:p>
        </p:txBody>
      </p:sp>
      <p:cxnSp>
        <p:nvCxnSpPr>
          <p:cNvPr id="132" name="Straight Arrow Connector 131">
            <a:extLst>
              <a:ext uri="{FF2B5EF4-FFF2-40B4-BE49-F238E27FC236}">
                <a16:creationId xmlns:a16="http://schemas.microsoft.com/office/drawing/2014/main" id="{B3FB5B5F-1081-46B5-B52E-0E773684313B}"/>
              </a:ext>
            </a:extLst>
          </p:cNvPr>
          <p:cNvCxnSpPr>
            <a:cxnSpLocks/>
          </p:cNvCxnSpPr>
          <p:nvPr/>
        </p:nvCxnSpPr>
        <p:spPr>
          <a:xfrm>
            <a:off x="753543" y="5424503"/>
            <a:ext cx="516057" cy="26302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3" name="Content Placeholder 10">
            <a:extLst>
              <a:ext uri="{FF2B5EF4-FFF2-40B4-BE49-F238E27FC236}">
                <a16:creationId xmlns:a16="http://schemas.microsoft.com/office/drawing/2014/main" id="{B35EC640-182E-433A-BE16-614F2A214C82}"/>
              </a:ext>
            </a:extLst>
          </p:cNvPr>
          <p:cNvSpPr txBox="1">
            <a:spLocks/>
          </p:cNvSpPr>
          <p:nvPr/>
        </p:nvSpPr>
        <p:spPr>
          <a:xfrm>
            <a:off x="305800" y="5161790"/>
            <a:ext cx="920320" cy="294726"/>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load WB</a:t>
            </a:r>
          </a:p>
        </p:txBody>
      </p:sp>
      <p:sp>
        <p:nvSpPr>
          <p:cNvPr id="14" name="Oval 13">
            <a:extLst>
              <a:ext uri="{FF2B5EF4-FFF2-40B4-BE49-F238E27FC236}">
                <a16:creationId xmlns:a16="http://schemas.microsoft.com/office/drawing/2014/main" id="{FA8F3ECC-AB77-4F0C-B44A-5F85F7DE57D6}"/>
              </a:ext>
            </a:extLst>
          </p:cNvPr>
          <p:cNvSpPr/>
          <p:nvPr/>
        </p:nvSpPr>
        <p:spPr>
          <a:xfrm>
            <a:off x="2348684" y="2203547"/>
            <a:ext cx="751812" cy="5750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05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5">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2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3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0" grpId="0"/>
      <p:bldP spid="112" grpId="0"/>
      <p:bldP spid="114" grpId="0"/>
      <p:bldP spid="115" grpId="0" animBg="1"/>
      <p:bldP spid="119" grpId="0" animBg="1"/>
      <p:bldP spid="123" grpId="0"/>
      <p:bldP spid="7" grpId="0" animBg="1"/>
      <p:bldP spid="8" grpId="0" animBg="1"/>
      <p:bldP spid="124" grpId="0"/>
      <p:bldP spid="127" grpId="0"/>
      <p:bldP spid="128" grpId="0"/>
      <p:bldP spid="131" grpId="0"/>
      <p:bldP spid="13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Execute (EX) for Load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TextBox 7"/>
          <p:cNvSpPr txBox="1"/>
          <p:nvPr/>
        </p:nvSpPr>
        <p:spPr>
          <a:xfrm>
            <a:off x="614950" y="1225317"/>
            <a:ext cx="2356701" cy="1754326"/>
          </a:xfrm>
          <a:prstGeom prst="rect">
            <a:avLst/>
          </a:prstGeom>
          <a:noFill/>
        </p:spPr>
        <p:txBody>
          <a:bodyPr wrap="square" rtlCol="0">
            <a:spAutoFit/>
          </a:bodyPr>
          <a:lstStyle/>
          <a:p>
            <a:r>
              <a:rPr lang="en-US" dirty="0">
                <a:solidFill>
                  <a:srgbClr val="FF0000"/>
                </a:solidFill>
              </a:rPr>
              <a:t>The ALU result is written into the EX/MEM register to be used as the address to the data memory</a:t>
            </a:r>
          </a:p>
          <a:p>
            <a:endParaRPr lang="en-US" dirty="0">
              <a:solidFill>
                <a:srgbClr val="FF0000"/>
              </a:solidFill>
            </a:endParaRPr>
          </a:p>
        </p:txBody>
      </p:sp>
      <p:sp>
        <p:nvSpPr>
          <p:cNvPr id="10" name="TextBox 9"/>
          <p:cNvSpPr txBox="1"/>
          <p:nvPr/>
        </p:nvSpPr>
        <p:spPr>
          <a:xfrm>
            <a:off x="2756535" y="5010969"/>
            <a:ext cx="3198067" cy="923330"/>
          </a:xfrm>
          <a:prstGeom prst="rect">
            <a:avLst/>
          </a:prstGeom>
          <a:noFill/>
        </p:spPr>
        <p:txBody>
          <a:bodyPr wrap="square" rtlCol="0">
            <a:spAutoFit/>
          </a:bodyPr>
          <a:lstStyle/>
          <a:p>
            <a:r>
              <a:rPr lang="en-US" dirty="0">
                <a:solidFill>
                  <a:srgbClr val="FF0000"/>
                </a:solidFill>
              </a:rPr>
              <a:t>The control lines developed in the ID staged are passed further along into the EX/MEM register</a:t>
            </a:r>
          </a:p>
        </p:txBody>
      </p:sp>
      <p:pic>
        <p:nvPicPr>
          <p:cNvPr id="11" name="Picture 1">
            <a:extLst>
              <a:ext uri="{FF2B5EF4-FFF2-40B4-BE49-F238E27FC236}">
                <a16:creationId xmlns:a16="http://schemas.microsoft.com/office/drawing/2014/main" id="{4A66B878-8CAB-4F09-B8F3-134E0EB4C71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53424" y="1225317"/>
            <a:ext cx="8277225"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87051B39-65F3-4727-86DF-51D235AE831F}"/>
              </a:ext>
            </a:extLst>
          </p:cNvPr>
          <p:cNvSpPr/>
          <p:nvPr/>
        </p:nvSpPr>
        <p:spPr>
          <a:xfrm>
            <a:off x="8646864" y="1162978"/>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72193C0-BCE9-4EE7-BFF0-6270DFFD6E0E}"/>
              </a:ext>
            </a:extLst>
          </p:cNvPr>
          <p:cNvCxnSpPr>
            <a:cxnSpLocks/>
          </p:cNvCxnSpPr>
          <p:nvPr/>
        </p:nvCxnSpPr>
        <p:spPr>
          <a:xfrm>
            <a:off x="2971651" y="1933575"/>
            <a:ext cx="6505724" cy="2076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60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Memory Access (MEM) for Load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TextBox 7"/>
          <p:cNvSpPr txBox="1"/>
          <p:nvPr/>
        </p:nvSpPr>
        <p:spPr>
          <a:xfrm>
            <a:off x="298234" y="1080709"/>
            <a:ext cx="2356701" cy="2308324"/>
          </a:xfrm>
          <a:prstGeom prst="rect">
            <a:avLst/>
          </a:prstGeom>
          <a:noFill/>
        </p:spPr>
        <p:txBody>
          <a:bodyPr wrap="square" rtlCol="0">
            <a:spAutoFit/>
          </a:bodyPr>
          <a:lstStyle/>
          <a:p>
            <a:r>
              <a:rPr lang="en-US" dirty="0">
                <a:solidFill>
                  <a:srgbClr val="FF0000"/>
                </a:solidFill>
              </a:rPr>
              <a:t>The value read from the memory and the output of the ALU are passed to the MEM/WB pipeline register to make these results available during the WB stage</a:t>
            </a:r>
          </a:p>
        </p:txBody>
      </p:sp>
      <p:sp>
        <p:nvSpPr>
          <p:cNvPr id="10" name="TextBox 9"/>
          <p:cNvSpPr txBox="1"/>
          <p:nvPr/>
        </p:nvSpPr>
        <p:spPr>
          <a:xfrm>
            <a:off x="2654935" y="5021450"/>
            <a:ext cx="3319145" cy="923330"/>
          </a:xfrm>
          <a:prstGeom prst="rect">
            <a:avLst/>
          </a:prstGeom>
          <a:noFill/>
        </p:spPr>
        <p:txBody>
          <a:bodyPr wrap="square" rtlCol="0">
            <a:spAutoFit/>
          </a:bodyPr>
          <a:lstStyle/>
          <a:p>
            <a:r>
              <a:rPr lang="en-US" dirty="0">
                <a:solidFill>
                  <a:srgbClr val="FF0000"/>
                </a:solidFill>
              </a:rPr>
              <a:t>The control lines developed in the ID staged are passed further along into the MEM/WB register</a:t>
            </a:r>
          </a:p>
        </p:txBody>
      </p:sp>
      <p:pic>
        <p:nvPicPr>
          <p:cNvPr id="11" name="Picture 1">
            <a:extLst>
              <a:ext uri="{FF2B5EF4-FFF2-40B4-BE49-F238E27FC236}">
                <a16:creationId xmlns:a16="http://schemas.microsoft.com/office/drawing/2014/main" id="{BDC43328-D817-406D-9044-37B6CA11C84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05441" y="1176057"/>
            <a:ext cx="8188325"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22B02F79-42E5-41DE-857F-BA1DF89BEF9E}"/>
              </a:ext>
            </a:extLst>
          </p:cNvPr>
          <p:cNvSpPr/>
          <p:nvPr/>
        </p:nvSpPr>
        <p:spPr>
          <a:xfrm>
            <a:off x="10333630" y="1127466"/>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60BC0EF-89E9-45A8-AAE4-9FDFC388ED6E}"/>
              </a:ext>
            </a:extLst>
          </p:cNvPr>
          <p:cNvSpPr txBox="1"/>
          <p:nvPr/>
        </p:nvSpPr>
        <p:spPr>
          <a:xfrm>
            <a:off x="298234" y="3576650"/>
            <a:ext cx="2356701" cy="1200329"/>
          </a:xfrm>
          <a:prstGeom prst="rect">
            <a:avLst/>
          </a:prstGeom>
          <a:noFill/>
        </p:spPr>
        <p:txBody>
          <a:bodyPr wrap="square" rtlCol="0">
            <a:spAutoFit/>
          </a:bodyPr>
          <a:lstStyle/>
          <a:p>
            <a:r>
              <a:rPr lang="en-US" dirty="0">
                <a:solidFill>
                  <a:srgbClr val="FF0000"/>
                </a:solidFill>
              </a:rPr>
              <a:t>The ALU output can’t be written to the Register File yet – why? (Poll)</a:t>
            </a:r>
          </a:p>
        </p:txBody>
      </p:sp>
      <p:cxnSp>
        <p:nvCxnSpPr>
          <p:cNvPr id="9" name="Straight Arrow Connector 8">
            <a:extLst>
              <a:ext uri="{FF2B5EF4-FFF2-40B4-BE49-F238E27FC236}">
                <a16:creationId xmlns:a16="http://schemas.microsoft.com/office/drawing/2014/main" id="{065E248B-1610-4540-8ACE-F60B395930C5}"/>
              </a:ext>
            </a:extLst>
          </p:cNvPr>
          <p:cNvCxnSpPr/>
          <p:nvPr/>
        </p:nvCxnSpPr>
        <p:spPr>
          <a:xfrm flipV="1">
            <a:off x="9715500" y="4819650"/>
            <a:ext cx="618130" cy="11516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79969D-E490-4A67-A1FF-16BDDD2585BF}"/>
              </a:ext>
            </a:extLst>
          </p:cNvPr>
          <p:cNvCxnSpPr>
            <a:cxnSpLocks/>
          </p:cNvCxnSpPr>
          <p:nvPr/>
        </p:nvCxnSpPr>
        <p:spPr>
          <a:xfrm>
            <a:off x="2562225" y="1571625"/>
            <a:ext cx="8524875" cy="23336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74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a:extLst>
              <a:ext uri="{FF2B5EF4-FFF2-40B4-BE49-F238E27FC236}">
                <a16:creationId xmlns:a16="http://schemas.microsoft.com/office/drawing/2014/main" id="{91B6F963-CBB7-43D4-8ADF-498EE69BBE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6912" y="1487298"/>
            <a:ext cx="8196263"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Write Back (WB) for Load</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17</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2" name="Oval 4"/>
          <p:cNvSpPr>
            <a:spLocks noChangeArrowheads="1"/>
          </p:cNvSpPr>
          <p:nvPr/>
        </p:nvSpPr>
        <p:spPr bwMode="auto">
          <a:xfrm>
            <a:off x="5745312" y="4068572"/>
            <a:ext cx="865187" cy="4318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 name="AutoShape 5"/>
          <p:cNvSpPr>
            <a:spLocks/>
          </p:cNvSpPr>
          <p:nvPr/>
        </p:nvSpPr>
        <p:spPr bwMode="auto">
          <a:xfrm>
            <a:off x="3873649" y="5076635"/>
            <a:ext cx="1063625" cy="865187"/>
          </a:xfrm>
          <a:prstGeom prst="borderCallout1">
            <a:avLst>
              <a:gd name="adj1" fmla="val 13213"/>
              <a:gd name="adj2" fmla="val 107162"/>
              <a:gd name="adj3" fmla="val -52292"/>
              <a:gd name="adj4" fmla="val 167912"/>
            </a:avLst>
          </a:prstGeom>
          <a:solidFill>
            <a:srgbClr val="9FCAD3"/>
          </a:solidFill>
          <a:ln w="12700">
            <a:solidFill>
              <a:srgbClr val="000000"/>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Wrong</a:t>
            </a:r>
            <a:b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register</a:t>
            </a:r>
            <a:b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number</a:t>
            </a:r>
            <a:endParaRPr kumimoji="0" lang="en-AU" altLang="en-US" sz="16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 name="TextBox 9"/>
          <p:cNvSpPr txBox="1"/>
          <p:nvPr/>
        </p:nvSpPr>
        <p:spPr>
          <a:xfrm>
            <a:off x="482142" y="1379282"/>
            <a:ext cx="2356701" cy="2031325"/>
          </a:xfrm>
          <a:prstGeom prst="rect">
            <a:avLst/>
          </a:prstGeom>
          <a:noFill/>
        </p:spPr>
        <p:txBody>
          <a:bodyPr wrap="square" rtlCol="0">
            <a:spAutoFit/>
          </a:bodyPr>
          <a:lstStyle/>
          <a:p>
            <a:r>
              <a:rPr lang="en-US" dirty="0">
                <a:solidFill>
                  <a:srgbClr val="FF0000"/>
                </a:solidFill>
              </a:rPr>
              <a:t>The mux from the WB stage determines what data is written, the ALU output or the data memory, if a write will be occurring to the register file</a:t>
            </a:r>
          </a:p>
        </p:txBody>
      </p:sp>
      <p:sp>
        <p:nvSpPr>
          <p:cNvPr id="11" name="Rectangle 10">
            <a:extLst>
              <a:ext uri="{FF2B5EF4-FFF2-40B4-BE49-F238E27FC236}">
                <a16:creationId xmlns:a16="http://schemas.microsoft.com/office/drawing/2014/main" id="{5576192F-E4DC-4517-ACA1-B8D3368954CE}"/>
              </a:ext>
            </a:extLst>
          </p:cNvPr>
          <p:cNvSpPr/>
          <p:nvPr/>
        </p:nvSpPr>
        <p:spPr>
          <a:xfrm>
            <a:off x="10963945" y="1438190"/>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33E3B2A-1BD6-4879-9B43-EC855C25467E}"/>
              </a:ext>
            </a:extLst>
          </p:cNvPr>
          <p:cNvCxnSpPr>
            <a:cxnSpLocks/>
          </p:cNvCxnSpPr>
          <p:nvPr/>
        </p:nvCxnSpPr>
        <p:spPr>
          <a:xfrm>
            <a:off x="2838843" y="2114550"/>
            <a:ext cx="8391132" cy="19540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6126260-CA63-45AC-99E4-C2CA57DB98BE}"/>
              </a:ext>
            </a:extLst>
          </p:cNvPr>
          <p:cNvSpPr txBox="1"/>
          <p:nvPr/>
        </p:nvSpPr>
        <p:spPr>
          <a:xfrm>
            <a:off x="441293" y="3689942"/>
            <a:ext cx="2356701" cy="923330"/>
          </a:xfrm>
          <a:prstGeom prst="rect">
            <a:avLst/>
          </a:prstGeom>
          <a:noFill/>
        </p:spPr>
        <p:txBody>
          <a:bodyPr wrap="square" rtlCol="0">
            <a:spAutoFit/>
          </a:bodyPr>
          <a:lstStyle/>
          <a:p>
            <a:r>
              <a:rPr lang="en-US" dirty="0">
                <a:solidFill>
                  <a:srgbClr val="FF0000"/>
                </a:solidFill>
              </a:rPr>
              <a:t>But – the destination index to the Register File is wrong!</a:t>
            </a:r>
          </a:p>
        </p:txBody>
      </p:sp>
    </p:spTree>
    <p:extLst>
      <p:ext uri="{BB962C8B-B14F-4D97-AF65-F5344CB8AC3E}">
        <p14:creationId xmlns:p14="http://schemas.microsoft.com/office/powerpoint/2010/main" val="249646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a:extLst>
              <a:ext uri="{FF2B5EF4-FFF2-40B4-BE49-F238E27FC236}">
                <a16:creationId xmlns:a16="http://schemas.microsoft.com/office/drawing/2014/main" id="{617B7639-C384-41B9-B2CB-28A6E5AA23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4375" y="1923889"/>
            <a:ext cx="8193088"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Corrected data path for Register Writes</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18</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TextBox 7"/>
          <p:cNvSpPr txBox="1"/>
          <p:nvPr/>
        </p:nvSpPr>
        <p:spPr>
          <a:xfrm>
            <a:off x="348792" y="2469047"/>
            <a:ext cx="2356701" cy="1754326"/>
          </a:xfrm>
          <a:prstGeom prst="rect">
            <a:avLst/>
          </a:prstGeom>
          <a:noFill/>
        </p:spPr>
        <p:txBody>
          <a:bodyPr wrap="square" rtlCol="0">
            <a:spAutoFit/>
          </a:bodyPr>
          <a:lstStyle/>
          <a:p>
            <a:r>
              <a:rPr lang="en-US" dirty="0">
                <a:solidFill>
                  <a:srgbClr val="FF0000"/>
                </a:solidFill>
              </a:rPr>
              <a:t>To provide the correct register to write, the write register index must come from the MEM/WB pipeline register</a:t>
            </a:r>
          </a:p>
        </p:txBody>
      </p:sp>
      <p:cxnSp>
        <p:nvCxnSpPr>
          <p:cNvPr id="10" name="Straight Arrow Connector 9"/>
          <p:cNvCxnSpPr>
            <a:cxnSpLocks/>
          </p:cNvCxnSpPr>
          <p:nvPr/>
        </p:nvCxnSpPr>
        <p:spPr>
          <a:xfrm>
            <a:off x="2592371" y="3667027"/>
            <a:ext cx="8256604" cy="170716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FF7B201B-4EF2-451A-AD95-038621491F58}"/>
              </a:ext>
            </a:extLst>
          </p:cNvPr>
          <p:cNvSpPr txBox="1"/>
          <p:nvPr/>
        </p:nvSpPr>
        <p:spPr>
          <a:xfrm>
            <a:off x="359888" y="4358690"/>
            <a:ext cx="2356701" cy="1200329"/>
          </a:xfrm>
          <a:prstGeom prst="rect">
            <a:avLst/>
          </a:prstGeom>
          <a:noFill/>
        </p:spPr>
        <p:txBody>
          <a:bodyPr wrap="square" rtlCol="0">
            <a:spAutoFit/>
          </a:bodyPr>
          <a:lstStyle/>
          <a:p>
            <a:r>
              <a:rPr lang="en-US" dirty="0">
                <a:solidFill>
                  <a:srgbClr val="FF0000"/>
                </a:solidFill>
              </a:rPr>
              <a:t>This is why we pass the </a:t>
            </a:r>
            <a:r>
              <a:rPr lang="en-US" dirty="0" err="1">
                <a:solidFill>
                  <a:srgbClr val="FF0000"/>
                </a:solidFill>
              </a:rPr>
              <a:t>rd</a:t>
            </a:r>
            <a:r>
              <a:rPr lang="en-US" dirty="0">
                <a:solidFill>
                  <a:srgbClr val="FF0000"/>
                </a:solidFill>
              </a:rPr>
              <a:t> field down the pipeline and use it in the WB stage</a:t>
            </a:r>
          </a:p>
        </p:txBody>
      </p:sp>
      <p:cxnSp>
        <p:nvCxnSpPr>
          <p:cNvPr id="13" name="Straight Arrow Connector 12">
            <a:extLst>
              <a:ext uri="{FF2B5EF4-FFF2-40B4-BE49-F238E27FC236}">
                <a16:creationId xmlns:a16="http://schemas.microsoft.com/office/drawing/2014/main" id="{731DED2E-D169-4664-B9A9-04BEF9B03136}"/>
              </a:ext>
            </a:extLst>
          </p:cNvPr>
          <p:cNvCxnSpPr>
            <a:cxnSpLocks/>
          </p:cNvCxnSpPr>
          <p:nvPr/>
        </p:nvCxnSpPr>
        <p:spPr>
          <a:xfrm>
            <a:off x="2592371" y="3667027"/>
            <a:ext cx="4970479" cy="170716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7C56D912-D15D-40E0-A17C-D420891C1710}"/>
              </a:ext>
            </a:extLst>
          </p:cNvPr>
          <p:cNvCxnSpPr>
            <a:cxnSpLocks/>
          </p:cNvCxnSpPr>
          <p:nvPr/>
        </p:nvCxnSpPr>
        <p:spPr>
          <a:xfrm>
            <a:off x="2592371" y="3667027"/>
            <a:ext cx="6684979" cy="170716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1251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Execution (EX) for Store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TextBox 7"/>
          <p:cNvSpPr txBox="1"/>
          <p:nvPr/>
        </p:nvSpPr>
        <p:spPr>
          <a:xfrm>
            <a:off x="614950" y="1225317"/>
            <a:ext cx="2356701" cy="4801314"/>
          </a:xfrm>
          <a:prstGeom prst="rect">
            <a:avLst/>
          </a:prstGeom>
          <a:noFill/>
        </p:spPr>
        <p:txBody>
          <a:bodyPr wrap="square" rtlCol="0">
            <a:spAutoFit/>
          </a:bodyPr>
          <a:lstStyle/>
          <a:p>
            <a:r>
              <a:rPr lang="en-US" dirty="0">
                <a:solidFill>
                  <a:srgbClr val="FF0000"/>
                </a:solidFill>
              </a:rPr>
              <a:t>The value to be stored to the data memory is passed from the ID/EX register to the EX/MEM register</a:t>
            </a:r>
          </a:p>
          <a:p>
            <a:endParaRPr lang="en-US" dirty="0">
              <a:solidFill>
                <a:srgbClr val="FF0000"/>
              </a:solidFill>
            </a:endParaRPr>
          </a:p>
          <a:p>
            <a:r>
              <a:rPr lang="en-US" dirty="0">
                <a:solidFill>
                  <a:srgbClr val="FF0000"/>
                </a:solidFill>
              </a:rPr>
              <a:t>The ALU uses the signed extended result from the ID/EX register to calculate the address for the store</a:t>
            </a:r>
          </a:p>
          <a:p>
            <a:endParaRPr lang="en-US" dirty="0">
              <a:solidFill>
                <a:srgbClr val="FF0000"/>
              </a:solidFill>
            </a:endParaRPr>
          </a:p>
          <a:p>
            <a:r>
              <a:rPr lang="en-US" dirty="0">
                <a:solidFill>
                  <a:srgbClr val="FF0000"/>
                </a:solidFill>
              </a:rPr>
              <a:t>The ALU result is stored into the EX/MEM register to be used as the memory address</a:t>
            </a:r>
          </a:p>
        </p:txBody>
      </p:sp>
      <p:pic>
        <p:nvPicPr>
          <p:cNvPr id="9" name="Picture 1">
            <a:extLst>
              <a:ext uri="{FF2B5EF4-FFF2-40B4-BE49-F238E27FC236}">
                <a16:creationId xmlns:a16="http://schemas.microsoft.com/office/drawing/2014/main" id="{68D7BCD2-2A7B-4302-88D8-938961CD94C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09350" y="1114939"/>
            <a:ext cx="82677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1D1059E1-3A5E-4ACD-AFBA-518D717E5D60}"/>
              </a:ext>
            </a:extLst>
          </p:cNvPr>
          <p:cNvSpPr/>
          <p:nvPr/>
        </p:nvSpPr>
        <p:spPr>
          <a:xfrm>
            <a:off x="8318392" y="1083076"/>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A77AE5D-759D-4A31-8A49-5E6C5362D64F}"/>
              </a:ext>
            </a:extLst>
          </p:cNvPr>
          <p:cNvCxnSpPr>
            <a:cxnSpLocks/>
          </p:cNvCxnSpPr>
          <p:nvPr/>
        </p:nvCxnSpPr>
        <p:spPr>
          <a:xfrm>
            <a:off x="2809875" y="3886200"/>
            <a:ext cx="5248275" cy="59055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9D628307-BA94-4A85-9708-99FAEDA9096F}"/>
              </a:ext>
            </a:extLst>
          </p:cNvPr>
          <p:cNvCxnSpPr>
            <a:cxnSpLocks/>
          </p:cNvCxnSpPr>
          <p:nvPr/>
        </p:nvCxnSpPr>
        <p:spPr>
          <a:xfrm>
            <a:off x="2895600" y="1981200"/>
            <a:ext cx="5962650" cy="265747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E54CBBF2-55FA-4858-ACA0-5109D6BC4AEE}"/>
              </a:ext>
            </a:extLst>
          </p:cNvPr>
          <p:cNvCxnSpPr>
            <a:cxnSpLocks/>
          </p:cNvCxnSpPr>
          <p:nvPr/>
        </p:nvCxnSpPr>
        <p:spPr>
          <a:xfrm flipV="1">
            <a:off x="2895600" y="4067175"/>
            <a:ext cx="6315075" cy="132397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163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Agenda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Class Announcements</a:t>
            </a:r>
          </a:p>
          <a:p>
            <a:r>
              <a:rPr lang="en-US" dirty="0"/>
              <a:t>Phase 5</a:t>
            </a:r>
          </a:p>
          <a:p>
            <a:r>
              <a:rPr lang="en-US" dirty="0"/>
              <a:t>Chapter 4 - Forwarding</a:t>
            </a:r>
          </a:p>
        </p:txBody>
      </p:sp>
    </p:spTree>
    <p:extLst>
      <p:ext uri="{BB962C8B-B14F-4D97-AF65-F5344CB8AC3E}">
        <p14:creationId xmlns:p14="http://schemas.microsoft.com/office/powerpoint/2010/main" val="158006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Memory Access (MEM) for Store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TextBox 7"/>
          <p:cNvSpPr txBox="1"/>
          <p:nvPr/>
        </p:nvSpPr>
        <p:spPr>
          <a:xfrm>
            <a:off x="401590" y="1221274"/>
            <a:ext cx="2356701" cy="2585323"/>
          </a:xfrm>
          <a:prstGeom prst="rect">
            <a:avLst/>
          </a:prstGeom>
          <a:noFill/>
        </p:spPr>
        <p:txBody>
          <a:bodyPr wrap="square" rtlCol="0">
            <a:spAutoFit/>
          </a:bodyPr>
          <a:lstStyle/>
          <a:p>
            <a:r>
              <a:rPr lang="en-US" dirty="0">
                <a:solidFill>
                  <a:srgbClr val="FF0000"/>
                </a:solidFill>
              </a:rPr>
              <a:t>With the store operation completed in the MEM pipeline stage, the control lines passed into the MEM/WB register are effectively a NOP operation for the WB stage</a:t>
            </a:r>
          </a:p>
        </p:txBody>
      </p:sp>
      <p:pic>
        <p:nvPicPr>
          <p:cNvPr id="10" name="Picture 1">
            <a:extLst>
              <a:ext uri="{FF2B5EF4-FFF2-40B4-BE49-F238E27FC236}">
                <a16:creationId xmlns:a16="http://schemas.microsoft.com/office/drawing/2014/main" id="{09FAD167-6C91-42D6-963C-875A7FE7579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65475" y="1221274"/>
            <a:ext cx="8188325"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47E4AE5-32D5-452E-A513-4A6B795DC68F}"/>
              </a:ext>
            </a:extLst>
          </p:cNvPr>
          <p:cNvSpPr/>
          <p:nvPr/>
        </p:nvSpPr>
        <p:spPr>
          <a:xfrm>
            <a:off x="9765454" y="1180734"/>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4E07428-01BB-4005-838E-E1D24791BAD6}"/>
              </a:ext>
            </a:extLst>
          </p:cNvPr>
          <p:cNvCxnSpPr>
            <a:cxnSpLocks/>
          </p:cNvCxnSpPr>
          <p:nvPr/>
        </p:nvCxnSpPr>
        <p:spPr>
          <a:xfrm>
            <a:off x="2895600" y="1981200"/>
            <a:ext cx="7067550" cy="199072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863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Write Back (WB) for Store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TextBox 6"/>
          <p:cNvSpPr txBox="1"/>
          <p:nvPr/>
        </p:nvSpPr>
        <p:spPr>
          <a:xfrm>
            <a:off x="10114961" y="2261714"/>
            <a:ext cx="1702566" cy="2585323"/>
          </a:xfrm>
          <a:prstGeom prst="rect">
            <a:avLst/>
          </a:prstGeom>
          <a:noFill/>
        </p:spPr>
        <p:txBody>
          <a:bodyPr wrap="square" rtlCol="0">
            <a:spAutoFit/>
          </a:bodyPr>
          <a:lstStyle/>
          <a:p>
            <a:r>
              <a:rPr lang="en-US" dirty="0">
                <a:solidFill>
                  <a:srgbClr val="FF0000"/>
                </a:solidFill>
              </a:rPr>
              <a:t>Note that since the Store does not write data to the register file, no activity is shown for a Store in the Write-back pipeline stage</a:t>
            </a:r>
          </a:p>
        </p:txBody>
      </p:sp>
      <p:pic>
        <p:nvPicPr>
          <p:cNvPr id="10" name="Picture 1">
            <a:extLst>
              <a:ext uri="{FF2B5EF4-FFF2-40B4-BE49-F238E27FC236}">
                <a16:creationId xmlns:a16="http://schemas.microsoft.com/office/drawing/2014/main" id="{343EBFC8-7C98-480F-AABD-F1EFEA52168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0300" y="1379282"/>
            <a:ext cx="819626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8E95DC0D-691D-4AE1-8787-484A02E686AB}"/>
              </a:ext>
            </a:extLst>
          </p:cNvPr>
          <p:cNvSpPr/>
          <p:nvPr/>
        </p:nvSpPr>
        <p:spPr>
          <a:xfrm>
            <a:off x="8806663" y="1322779"/>
            <a:ext cx="355106" cy="18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78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Single-Cycle Pipeline Diagram</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301658" y="1487298"/>
            <a:ext cx="3223967" cy="4624512"/>
          </a:xfrm>
        </p:spPr>
        <p:txBody>
          <a:bodyPr>
            <a:normAutofit/>
          </a:bodyPr>
          <a:lstStyle/>
          <a:p>
            <a:r>
              <a:rPr lang="en-AU" altLang="en-US" sz="3200" dirty="0"/>
              <a:t>Displays the state of each pipeline stage at any given clock cycle</a:t>
            </a:r>
          </a:p>
        </p:txBody>
      </p:sp>
      <p:pic>
        <p:nvPicPr>
          <p:cNvPr id="10" name="Picture 1">
            <a:extLst>
              <a:ext uri="{FF2B5EF4-FFF2-40B4-BE49-F238E27FC236}">
                <a16:creationId xmlns:a16="http://schemas.microsoft.com/office/drawing/2014/main" id="{02F57B28-D653-4397-99BC-CF0E26FA9B6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25625" y="1515806"/>
            <a:ext cx="7993063"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a:extLst>
              <a:ext uri="{FF2B5EF4-FFF2-40B4-BE49-F238E27FC236}">
                <a16:creationId xmlns:a16="http://schemas.microsoft.com/office/drawing/2014/main" id="{FFC93BF0-38DD-43EA-8CFE-BB2C7FF446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3597" y="964595"/>
            <a:ext cx="8952150" cy="491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73029" y="193116"/>
            <a:ext cx="4174560" cy="713817"/>
          </a:xfrm>
        </p:spPr>
        <p:txBody>
          <a:bodyPr>
            <a:normAutofit fontScale="90000"/>
          </a:bodyPr>
          <a:lstStyle/>
          <a:p>
            <a:r>
              <a:rPr lang="en-US" dirty="0"/>
              <a:t>Pipeline Control (Simplified)</a:t>
            </a:r>
          </a:p>
        </p:txBody>
      </p:sp>
      <p:pic>
        <p:nvPicPr>
          <p:cNvPr id="4" name="Picture 3"/>
          <p:cNvPicPr>
            <a:picLocks noChangeAspect="1"/>
          </p:cNvPicPr>
          <p:nvPr/>
        </p:nvPicPr>
        <p:blipFill>
          <a:blip r:embed="rId4"/>
          <a:stretch>
            <a:fillRect/>
          </a:stretch>
        </p:blipFill>
        <p:spPr>
          <a:xfrm>
            <a:off x="11837130" y="99971"/>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23</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TextBox 6"/>
          <p:cNvSpPr txBox="1"/>
          <p:nvPr/>
        </p:nvSpPr>
        <p:spPr>
          <a:xfrm>
            <a:off x="1439632" y="4249899"/>
            <a:ext cx="2055044" cy="1569660"/>
          </a:xfrm>
          <a:prstGeom prst="rect">
            <a:avLst/>
          </a:prstGeom>
          <a:noFill/>
        </p:spPr>
        <p:txBody>
          <a:bodyPr wrap="square" rtlCol="0">
            <a:spAutoFit/>
          </a:bodyPr>
          <a:lstStyle/>
          <a:p>
            <a:r>
              <a:rPr lang="en-US" sz="1600" dirty="0">
                <a:solidFill>
                  <a:srgbClr val="FF0000"/>
                </a:solidFill>
              </a:rPr>
              <a:t>In the fetch stage, the PC and the Instruction Memory are always accessed every cycle =&gt; no special controls are required</a:t>
            </a:r>
          </a:p>
        </p:txBody>
      </p:sp>
      <p:sp>
        <p:nvSpPr>
          <p:cNvPr id="10" name="TextBox 9"/>
          <p:cNvSpPr txBox="1"/>
          <p:nvPr/>
        </p:nvSpPr>
        <p:spPr>
          <a:xfrm>
            <a:off x="4419600" y="166635"/>
            <a:ext cx="1676400" cy="2308324"/>
          </a:xfrm>
          <a:prstGeom prst="rect">
            <a:avLst/>
          </a:prstGeom>
          <a:solidFill>
            <a:schemeClr val="tx1"/>
          </a:solidFill>
        </p:spPr>
        <p:txBody>
          <a:bodyPr wrap="square" rtlCol="0">
            <a:spAutoFit/>
          </a:bodyPr>
          <a:lstStyle/>
          <a:p>
            <a:r>
              <a:rPr lang="en-US" sz="1600" dirty="0">
                <a:solidFill>
                  <a:srgbClr val="FF0000"/>
                </a:solidFill>
              </a:rPr>
              <a:t>In the decode stage, the incoming instruction is always decoded, so no special controls are required in this stage</a:t>
            </a:r>
          </a:p>
        </p:txBody>
      </p:sp>
      <p:sp>
        <p:nvSpPr>
          <p:cNvPr id="11" name="TextBox 10"/>
          <p:cNvSpPr txBox="1"/>
          <p:nvPr/>
        </p:nvSpPr>
        <p:spPr>
          <a:xfrm>
            <a:off x="6277954" y="169317"/>
            <a:ext cx="1552075" cy="2062103"/>
          </a:xfrm>
          <a:prstGeom prst="rect">
            <a:avLst/>
          </a:prstGeom>
          <a:solidFill>
            <a:schemeClr val="tx1"/>
          </a:solidFill>
        </p:spPr>
        <p:txBody>
          <a:bodyPr wrap="square" rtlCol="0">
            <a:spAutoFit/>
          </a:bodyPr>
          <a:lstStyle/>
          <a:p>
            <a:r>
              <a:rPr lang="en-US" sz="1600" dirty="0">
                <a:solidFill>
                  <a:srgbClr val="FF0000"/>
                </a:solidFill>
              </a:rPr>
              <a:t>In the execute stage, selecting the register or immediate value as well as the ALU are passed from the decode stage</a:t>
            </a:r>
          </a:p>
        </p:txBody>
      </p:sp>
      <p:sp>
        <p:nvSpPr>
          <p:cNvPr id="12" name="TextBox 11"/>
          <p:cNvSpPr txBox="1"/>
          <p:nvPr/>
        </p:nvSpPr>
        <p:spPr>
          <a:xfrm>
            <a:off x="7998325" y="169318"/>
            <a:ext cx="2104776" cy="2062103"/>
          </a:xfrm>
          <a:prstGeom prst="rect">
            <a:avLst/>
          </a:prstGeom>
          <a:solidFill>
            <a:schemeClr val="tx1"/>
          </a:solidFill>
        </p:spPr>
        <p:txBody>
          <a:bodyPr wrap="square" rtlCol="0">
            <a:spAutoFit/>
          </a:bodyPr>
          <a:lstStyle/>
          <a:p>
            <a:r>
              <a:rPr lang="en-US" sz="1600" dirty="0">
                <a:solidFill>
                  <a:srgbClr val="FF0000"/>
                </a:solidFill>
              </a:rPr>
              <a:t>In the memory stage, the branch, mem read or write are passed from the decode stage while the branch determination is passed from the ALU stage</a:t>
            </a:r>
          </a:p>
        </p:txBody>
      </p:sp>
      <p:sp>
        <p:nvSpPr>
          <p:cNvPr id="13" name="TextBox 12"/>
          <p:cNvSpPr txBox="1"/>
          <p:nvPr/>
        </p:nvSpPr>
        <p:spPr>
          <a:xfrm>
            <a:off x="10275747" y="732243"/>
            <a:ext cx="1679075" cy="2308324"/>
          </a:xfrm>
          <a:prstGeom prst="rect">
            <a:avLst/>
          </a:prstGeom>
          <a:solidFill>
            <a:schemeClr val="tx1"/>
          </a:solidFill>
        </p:spPr>
        <p:txBody>
          <a:bodyPr wrap="square" rtlCol="0">
            <a:spAutoFit/>
          </a:bodyPr>
          <a:lstStyle/>
          <a:p>
            <a:r>
              <a:rPr lang="en-US" sz="1600" dirty="0">
                <a:solidFill>
                  <a:srgbClr val="FF0000"/>
                </a:solidFill>
              </a:rPr>
              <a:t>In the write back stage, the selection to write back the result of the ALU or data memory read is passed along from the decode stage.</a:t>
            </a:r>
          </a:p>
        </p:txBody>
      </p:sp>
      <p:sp>
        <p:nvSpPr>
          <p:cNvPr id="8" name="Oval 7">
            <a:extLst>
              <a:ext uri="{FF2B5EF4-FFF2-40B4-BE49-F238E27FC236}">
                <a16:creationId xmlns:a16="http://schemas.microsoft.com/office/drawing/2014/main" id="{1249CA43-5014-444A-A605-3B57090CCFC3}"/>
              </a:ext>
            </a:extLst>
          </p:cNvPr>
          <p:cNvSpPr/>
          <p:nvPr/>
        </p:nvSpPr>
        <p:spPr>
          <a:xfrm>
            <a:off x="6277954" y="3159760"/>
            <a:ext cx="701966" cy="2692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AF582C3-233B-4368-9AF0-BF8E8E9B78BC}"/>
              </a:ext>
            </a:extLst>
          </p:cNvPr>
          <p:cNvSpPr/>
          <p:nvPr/>
        </p:nvSpPr>
        <p:spPr>
          <a:xfrm>
            <a:off x="6277954" y="4224277"/>
            <a:ext cx="1077886" cy="11198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7F48203-5ABD-456D-B39D-E929FEB0A345}"/>
              </a:ext>
            </a:extLst>
          </p:cNvPr>
          <p:cNvSpPr/>
          <p:nvPr/>
        </p:nvSpPr>
        <p:spPr>
          <a:xfrm>
            <a:off x="8437684" y="2934899"/>
            <a:ext cx="701966" cy="2692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976545-8A69-4351-AC9F-8CF90655993C}"/>
              </a:ext>
            </a:extLst>
          </p:cNvPr>
          <p:cNvSpPr/>
          <p:nvPr/>
        </p:nvSpPr>
        <p:spPr>
          <a:xfrm>
            <a:off x="8437684" y="4405485"/>
            <a:ext cx="701966" cy="2692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829F459-4B91-472B-83BC-E4CA6A6D7237}"/>
              </a:ext>
            </a:extLst>
          </p:cNvPr>
          <p:cNvSpPr txBox="1"/>
          <p:nvPr/>
        </p:nvSpPr>
        <p:spPr>
          <a:xfrm>
            <a:off x="10275747" y="4077045"/>
            <a:ext cx="1679075" cy="1323439"/>
          </a:xfrm>
          <a:prstGeom prst="rect">
            <a:avLst/>
          </a:prstGeom>
          <a:solidFill>
            <a:schemeClr val="tx1"/>
          </a:solidFill>
        </p:spPr>
        <p:txBody>
          <a:bodyPr wrap="square" rtlCol="0">
            <a:spAutoFit/>
          </a:bodyPr>
          <a:lstStyle/>
          <a:p>
            <a:r>
              <a:rPr lang="en-US" sz="1600" dirty="0">
                <a:solidFill>
                  <a:srgbClr val="FF0000"/>
                </a:solidFill>
              </a:rPr>
              <a:t>In addition the register address is passed along from the decode stage</a:t>
            </a:r>
          </a:p>
        </p:txBody>
      </p:sp>
      <p:sp>
        <p:nvSpPr>
          <p:cNvPr id="19" name="Oval 18">
            <a:extLst>
              <a:ext uri="{FF2B5EF4-FFF2-40B4-BE49-F238E27FC236}">
                <a16:creationId xmlns:a16="http://schemas.microsoft.com/office/drawing/2014/main" id="{EB74BC79-1CC1-499C-9D8C-DB518CD6865B}"/>
              </a:ext>
            </a:extLst>
          </p:cNvPr>
          <p:cNvSpPr/>
          <p:nvPr/>
        </p:nvSpPr>
        <p:spPr>
          <a:xfrm>
            <a:off x="9677400" y="3094575"/>
            <a:ext cx="701966" cy="2692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5838BE-5924-470D-9026-C36AF90771E8}"/>
              </a:ext>
            </a:extLst>
          </p:cNvPr>
          <p:cNvSpPr/>
          <p:nvPr/>
        </p:nvSpPr>
        <p:spPr>
          <a:xfrm>
            <a:off x="4769924" y="2665659"/>
            <a:ext cx="701966" cy="2692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99063EF-E25D-4C45-88B1-87F220CFDD06}"/>
              </a:ext>
            </a:extLst>
          </p:cNvPr>
          <p:cNvCxnSpPr/>
          <p:nvPr/>
        </p:nvCxnSpPr>
        <p:spPr>
          <a:xfrm flipH="1">
            <a:off x="9982200" y="5400484"/>
            <a:ext cx="5029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E77C1C5A-B2EC-4D37-9C82-3F652B52A92C}"/>
              </a:ext>
            </a:extLst>
          </p:cNvPr>
          <p:cNvSpPr/>
          <p:nvPr/>
        </p:nvSpPr>
        <p:spPr>
          <a:xfrm>
            <a:off x="7863644" y="2234593"/>
            <a:ext cx="701966" cy="2692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111B195-E6DA-44F5-9B72-4171687B4776}"/>
              </a:ext>
            </a:extLst>
          </p:cNvPr>
          <p:cNvCxnSpPr/>
          <p:nvPr/>
        </p:nvCxnSpPr>
        <p:spPr>
          <a:xfrm flipH="1">
            <a:off x="8115300" y="2819400"/>
            <a:ext cx="4953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07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2" grpId="0" animBg="1"/>
      <p:bldP spid="13" grpId="0" animBg="1"/>
      <p:bldP spid="8" grpId="0" animBg="1"/>
      <p:bldP spid="15" grpId="0" animBg="1"/>
      <p:bldP spid="16" grpId="0" animBg="1"/>
      <p:bldP spid="17" grpId="0" animBg="1"/>
      <p:bldP spid="18" grpId="0" animBg="1"/>
      <p:bldP spid="19" grpId="0" animBg="1"/>
      <p:bldP spid="20"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Pipeline Control</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3724373" cy="4624512"/>
          </a:xfrm>
        </p:spPr>
        <p:txBody>
          <a:bodyPr>
            <a:normAutofit/>
          </a:bodyPr>
          <a:lstStyle/>
          <a:p>
            <a:r>
              <a:rPr lang="en-US" altLang="en-US" sz="3200" dirty="0"/>
              <a:t>Control signals are derived from instruction</a:t>
            </a:r>
          </a:p>
          <a:p>
            <a:pPr lvl="1"/>
            <a:r>
              <a:rPr lang="en-AU" altLang="en-US" sz="2800" dirty="0"/>
              <a:t>As in single-cycle implementation</a:t>
            </a:r>
          </a:p>
          <a:p>
            <a:pPr lvl="1"/>
            <a:r>
              <a:rPr lang="en-AU" altLang="en-US" sz="2800" dirty="0"/>
              <a:t>This is the DECODER</a:t>
            </a:r>
          </a:p>
          <a:p>
            <a:endParaRPr lang="en-AU" altLang="en-US" sz="3200" dirty="0"/>
          </a:p>
        </p:txBody>
      </p:sp>
      <p:pic>
        <p:nvPicPr>
          <p:cNvPr id="10" name="Picture 1">
            <a:extLst>
              <a:ext uri="{FF2B5EF4-FFF2-40B4-BE49-F238E27FC236}">
                <a16:creationId xmlns:a16="http://schemas.microsoft.com/office/drawing/2014/main" id="{49F4631E-D39C-4331-B0D3-B466F9C65FC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29508" y="1217611"/>
            <a:ext cx="702931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376501A8-52E6-4FFC-B2BC-767DFC5E95C3}"/>
              </a:ext>
            </a:extLst>
          </p:cNvPr>
          <p:cNvCxnSpPr>
            <a:cxnSpLocks/>
          </p:cNvCxnSpPr>
          <p:nvPr/>
        </p:nvCxnSpPr>
        <p:spPr>
          <a:xfrm flipV="1">
            <a:off x="3181350" y="2571750"/>
            <a:ext cx="2238375" cy="16192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62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Pipeline Control</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0" name="Content Placeholder 6"/>
          <p:cNvSpPr>
            <a:spLocks noGrp="1"/>
          </p:cNvSpPr>
          <p:nvPr>
            <p:ph idx="1"/>
          </p:nvPr>
        </p:nvSpPr>
        <p:spPr>
          <a:xfrm>
            <a:off x="489852" y="1275542"/>
            <a:ext cx="3724373" cy="4624512"/>
          </a:xfrm>
        </p:spPr>
        <p:txBody>
          <a:bodyPr>
            <a:normAutofit fontScale="77500" lnSpcReduction="20000"/>
          </a:bodyPr>
          <a:lstStyle/>
          <a:p>
            <a:r>
              <a:rPr lang="en-AU" altLang="en-US" sz="3200" dirty="0"/>
              <a:t>Since the data path (the pipeline) does not change the meaning of the control lines, they can be generated in the ID stage DECODER and they can remain the same through each stage of the pipeline</a:t>
            </a:r>
          </a:p>
          <a:p>
            <a:endParaRPr lang="en-AU" altLang="en-US" sz="3200" dirty="0"/>
          </a:p>
          <a:p>
            <a:r>
              <a:rPr lang="en-AU" altLang="en-US" sz="3200" dirty="0"/>
              <a:t>The key is to insure that the control lines remain synchronized with the data path which is done by using the same pipeline registers</a:t>
            </a:r>
          </a:p>
          <a:p>
            <a:endParaRPr lang="en-AU" altLang="en-US" sz="3200" dirty="0"/>
          </a:p>
        </p:txBody>
      </p:sp>
      <p:pic>
        <p:nvPicPr>
          <p:cNvPr id="11" name="Picture 1">
            <a:extLst>
              <a:ext uri="{FF2B5EF4-FFF2-40B4-BE49-F238E27FC236}">
                <a16:creationId xmlns:a16="http://schemas.microsoft.com/office/drawing/2014/main" id="{DFF1DBD1-1925-4640-BC33-A22CDE718E6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6275" y="556284"/>
            <a:ext cx="7567613"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772FF7D0-D47F-4436-9030-BA347290C49B}"/>
              </a:ext>
            </a:extLst>
          </p:cNvPr>
          <p:cNvCxnSpPr>
            <a:cxnSpLocks/>
          </p:cNvCxnSpPr>
          <p:nvPr/>
        </p:nvCxnSpPr>
        <p:spPr>
          <a:xfrm flipV="1">
            <a:off x="4048125" y="1838325"/>
            <a:ext cx="3810000" cy="6572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A73B856-45CE-441E-AB67-F21A9D9BD339}"/>
              </a:ext>
            </a:extLst>
          </p:cNvPr>
          <p:cNvCxnSpPr>
            <a:cxnSpLocks/>
          </p:cNvCxnSpPr>
          <p:nvPr/>
        </p:nvCxnSpPr>
        <p:spPr>
          <a:xfrm flipV="1">
            <a:off x="4048125" y="1571625"/>
            <a:ext cx="5905500" cy="34099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386B97-5175-4352-A626-4D4958EC4667}"/>
              </a:ext>
            </a:extLst>
          </p:cNvPr>
          <p:cNvCxnSpPr>
            <a:cxnSpLocks/>
          </p:cNvCxnSpPr>
          <p:nvPr/>
        </p:nvCxnSpPr>
        <p:spPr>
          <a:xfrm flipV="1">
            <a:off x="4048125" y="1924050"/>
            <a:ext cx="7381875" cy="30575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59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Multi-Cycle Pipeline Diagram</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3309594" cy="4624512"/>
          </a:xfrm>
        </p:spPr>
        <p:txBody>
          <a:bodyPr>
            <a:normAutofit/>
          </a:bodyPr>
          <a:lstStyle/>
          <a:p>
            <a:r>
              <a:rPr lang="en-AU" altLang="en-US" sz="3200" dirty="0"/>
              <a:t>Diagram that shows resource utilization</a:t>
            </a:r>
          </a:p>
        </p:txBody>
      </p:sp>
      <p:pic>
        <p:nvPicPr>
          <p:cNvPr id="10" name="Picture 1">
            <a:extLst>
              <a:ext uri="{FF2B5EF4-FFF2-40B4-BE49-F238E27FC236}">
                <a16:creationId xmlns:a16="http://schemas.microsoft.com/office/drawing/2014/main" id="{DDA455BE-D72A-4D60-9937-EA820B1ABCC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3188" y="1175264"/>
            <a:ext cx="6313487"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69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Multi-Cycle Pipeline Diagram</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AU" altLang="en-US" sz="3200" dirty="0"/>
              <a:t>Traditional form of multi-cycle pipeline diagram</a:t>
            </a:r>
          </a:p>
        </p:txBody>
      </p:sp>
      <p:pic>
        <p:nvPicPr>
          <p:cNvPr id="10" name="Picture 1">
            <a:extLst>
              <a:ext uri="{FF2B5EF4-FFF2-40B4-BE49-F238E27FC236}">
                <a16:creationId xmlns:a16="http://schemas.microsoft.com/office/drawing/2014/main" id="{A728CB99-CA0C-4D6D-B80E-3423B0EF5DD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39937" y="2384425"/>
            <a:ext cx="81121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768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Data Hazards in the  ALU</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lnSpcReduction="10000"/>
          </a:bodyPr>
          <a:lstStyle/>
          <a:p>
            <a:r>
              <a:rPr lang="en-US" altLang="en-US" sz="3200" dirty="0"/>
              <a:t>Consider this sequence:</a:t>
            </a:r>
          </a:p>
          <a:p>
            <a:pPr lvl="1">
              <a:buNone/>
            </a:pPr>
            <a:r>
              <a:rPr lang="en-AU" altLang="en-US" sz="2800" dirty="0">
                <a:latin typeface="Lucida Console" panose="020B0609040504020204" pitchFamily="49" charset="0"/>
              </a:rPr>
              <a:t> sub  </a:t>
            </a:r>
            <a:r>
              <a:rPr lang="en-AU" altLang="en-US" sz="2800" dirty="0">
                <a:solidFill>
                  <a:schemeClr val="hlink"/>
                </a:solidFill>
                <a:latin typeface="Lucida Console" panose="020B0609040504020204" pitchFamily="49" charset="0"/>
              </a:rPr>
              <a:t>x2</a:t>
            </a:r>
            <a:r>
              <a:rPr lang="en-AU" altLang="en-US" sz="2800" dirty="0">
                <a:latin typeface="Lucida Console" panose="020B0609040504020204" pitchFamily="49" charset="0"/>
              </a:rPr>
              <a:t>, x1,x3</a:t>
            </a:r>
            <a:br>
              <a:rPr lang="en-AU" altLang="en-US" sz="2800" dirty="0">
                <a:latin typeface="Lucida Console" panose="020B0609040504020204" pitchFamily="49" charset="0"/>
              </a:rPr>
            </a:br>
            <a:r>
              <a:rPr lang="en-AU" altLang="en-US" sz="2800" dirty="0">
                <a:latin typeface="Lucida Console" panose="020B0609040504020204" pitchFamily="49" charset="0"/>
              </a:rPr>
              <a:t>and  x12,</a:t>
            </a:r>
            <a:r>
              <a:rPr lang="en-AU" altLang="en-US" sz="2800" dirty="0">
                <a:solidFill>
                  <a:schemeClr val="hlink"/>
                </a:solidFill>
                <a:latin typeface="Lucida Console" panose="020B0609040504020204" pitchFamily="49" charset="0"/>
              </a:rPr>
              <a:t>x2</a:t>
            </a:r>
            <a:r>
              <a:rPr lang="en-AU" altLang="en-US" sz="2800" dirty="0">
                <a:latin typeface="Lucida Console" panose="020B0609040504020204" pitchFamily="49" charset="0"/>
              </a:rPr>
              <a:t>,x5</a:t>
            </a:r>
            <a:br>
              <a:rPr lang="en-AU" altLang="en-US" sz="2800" dirty="0">
                <a:latin typeface="Lucida Console" panose="020B0609040504020204" pitchFamily="49" charset="0"/>
              </a:rPr>
            </a:br>
            <a:r>
              <a:rPr lang="en-AU" altLang="en-US" sz="2800" dirty="0">
                <a:latin typeface="Lucida Console" panose="020B0609040504020204" pitchFamily="49" charset="0"/>
              </a:rPr>
              <a:t>or   x13,x6,</a:t>
            </a:r>
            <a:r>
              <a:rPr lang="en-AU" altLang="en-US" sz="2800" dirty="0">
                <a:solidFill>
                  <a:schemeClr val="hlink"/>
                </a:solidFill>
                <a:latin typeface="Lucida Console" panose="020B0609040504020204" pitchFamily="49" charset="0"/>
              </a:rPr>
              <a:t>x2</a:t>
            </a:r>
            <a:br>
              <a:rPr lang="en-AU" altLang="en-US" sz="2800" dirty="0">
                <a:latin typeface="Lucida Console" panose="020B0609040504020204" pitchFamily="49" charset="0"/>
              </a:rPr>
            </a:br>
            <a:r>
              <a:rPr lang="en-AU" altLang="en-US" sz="2800" dirty="0">
                <a:latin typeface="Lucida Console" panose="020B0609040504020204" pitchFamily="49" charset="0"/>
              </a:rPr>
              <a:t>add  x14,</a:t>
            </a:r>
            <a:r>
              <a:rPr lang="en-AU" altLang="en-US" sz="2800" dirty="0">
                <a:solidFill>
                  <a:schemeClr val="hlink"/>
                </a:solidFill>
                <a:latin typeface="Lucida Console" panose="020B0609040504020204" pitchFamily="49" charset="0"/>
              </a:rPr>
              <a:t>x2</a:t>
            </a:r>
            <a:r>
              <a:rPr lang="en-AU" altLang="en-US" sz="2800" dirty="0">
                <a:latin typeface="Lucida Console" panose="020B0609040504020204" pitchFamily="49" charset="0"/>
              </a:rPr>
              <a:t>,</a:t>
            </a:r>
            <a:r>
              <a:rPr lang="en-AU" altLang="en-US" sz="2800" dirty="0">
                <a:solidFill>
                  <a:schemeClr val="hlink"/>
                </a:solidFill>
                <a:latin typeface="Lucida Console" panose="020B0609040504020204" pitchFamily="49" charset="0"/>
              </a:rPr>
              <a:t>x2</a:t>
            </a:r>
            <a:br>
              <a:rPr lang="en-AU" altLang="en-US" sz="2800" dirty="0">
                <a:latin typeface="Lucida Console" panose="020B0609040504020204" pitchFamily="49" charset="0"/>
              </a:rPr>
            </a:br>
            <a:r>
              <a:rPr lang="en-AU" altLang="en-US" sz="2800" dirty="0" err="1">
                <a:latin typeface="Lucida Console" panose="020B0609040504020204" pitchFamily="49" charset="0"/>
              </a:rPr>
              <a:t>sd</a:t>
            </a:r>
            <a:r>
              <a:rPr lang="en-AU" altLang="en-US" sz="2800" dirty="0">
                <a:latin typeface="Lucida Console" panose="020B0609040504020204" pitchFamily="49" charset="0"/>
              </a:rPr>
              <a:t>   x15,100(</a:t>
            </a:r>
            <a:r>
              <a:rPr lang="en-AU" altLang="en-US" sz="2800" dirty="0">
                <a:solidFill>
                  <a:schemeClr val="hlink"/>
                </a:solidFill>
                <a:latin typeface="Lucida Console" panose="020B0609040504020204" pitchFamily="49" charset="0"/>
              </a:rPr>
              <a:t>x2</a:t>
            </a:r>
            <a:r>
              <a:rPr lang="en-AU" altLang="en-US" sz="2800" dirty="0">
                <a:latin typeface="Lucida Console" panose="020B0609040504020204" pitchFamily="49" charset="0"/>
              </a:rPr>
              <a:t>)</a:t>
            </a:r>
          </a:p>
          <a:p>
            <a:pPr lvl="1">
              <a:buNone/>
            </a:pPr>
            <a:endParaRPr lang="en-AU" altLang="en-US" sz="2800" dirty="0">
              <a:latin typeface="Lucida Console" panose="020B0609040504020204" pitchFamily="49" charset="0"/>
            </a:endParaRPr>
          </a:p>
          <a:p>
            <a:r>
              <a:rPr lang="en-US" altLang="en-US" sz="3600" dirty="0"/>
              <a:t>We can resolve hazards with forwarding</a:t>
            </a:r>
          </a:p>
          <a:p>
            <a:pPr lvl="1"/>
            <a:r>
              <a:rPr lang="en-US" altLang="en-US" sz="3200" dirty="0">
                <a:solidFill>
                  <a:srgbClr val="FF0000"/>
                </a:solidFill>
              </a:rPr>
              <a:t>By forwarding the data as soon as it is available to any unit and not wait for it to return to the register file</a:t>
            </a:r>
          </a:p>
          <a:p>
            <a:pPr lvl="1"/>
            <a:r>
              <a:rPr lang="en-US" altLang="en-US" sz="3200" dirty="0"/>
              <a:t>How do we detect when to forward?</a:t>
            </a:r>
          </a:p>
          <a:p>
            <a:pPr marL="0" indent="0">
              <a:buNone/>
            </a:pPr>
            <a:endParaRPr lang="en-AU" altLang="en-US" sz="3200" dirty="0"/>
          </a:p>
        </p:txBody>
      </p:sp>
      <p:sp>
        <p:nvSpPr>
          <p:cNvPr id="8" name="TextBox 7"/>
          <p:cNvSpPr txBox="1"/>
          <p:nvPr/>
        </p:nvSpPr>
        <p:spPr>
          <a:xfrm>
            <a:off x="5608619" y="2092161"/>
            <a:ext cx="5434519" cy="400110"/>
          </a:xfrm>
          <a:prstGeom prst="rect">
            <a:avLst/>
          </a:prstGeom>
          <a:noFill/>
        </p:spPr>
        <p:txBody>
          <a:bodyPr wrap="square" rtlCol="0">
            <a:spAutoFit/>
          </a:bodyPr>
          <a:lstStyle/>
          <a:p>
            <a:r>
              <a:rPr lang="en-US" sz="2000" dirty="0">
                <a:solidFill>
                  <a:srgbClr val="FF0000"/>
                </a:solidFill>
              </a:rPr>
              <a:t>Stalls or </a:t>
            </a:r>
            <a:r>
              <a:rPr lang="en-US" sz="2000" dirty="0" err="1">
                <a:solidFill>
                  <a:srgbClr val="FF0000"/>
                </a:solidFill>
              </a:rPr>
              <a:t>nops</a:t>
            </a:r>
            <a:r>
              <a:rPr lang="en-US" sz="2000" dirty="0">
                <a:solidFill>
                  <a:srgbClr val="FF0000"/>
                </a:solidFill>
              </a:rPr>
              <a:t> or forwarding must be inserted here</a:t>
            </a:r>
          </a:p>
        </p:txBody>
      </p:sp>
      <p:cxnSp>
        <p:nvCxnSpPr>
          <p:cNvPr id="10" name="Straight Arrow Connector 9"/>
          <p:cNvCxnSpPr/>
          <p:nvPr/>
        </p:nvCxnSpPr>
        <p:spPr>
          <a:xfrm flipH="1">
            <a:off x="4742347" y="2292216"/>
            <a:ext cx="7411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08619" y="2454392"/>
            <a:ext cx="5340735" cy="400110"/>
          </a:xfrm>
          <a:prstGeom prst="rect">
            <a:avLst/>
          </a:prstGeom>
          <a:noFill/>
        </p:spPr>
        <p:txBody>
          <a:bodyPr wrap="square" rtlCol="0">
            <a:spAutoFit/>
          </a:bodyPr>
          <a:lstStyle/>
          <a:p>
            <a:r>
              <a:rPr lang="en-US" sz="2000" dirty="0">
                <a:solidFill>
                  <a:srgbClr val="FF0000"/>
                </a:solidFill>
              </a:rPr>
              <a:t>Stall or </a:t>
            </a:r>
            <a:r>
              <a:rPr lang="en-US" sz="2000" dirty="0" err="1">
                <a:solidFill>
                  <a:srgbClr val="FF0000"/>
                </a:solidFill>
              </a:rPr>
              <a:t>nop</a:t>
            </a:r>
            <a:r>
              <a:rPr lang="en-US" sz="2000" dirty="0">
                <a:solidFill>
                  <a:srgbClr val="FF0000"/>
                </a:solidFill>
              </a:rPr>
              <a:t> or forwarding must be inserted here</a:t>
            </a:r>
          </a:p>
        </p:txBody>
      </p:sp>
      <p:cxnSp>
        <p:nvCxnSpPr>
          <p:cNvPr id="12" name="Straight Arrow Connector 11"/>
          <p:cNvCxnSpPr/>
          <p:nvPr/>
        </p:nvCxnSpPr>
        <p:spPr>
          <a:xfrm flipH="1">
            <a:off x="4742347" y="2654447"/>
            <a:ext cx="7411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67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Interesting RISC-V Company</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825625"/>
            <a:ext cx="4191000" cy="4351338"/>
          </a:xfrm>
        </p:spPr>
        <p:txBody>
          <a:bodyPr>
            <a:normAutofit lnSpcReduction="10000"/>
          </a:bodyPr>
          <a:lstStyle/>
          <a:p>
            <a:r>
              <a:rPr lang="en-US" dirty="0" err="1"/>
              <a:t>Greenwaves</a:t>
            </a:r>
            <a:r>
              <a:rPr lang="en-US" dirty="0"/>
              <a:t> (UK)</a:t>
            </a:r>
          </a:p>
          <a:p>
            <a:r>
              <a:rPr lang="en-US" dirty="0"/>
              <a:t>AI Accelerator</a:t>
            </a:r>
          </a:p>
          <a:p>
            <a:r>
              <a:rPr lang="en-US" dirty="0"/>
              <a:t>Multiple RISC-V Cores</a:t>
            </a:r>
          </a:p>
          <a:p>
            <a:r>
              <a:rPr lang="en-US" dirty="0"/>
              <a:t>Execution Array (9 cores)</a:t>
            </a:r>
          </a:p>
          <a:p>
            <a:pPr lvl="1"/>
            <a:r>
              <a:rPr lang="en-US" dirty="0"/>
              <a:t>Shared Data Memory</a:t>
            </a:r>
          </a:p>
          <a:p>
            <a:pPr lvl="1"/>
            <a:r>
              <a:rPr lang="en-US" dirty="0"/>
              <a:t>Shared Instruction Memory (Cache)</a:t>
            </a:r>
          </a:p>
          <a:p>
            <a:r>
              <a:rPr lang="en-US" dirty="0"/>
              <a:t>Fabric Controller (1 core)</a:t>
            </a:r>
          </a:p>
          <a:p>
            <a:pPr lvl="1"/>
            <a:r>
              <a:rPr lang="en-US" dirty="0"/>
              <a:t>Plus low intensity compute</a:t>
            </a:r>
          </a:p>
        </p:txBody>
      </p:sp>
      <p:pic>
        <p:nvPicPr>
          <p:cNvPr id="8" name="Picture 7" descr="GreenWaves GAP9 architecture">
            <a:hlinkClick r:id="rId5"/>
            <a:extLst>
              <a:ext uri="{FF2B5EF4-FFF2-40B4-BE49-F238E27FC236}">
                <a16:creationId xmlns:a16="http://schemas.microsoft.com/office/drawing/2014/main" id="{16AEADCD-05C4-4264-8346-642B91FDAAA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664809"/>
            <a:ext cx="5943600" cy="3138805"/>
          </a:xfrm>
          <a:prstGeom prst="rect">
            <a:avLst/>
          </a:prstGeom>
          <a:noFill/>
          <a:ln>
            <a:noFill/>
          </a:ln>
        </p:spPr>
      </p:pic>
      <p:sp>
        <p:nvSpPr>
          <p:cNvPr id="9" name="Oval 8">
            <a:extLst>
              <a:ext uri="{FF2B5EF4-FFF2-40B4-BE49-F238E27FC236}">
                <a16:creationId xmlns:a16="http://schemas.microsoft.com/office/drawing/2014/main" id="{D17CBFE6-5C78-40E0-A530-E3C241C6264D}"/>
              </a:ext>
            </a:extLst>
          </p:cNvPr>
          <p:cNvSpPr/>
          <p:nvPr/>
        </p:nvSpPr>
        <p:spPr>
          <a:xfrm>
            <a:off x="8158480" y="2774248"/>
            <a:ext cx="2971800" cy="15031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6CF1D5-8CAD-4D90-9B64-2CC98CCB9A07}"/>
              </a:ext>
            </a:extLst>
          </p:cNvPr>
          <p:cNvSpPr/>
          <p:nvPr/>
        </p:nvSpPr>
        <p:spPr>
          <a:xfrm>
            <a:off x="6893558" y="3972526"/>
            <a:ext cx="805182" cy="6096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9F7F135-6A45-46F1-9F72-989527B11D6D}"/>
              </a:ext>
            </a:extLst>
          </p:cNvPr>
          <p:cNvSpPr/>
          <p:nvPr/>
        </p:nvSpPr>
        <p:spPr>
          <a:xfrm>
            <a:off x="8473440" y="1963480"/>
            <a:ext cx="2656840" cy="6096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A084E39-1FA2-4549-A47B-E861A6BB82D3}"/>
              </a:ext>
            </a:extLst>
          </p:cNvPr>
          <p:cNvSpPr/>
          <p:nvPr/>
        </p:nvSpPr>
        <p:spPr>
          <a:xfrm>
            <a:off x="8315960" y="4385375"/>
            <a:ext cx="2656840" cy="3022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55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Reading for the week</a:t>
            </a:r>
          </a:p>
          <a:p>
            <a:pPr lvl="1"/>
            <a:r>
              <a:rPr lang="en-US" sz="2800" dirty="0"/>
              <a:t>“Computer Organization and Design, The Hardware / Software Interface, RISC-V edition,” by David Patterson and John Hennessy</a:t>
            </a:r>
          </a:p>
          <a:p>
            <a:pPr lvl="2"/>
            <a:r>
              <a:rPr lang="en-US" sz="2400" dirty="0"/>
              <a:t>ISBN 978-0-12-812275-4</a:t>
            </a:r>
          </a:p>
          <a:p>
            <a:pPr lvl="2"/>
            <a:r>
              <a:rPr lang="en-US" sz="2400" dirty="0"/>
              <a:t>Chapter 4, “The Processor”</a:t>
            </a:r>
          </a:p>
          <a:p>
            <a:pPr lvl="2"/>
            <a:r>
              <a:rPr lang="en-US" sz="2400" dirty="0"/>
              <a:t>pages 236-314 (sections 4.1 thru 4.8)</a:t>
            </a:r>
          </a:p>
          <a:p>
            <a:pPr marL="0" indent="0">
              <a:buNone/>
            </a:pPr>
            <a:endParaRPr lang="en-US" sz="2800" dirty="0"/>
          </a:p>
        </p:txBody>
      </p:sp>
    </p:spTree>
    <p:extLst>
      <p:ext uri="{BB962C8B-B14F-4D97-AF65-F5344CB8AC3E}">
        <p14:creationId xmlns:p14="http://schemas.microsoft.com/office/powerpoint/2010/main" val="148271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Phase 5 is in the 4%/day deduction phase</a:t>
            </a:r>
          </a:p>
          <a:p>
            <a:r>
              <a:rPr lang="en-US" sz="3200" dirty="0"/>
              <a:t>Phase 6 is posted – Target Date Sunday, March 7 at 10:00 PM</a:t>
            </a:r>
          </a:p>
          <a:p>
            <a:pPr lvl="1"/>
            <a:r>
              <a:rPr lang="en-US" sz="2800" dirty="0"/>
              <a:t>1%/day bonus, 4%/day deduction</a:t>
            </a:r>
          </a:p>
          <a:p>
            <a:r>
              <a:rPr lang="en-US" sz="3200" dirty="0"/>
              <a:t>Homework #3 will be posted by tonight</a:t>
            </a:r>
          </a:p>
          <a:p>
            <a:r>
              <a:rPr lang="en-US" sz="3200" dirty="0"/>
              <a:t>Due Tuesday, March 9 at 10:00 PM</a:t>
            </a:r>
          </a:p>
          <a:p>
            <a:endParaRPr lang="en-US" sz="3200" dirty="0"/>
          </a:p>
          <a:p>
            <a:pPr marL="0" indent="0">
              <a:buNone/>
            </a:pPr>
            <a:endParaRPr lang="en-US" sz="2800" dirty="0"/>
          </a:p>
        </p:txBody>
      </p:sp>
    </p:spTree>
    <p:extLst>
      <p:ext uri="{BB962C8B-B14F-4D97-AF65-F5344CB8AC3E}">
        <p14:creationId xmlns:p14="http://schemas.microsoft.com/office/powerpoint/2010/main" val="6752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err="1"/>
              <a:t>HackCU</a:t>
            </a:r>
            <a:r>
              <a:rPr lang="en-US" dirty="0"/>
              <a:t> Opportunity</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pPr marL="0" marR="0">
              <a:spcBef>
                <a:spcPts val="0"/>
              </a:spcBef>
              <a:spcAft>
                <a:spcPts val="0"/>
              </a:spcAft>
            </a:pPr>
            <a:r>
              <a:rPr lang="en-US" sz="1800" dirty="0" err="1">
                <a:effectLst/>
                <a:latin typeface="Helvetica Neue"/>
                <a:ea typeface="Calibri" panose="020F0502020204030204" pitchFamily="34" charset="0"/>
              </a:rPr>
              <a:t>HackCU</a:t>
            </a:r>
            <a:r>
              <a:rPr lang="en-US" sz="1800" dirty="0">
                <a:effectLst/>
                <a:latin typeface="Helvetica Neue"/>
                <a:ea typeface="Calibri" panose="020F0502020204030204" pitchFamily="34" charset="0"/>
              </a:rPr>
              <a:t> is back with our biggest hackathon of the year, </a:t>
            </a:r>
            <a:r>
              <a:rPr lang="en-US" sz="1800" dirty="0" err="1">
                <a:effectLst/>
                <a:latin typeface="Helvetica Neue"/>
                <a:ea typeface="Calibri" panose="020F0502020204030204" pitchFamily="34" charset="0"/>
              </a:rPr>
              <a:t>HackCU</a:t>
            </a:r>
            <a:r>
              <a:rPr lang="en-US" sz="1800" dirty="0">
                <a:effectLst/>
                <a:latin typeface="Helvetica Neue"/>
                <a:ea typeface="Calibri" panose="020F0502020204030204" pitchFamily="34" charset="0"/>
              </a:rPr>
              <a:t> 007! The event will be held virtually from March 6-7 with lots of opportunities to meet and work with new people! Registration is now open and can be found here: </a:t>
            </a:r>
            <a:r>
              <a:rPr lang="en-US" sz="1800" b="1" u="sng" dirty="0">
                <a:solidFill>
                  <a:srgbClr val="DCA10D"/>
                </a:solidFill>
                <a:effectLst/>
                <a:latin typeface="Helvetica Neue"/>
                <a:ea typeface="Calibri" panose="020F0502020204030204" pitchFamily="34" charset="0"/>
                <a:hlinkClick r:id="rId5"/>
              </a:rPr>
              <a:t>tinyurl.com/hackcu007-signup</a:t>
            </a:r>
            <a:r>
              <a:rPr lang="en-US" sz="1800" dirty="0">
                <a:effectLst/>
                <a:latin typeface="Helvetica Neue"/>
                <a:ea typeface="Calibri" panose="020F0502020204030204" pitchFamily="34" charset="0"/>
              </a:rPr>
              <a:t>. </a:t>
            </a:r>
            <a:r>
              <a:rPr lang="en-US" sz="1800" dirty="0" err="1">
                <a:effectLst/>
                <a:latin typeface="Helvetica Neue"/>
                <a:ea typeface="Calibri" panose="020F0502020204030204" pitchFamily="34" charset="0"/>
              </a:rPr>
              <a:t>HackCU</a:t>
            </a:r>
            <a:r>
              <a:rPr lang="en-US" sz="1800" dirty="0">
                <a:effectLst/>
                <a:latin typeface="Helvetica Neue"/>
                <a:ea typeface="Calibri" panose="020F0502020204030204" pitchFamily="34" charset="0"/>
              </a:rPr>
              <a:t> 007 is for all students regardless of your experience or your major— we have something for everyone! We have amazing sponsors who are looking to meet and recruit you, a variety of workshops for students of all levels, fun side events, 4 tracks to submit to, and lots of prizes! If you have any questions, check out our website </a:t>
            </a:r>
            <a:r>
              <a:rPr lang="en-US" sz="1800" u="sng" dirty="0">
                <a:solidFill>
                  <a:srgbClr val="DCA10D"/>
                </a:solidFill>
                <a:effectLst/>
                <a:latin typeface="Helvetica Neue"/>
                <a:ea typeface="Calibri" panose="020F0502020204030204" pitchFamily="34" charset="0"/>
                <a:hlinkClick r:id="rId6"/>
              </a:rPr>
              <a:t>hackcu.org/007</a:t>
            </a:r>
            <a:r>
              <a:rPr lang="en-US" sz="1800" dirty="0">
                <a:effectLst/>
                <a:latin typeface="Helvetica Neue"/>
                <a:ea typeface="Calibri" panose="020F0502020204030204" pitchFamily="34" charset="0"/>
              </a:rPr>
              <a:t> or contact us at </a:t>
            </a:r>
            <a:r>
              <a:rPr lang="en-US" sz="1800" u="sng" dirty="0">
                <a:solidFill>
                  <a:srgbClr val="DCA10D"/>
                </a:solidFill>
                <a:effectLst/>
                <a:latin typeface="Helvetica Neue"/>
                <a:ea typeface="Calibri" panose="020F0502020204030204" pitchFamily="34" charset="0"/>
                <a:hlinkClick r:id="rId7"/>
              </a:rPr>
              <a:t>contact@hackcu.org</a:t>
            </a:r>
            <a:r>
              <a:rPr lang="en-US" sz="1800" dirty="0">
                <a:effectLst/>
                <a:latin typeface="Helvetica Neue"/>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Helvetica Neue"/>
                <a:ea typeface="Calibri" panose="020F0502020204030204" pitchFamily="34" charset="0"/>
              </a:rPr>
              <a:t>P.S. if you want to stay up to date with the details of the event or other workshops we’re hosting this semester, follow us everywhere @hackcu or sign up for our newsletter on </a:t>
            </a:r>
            <a:r>
              <a:rPr lang="en-US" sz="1800" u="sng" dirty="0">
                <a:solidFill>
                  <a:srgbClr val="DCA10D"/>
                </a:solidFill>
                <a:effectLst/>
                <a:latin typeface="Helvetica Neue"/>
                <a:ea typeface="Calibri" panose="020F0502020204030204" pitchFamily="34" charset="0"/>
                <a:hlinkClick r:id="rId8"/>
              </a:rPr>
              <a:t>hackcu.org</a:t>
            </a:r>
            <a:r>
              <a:rPr lang="en-US" sz="1800" dirty="0">
                <a:effectLst/>
                <a:latin typeface="Helvetica Neue"/>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2853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err="1"/>
              <a:t>Codasip</a:t>
            </a:r>
            <a:r>
              <a:rPr lang="en-US" dirty="0"/>
              <a:t> Optimization</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7769" y="1393316"/>
            <a:ext cx="8897471" cy="4718494"/>
          </a:xfrm>
        </p:spPr>
        <p:txBody>
          <a:bodyPr>
            <a:normAutofit/>
          </a:bodyPr>
          <a:lstStyle/>
          <a:p>
            <a:r>
              <a:rPr lang="en-US" dirty="0"/>
              <a:t>If a signal isn’t used, </a:t>
            </a:r>
            <a:r>
              <a:rPr lang="en-US" dirty="0" err="1"/>
              <a:t>Codasip</a:t>
            </a:r>
            <a:r>
              <a:rPr lang="en-US" dirty="0"/>
              <a:t> will optimize out it’s entire path</a:t>
            </a:r>
          </a:p>
          <a:p>
            <a:r>
              <a:rPr lang="en-US" dirty="0"/>
              <a:t>All signals start at the value 0 and remain there unless changed</a:t>
            </a:r>
          </a:p>
          <a:p>
            <a:r>
              <a:rPr lang="en-US" dirty="0"/>
              <a:t>Can produce unexpected behavior</a:t>
            </a:r>
          </a:p>
          <a:p>
            <a:pPr lvl="1"/>
            <a:r>
              <a:rPr lang="en-US" dirty="0" err="1"/>
              <a:t>s_id_instr</a:t>
            </a:r>
            <a:r>
              <a:rPr lang="en-US" dirty="0"/>
              <a:t> has a real value in bits [19:15]</a:t>
            </a:r>
          </a:p>
          <a:p>
            <a:pPr lvl="1"/>
            <a:r>
              <a:rPr lang="en-US" dirty="0"/>
              <a:t>s_id_rs1 is not connected</a:t>
            </a:r>
          </a:p>
          <a:p>
            <a:pPr lvl="1"/>
            <a:r>
              <a:rPr lang="en-US" dirty="0"/>
              <a:t>s_id_rs1 will be 0</a:t>
            </a:r>
          </a:p>
          <a:p>
            <a:r>
              <a:rPr lang="en-US" dirty="0"/>
              <a:t>Real hardware doesn’t work like this!</a:t>
            </a:r>
          </a:p>
          <a:p>
            <a:r>
              <a:rPr lang="en-US" dirty="0"/>
              <a:t>Can also cause instructions to be “skipped”</a:t>
            </a:r>
          </a:p>
        </p:txBody>
      </p:sp>
      <p:pic>
        <p:nvPicPr>
          <p:cNvPr id="8" name="Picture 7">
            <a:extLst>
              <a:ext uri="{FF2B5EF4-FFF2-40B4-BE49-F238E27FC236}">
                <a16:creationId xmlns:a16="http://schemas.microsoft.com/office/drawing/2014/main" id="{8147B955-6B12-4DCC-8955-C7795141B9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5289" y="2324927"/>
            <a:ext cx="1618560" cy="3419727"/>
          </a:xfrm>
          <a:prstGeom prst="rect">
            <a:avLst/>
          </a:prstGeom>
        </p:spPr>
      </p:pic>
      <p:cxnSp>
        <p:nvCxnSpPr>
          <p:cNvPr id="9" name="Straight Arrow Connector 8">
            <a:extLst>
              <a:ext uri="{FF2B5EF4-FFF2-40B4-BE49-F238E27FC236}">
                <a16:creationId xmlns:a16="http://schemas.microsoft.com/office/drawing/2014/main" id="{459E2306-D3FA-41A2-ABEC-259DC574CB25}"/>
              </a:ext>
            </a:extLst>
          </p:cNvPr>
          <p:cNvCxnSpPr>
            <a:cxnSpLocks/>
          </p:cNvCxnSpPr>
          <p:nvPr/>
        </p:nvCxnSpPr>
        <p:spPr>
          <a:xfrm flipV="1">
            <a:off x="6734287" y="4012602"/>
            <a:ext cx="4324574" cy="1936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0849FB-8927-44E5-8CA2-F855D83A3804}"/>
              </a:ext>
            </a:extLst>
          </p:cNvPr>
          <p:cNvCxnSpPr>
            <a:cxnSpLocks/>
          </p:cNvCxnSpPr>
          <p:nvPr/>
        </p:nvCxnSpPr>
        <p:spPr>
          <a:xfrm>
            <a:off x="4934308" y="4604273"/>
            <a:ext cx="6419492" cy="5916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62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5 Questions?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70185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5</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Read the instructions carefully</a:t>
            </a:r>
          </a:p>
          <a:p>
            <a:r>
              <a:rPr lang="en-US" dirty="0"/>
              <a:t>Use your schematics!</a:t>
            </a:r>
          </a:p>
          <a:p>
            <a:r>
              <a:rPr lang="en-US" dirty="0"/>
              <a:t>Be careful with signal widths – every pipeline register must have the same input and output width</a:t>
            </a:r>
          </a:p>
          <a:p>
            <a:endParaRPr lang="en-US" dirty="0"/>
          </a:p>
        </p:txBody>
      </p:sp>
    </p:spTree>
    <p:extLst>
      <p:ext uri="{BB962C8B-B14F-4D97-AF65-F5344CB8AC3E}">
        <p14:creationId xmlns:p14="http://schemas.microsoft.com/office/powerpoint/2010/main" val="336504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
            <a:extLst>
              <a:ext uri="{FF2B5EF4-FFF2-40B4-BE49-F238E27FC236}">
                <a16:creationId xmlns:a16="http://schemas.microsoft.com/office/drawing/2014/main" id="{C212056D-57CB-435A-ACBD-E20B086F55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4400" y="365124"/>
            <a:ext cx="7232650"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480898" y="580470"/>
            <a:ext cx="2630226" cy="3443625"/>
          </a:xfrm>
        </p:spPr>
        <p:txBody>
          <a:bodyPr/>
          <a:lstStyle/>
          <a:p>
            <a:r>
              <a:rPr lang="en-US" dirty="0"/>
              <a:t>A 5-stage RISC-V Pipelined</a:t>
            </a:r>
            <a:br>
              <a:rPr lang="en-US" dirty="0"/>
            </a:br>
            <a:r>
              <a:rPr lang="en-US" dirty="0"/>
              <a:t>data path</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9</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3" name="AutoShape 5"/>
          <p:cNvSpPr>
            <a:spLocks/>
          </p:cNvSpPr>
          <p:nvPr/>
        </p:nvSpPr>
        <p:spPr bwMode="auto">
          <a:xfrm>
            <a:off x="5055811" y="4443410"/>
            <a:ext cx="571500" cy="330200"/>
          </a:xfrm>
          <a:prstGeom prst="borderCallout1">
            <a:avLst>
              <a:gd name="adj1" fmla="val 34616"/>
              <a:gd name="adj2" fmla="val 113333"/>
              <a:gd name="adj3" fmla="val -76147"/>
              <a:gd name="adj4" fmla="val 262030"/>
            </a:avLst>
          </a:prstGeom>
          <a:solidFill>
            <a:srgbClr val="9FCAD3"/>
          </a:solidFill>
          <a:ln w="9525">
            <a:solidFill>
              <a:srgbClr val="000000"/>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rPr>
              <a:t>WB</a:t>
            </a:r>
            <a:endParaRPr kumimoji="0" lang="en-AU"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 name="AutoShape 6"/>
          <p:cNvSpPr>
            <a:spLocks/>
          </p:cNvSpPr>
          <p:nvPr/>
        </p:nvSpPr>
        <p:spPr bwMode="auto">
          <a:xfrm>
            <a:off x="3327024" y="3578222"/>
            <a:ext cx="650875" cy="330200"/>
          </a:xfrm>
          <a:prstGeom prst="borderCallout1">
            <a:avLst>
              <a:gd name="adj1" fmla="val 34616"/>
              <a:gd name="adj2" fmla="val 111708"/>
              <a:gd name="adj3" fmla="val -125739"/>
              <a:gd name="adj4" fmla="val 195744"/>
            </a:avLst>
          </a:prstGeom>
          <a:solidFill>
            <a:srgbClr val="9FCAD3"/>
          </a:solidFill>
          <a:ln w="9525">
            <a:solidFill>
              <a:srgbClr val="000000"/>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rPr>
              <a:t>MEM</a:t>
            </a:r>
            <a:endParaRPr kumimoji="0" lang="en-AU" altLang="en-US" sz="14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5" name="Text Box 7"/>
          <p:cNvSpPr txBox="1">
            <a:spLocks noChangeArrowheads="1"/>
          </p:cNvSpPr>
          <p:nvPr/>
        </p:nvSpPr>
        <p:spPr bwMode="auto">
          <a:xfrm>
            <a:off x="3111124" y="4298947"/>
            <a:ext cx="1512887" cy="923330"/>
          </a:xfrm>
          <a:prstGeom prst="rect">
            <a:avLst/>
          </a:prstGeom>
          <a:solidFill>
            <a:srgbClr val="9FCAD3"/>
          </a:solidFill>
          <a:ln w="9525">
            <a:solidFill>
              <a:srgbClr val="00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Right-to-left flow leads to </a:t>
            </a:r>
            <a:r>
              <a:rPr lang="en-US" altLang="en-US" sz="1800" kern="0" dirty="0">
                <a:solidFill>
                  <a:srgbClr val="000000"/>
                </a:solidFill>
              </a:rPr>
              <a:t>issues</a:t>
            </a:r>
            <a:endParaRPr kumimoji="0" lang="en-AU"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7" name="TextBox 6"/>
          <p:cNvSpPr txBox="1"/>
          <p:nvPr/>
        </p:nvSpPr>
        <p:spPr>
          <a:xfrm>
            <a:off x="6451861" y="5305228"/>
            <a:ext cx="4317477" cy="923330"/>
          </a:xfrm>
          <a:prstGeom prst="rect">
            <a:avLst/>
          </a:prstGeom>
          <a:solidFill>
            <a:schemeClr val="tx1"/>
          </a:solidFill>
        </p:spPr>
        <p:txBody>
          <a:bodyPr wrap="square" rtlCol="0">
            <a:spAutoFit/>
          </a:bodyPr>
          <a:lstStyle/>
          <a:p>
            <a:r>
              <a:rPr lang="en-US" dirty="0">
                <a:solidFill>
                  <a:srgbClr val="FF0000"/>
                </a:solidFill>
              </a:rPr>
              <a:t>Data flowing from the right to the left does not affect the current instruction, it only influences later instructions in the pipeline</a:t>
            </a:r>
          </a:p>
        </p:txBody>
      </p:sp>
    </p:spTree>
    <p:extLst>
      <p:ext uri="{BB962C8B-B14F-4D97-AF65-F5344CB8AC3E}">
        <p14:creationId xmlns:p14="http://schemas.microsoft.com/office/powerpoint/2010/main" val="23434507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47460</TotalTime>
  <Words>1849</Words>
  <Application>Microsoft Office PowerPoint</Application>
  <PresentationFormat>Widescreen</PresentationFormat>
  <Paragraphs>245</Paragraphs>
  <Slides>29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Helvetica Neue</vt:lpstr>
      <vt:lpstr>HelveticaNeueLT Std ExtBlk Cn</vt:lpstr>
      <vt:lpstr>Lucida Console</vt:lpstr>
      <vt:lpstr>Office Theme</vt:lpstr>
      <vt:lpstr>ECEN 3593-001 Computer Organization</vt:lpstr>
      <vt:lpstr>Agenda</vt:lpstr>
      <vt:lpstr>Class Announcements</vt:lpstr>
      <vt:lpstr>Class Announcements</vt:lpstr>
      <vt:lpstr>HackCU Opportunity</vt:lpstr>
      <vt:lpstr>Codasip Optimization</vt:lpstr>
      <vt:lpstr>Phase 5 Questions?</vt:lpstr>
      <vt:lpstr>Phase 5</vt:lpstr>
      <vt:lpstr>A 5-stage RISC-V Pipelined data path</vt:lpstr>
      <vt:lpstr>Storing the internal state of the Pipeline</vt:lpstr>
      <vt:lpstr>Pipeline Operation</vt:lpstr>
      <vt:lpstr>Instruction Fetch (IF) for a  load / store </vt:lpstr>
      <vt:lpstr>Instruction Decode (ID) for a Load / Store</vt:lpstr>
      <vt:lpstr>Register File</vt:lpstr>
      <vt:lpstr>Execute (EX) for Load</vt:lpstr>
      <vt:lpstr>Memory Access (MEM) for Load</vt:lpstr>
      <vt:lpstr>Write Back (WB) for Load</vt:lpstr>
      <vt:lpstr>Corrected data path for Register Writes</vt:lpstr>
      <vt:lpstr>Execution (EX) for Store</vt:lpstr>
      <vt:lpstr>Memory Access (MEM) for Store</vt:lpstr>
      <vt:lpstr>Write Back (WB) for Store</vt:lpstr>
      <vt:lpstr>Single-Cycle Pipeline Diagram</vt:lpstr>
      <vt:lpstr>Pipeline Control (Simplified)</vt:lpstr>
      <vt:lpstr>Pipeline Control</vt:lpstr>
      <vt:lpstr>Pipeline Control</vt:lpstr>
      <vt:lpstr>Multi-Cycle Pipeline Diagram</vt:lpstr>
      <vt:lpstr>Multi-Cycle Pipeline Diagram</vt:lpstr>
      <vt:lpstr>Data Hazards in the  ALU</vt:lpstr>
      <vt:lpstr>Interesting RISC-V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Steve Sheafor</cp:lastModifiedBy>
  <cp:revision>633</cp:revision>
  <dcterms:created xsi:type="dcterms:W3CDTF">2015-08-04T22:38:58Z</dcterms:created>
  <dcterms:modified xsi:type="dcterms:W3CDTF">2021-03-01T18:23:48Z</dcterms:modified>
</cp:coreProperties>
</file>