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706" r:id="rId4"/>
    <p:sldId id="1106" r:id="rId5"/>
    <p:sldId id="1077" r:id="rId6"/>
    <p:sldId id="1033" r:id="rId7"/>
    <p:sldId id="928" r:id="rId8"/>
    <p:sldId id="1039" r:id="rId9"/>
    <p:sldId id="938" r:id="rId10"/>
    <p:sldId id="931" r:id="rId11"/>
    <p:sldId id="932" r:id="rId12"/>
    <p:sldId id="933" r:id="rId13"/>
    <p:sldId id="976" r:id="rId14"/>
    <p:sldId id="977" r:id="rId15"/>
    <p:sldId id="996" r:id="rId16"/>
    <p:sldId id="1050" r:id="rId17"/>
    <p:sldId id="997" r:id="rId18"/>
    <p:sldId id="1017" r:id="rId19"/>
    <p:sldId id="1018" r:id="rId20"/>
    <p:sldId id="1019" r:id="rId21"/>
    <p:sldId id="1020" r:id="rId22"/>
    <p:sldId id="1079" r:id="rId23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3899" autoAdjust="0"/>
  </p:normalViewPr>
  <p:slideViewPr>
    <p:cSldViewPr snapToGrid="0">
      <p:cViewPr varScale="1">
        <p:scale>
          <a:sx n="94" d="100"/>
          <a:sy n="94" d="100"/>
        </p:scale>
        <p:origin x="108" y="888"/>
      </p:cViewPr>
      <p:guideLst/>
    </p:cSldViewPr>
  </p:slideViewPr>
  <p:outlineViewPr>
    <p:cViewPr>
      <p:scale>
        <a:sx n="33" d="100"/>
        <a:sy n="33" d="100"/>
      </p:scale>
      <p:origin x="0" y="-139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24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AD6CCFA5-A7FC-458F-B03C-73149AB84BC1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09B9724D-8130-4979-A201-95D60FC2DE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684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B24B5AC0-B321-4A86-97B8-6DA69A76B311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9D5CFA0-AB82-4594-9186-FAF68A1919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172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3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88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836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64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4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9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45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48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67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124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14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243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87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81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149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93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56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93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9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23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2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E24485-7D48-4B1E-A1C6-9D902E8B7592}" type="datetime1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AA2F-6D7A-49A7-A50B-DAF0D8AFEAC7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4883-3F42-4B10-946A-41383A266422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1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93BA-1466-487C-AFB7-A65D9F9F6166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2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02E8-8713-4437-BD43-F8660904658D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3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902-2DC3-4172-A1A6-3EFE732B88C1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0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5F7-BE85-4441-BC47-13C60347E153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8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92C8-9440-4DB5-A244-55302416B093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9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BFE8-AC4E-4974-B1F5-035436A2A2A1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FB47-3EAE-4919-8ED0-B370A759916F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1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8625-AB2D-4DBF-9C96-2D76DC17DBAA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349B0F1-5963-4B9B-B9FA-6DED7DDAF72B}" type="datetime1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60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uboulder.zoom.us/j/4317981384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783" y="1122363"/>
            <a:ext cx="11756712" cy="2387600"/>
          </a:xfrm>
        </p:spPr>
        <p:txBody>
          <a:bodyPr>
            <a:normAutofit/>
          </a:bodyPr>
          <a:lstStyle/>
          <a:p>
            <a:r>
              <a:rPr lang="en-US" sz="8000">
                <a:latin typeface="HelveticaNeueLT Std ExtBlk Cn" panose="020B0806040502050204" pitchFamily="34" charset="0"/>
              </a:rPr>
              <a:t>ECEN 3593-001</a:t>
            </a:r>
            <a:br>
              <a:rPr lang="en-US" sz="9600" dirty="0">
                <a:latin typeface="HelveticaNeueLT Std ExtBlk Cn" panose="020B0806040502050204" pitchFamily="34" charset="0"/>
              </a:rPr>
            </a:br>
            <a:r>
              <a:rPr lang="en-US" sz="5300" dirty="0">
                <a:latin typeface="HelveticaNeueLT Std ExtBlk Cn" panose="020B0806040502050204" pitchFamily="34" charset="0"/>
              </a:rPr>
              <a:t>Computer Organization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Lecture #19</a:t>
            </a:r>
          </a:p>
          <a:p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3</a:t>
            </a:r>
            <a:r>
              <a:rPr lang="en-US" sz="3600">
                <a:solidFill>
                  <a:srgbClr val="CFB87C"/>
                </a:solidFill>
                <a:latin typeface="HelveticaNeueLT Std ExtBlk Cn" panose="020B0806040502050204" pitchFamily="34" charset="0"/>
              </a:rPr>
              <a:t> March 2021</a:t>
            </a:r>
            <a:endParaRPr lang="en-US" sz="3600" dirty="0">
              <a:solidFill>
                <a:srgbClr val="CFB87C"/>
              </a:solidFill>
              <a:latin typeface="HelveticaNeueLT Std ExtBlk Cn" panose="020B080604050205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91" y="5979928"/>
            <a:ext cx="2057404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3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Detecting the need to forward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But only if forwarding instruction will write to a register!</a:t>
            </a:r>
          </a:p>
          <a:p>
            <a:pPr lvl="1"/>
            <a:r>
              <a:rPr lang="en-US" altLang="en-US" sz="2800" dirty="0"/>
              <a:t>EX/</a:t>
            </a:r>
            <a:r>
              <a:rPr lang="en-US" altLang="en-US" sz="2800" dirty="0" err="1"/>
              <a:t>MEM.RegWrite</a:t>
            </a:r>
            <a:r>
              <a:rPr lang="en-US" altLang="en-US" sz="2800" dirty="0"/>
              <a:t>, MEM/</a:t>
            </a:r>
            <a:r>
              <a:rPr lang="en-US" altLang="en-US" sz="2800" dirty="0" err="1"/>
              <a:t>WB.RegWrite</a:t>
            </a:r>
            <a:r>
              <a:rPr lang="en-US" altLang="en-US" sz="2800" dirty="0"/>
              <a:t> = 1</a:t>
            </a:r>
          </a:p>
          <a:p>
            <a:r>
              <a:rPr lang="en-US" altLang="en-US" sz="3200" dirty="0"/>
              <a:t>And only if Rd for that instruction is not x0</a:t>
            </a:r>
          </a:p>
          <a:p>
            <a:pPr lvl="1"/>
            <a:r>
              <a:rPr lang="en-US" altLang="en-US" sz="2800" dirty="0"/>
              <a:t>EX/</a:t>
            </a:r>
            <a:r>
              <a:rPr lang="en-US" altLang="en-US" sz="2800" dirty="0" err="1"/>
              <a:t>MEM.RegisterRd</a:t>
            </a:r>
            <a:r>
              <a:rPr lang="en-US" altLang="en-US" sz="2800" dirty="0"/>
              <a:t> ≠ 0,</a:t>
            </a:r>
            <a:br>
              <a:rPr lang="en-US" altLang="en-US" sz="2800" dirty="0"/>
            </a:br>
            <a:r>
              <a:rPr lang="en-US" altLang="en-US" sz="2800" dirty="0"/>
              <a:t>MEM/</a:t>
            </a:r>
            <a:r>
              <a:rPr lang="en-US" altLang="en-US" sz="2800" dirty="0" err="1"/>
              <a:t>WB.RegisterRd</a:t>
            </a:r>
            <a:r>
              <a:rPr lang="en-US" altLang="en-US" sz="2800" dirty="0"/>
              <a:t> ≠ 0</a:t>
            </a:r>
          </a:p>
        </p:txBody>
      </p:sp>
    </p:spTree>
    <p:extLst>
      <p:ext uri="{BB962C8B-B14F-4D97-AF65-F5344CB8AC3E}">
        <p14:creationId xmlns:p14="http://schemas.microsoft.com/office/powerpoint/2010/main" val="425684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>
            <a:extLst>
              <a:ext uri="{FF2B5EF4-FFF2-40B4-BE49-F238E27FC236}">
                <a16:creationId xmlns:a16="http://schemas.microsoft.com/office/drawing/2014/main" id="{91B2564B-2EC8-4F3B-AC22-9078F27E6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742" y="1191292"/>
            <a:ext cx="7510463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Forwarding paths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Oval 6"/>
          <p:cNvSpPr/>
          <p:nvPr/>
        </p:nvSpPr>
        <p:spPr>
          <a:xfrm>
            <a:off x="6544935" y="1331863"/>
            <a:ext cx="1078029" cy="11839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74292" y="2542324"/>
            <a:ext cx="1078029" cy="11839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C632DE-F7D3-40BF-931C-89B831F0938B}"/>
              </a:ext>
            </a:extLst>
          </p:cNvPr>
          <p:cNvSpPr txBox="1"/>
          <p:nvPr/>
        </p:nvSpPr>
        <p:spPr>
          <a:xfrm>
            <a:off x="497304" y="1379282"/>
            <a:ext cx="3529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Mux on src1 side of ALU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Mux on src2 side of ALU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Forwarding control logic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69B37E-81B1-4164-82E0-019CE873D0D1}"/>
              </a:ext>
            </a:extLst>
          </p:cNvPr>
          <p:cNvCxnSpPr>
            <a:cxnSpLocks/>
          </p:cNvCxnSpPr>
          <p:nvPr/>
        </p:nvCxnSpPr>
        <p:spPr>
          <a:xfrm>
            <a:off x="3930316" y="1604211"/>
            <a:ext cx="2543976" cy="24063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A01DD1-9279-40D5-97A9-FB9C865210E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026567" y="1979447"/>
            <a:ext cx="2518368" cy="74771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BA4BACB-53C1-42CC-9DAB-D0F850602875}"/>
              </a:ext>
            </a:extLst>
          </p:cNvPr>
          <p:cNvSpPr/>
          <p:nvPr/>
        </p:nvSpPr>
        <p:spPr>
          <a:xfrm>
            <a:off x="7324523" y="4595713"/>
            <a:ext cx="1779372" cy="11839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6F11F3-3DAE-4247-A193-3B954264DDE5}"/>
              </a:ext>
            </a:extLst>
          </p:cNvPr>
          <p:cNvCxnSpPr>
            <a:cxnSpLocks/>
          </p:cNvCxnSpPr>
          <p:nvPr/>
        </p:nvCxnSpPr>
        <p:spPr>
          <a:xfrm>
            <a:off x="3930316" y="2390274"/>
            <a:ext cx="3394207" cy="262288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36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Forwarding conditions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08AA0C6-BF4E-4A0E-8926-2071FA32D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333501" y="1142260"/>
            <a:ext cx="9313640" cy="499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90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Double Data Hazard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Consider the sequence:</a:t>
            </a:r>
          </a:p>
          <a:p>
            <a:pPr lvl="1"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add </a:t>
            </a:r>
            <a:r>
              <a:rPr lang="en-US" altLang="en-US" sz="2800" dirty="0">
                <a:solidFill>
                  <a:schemeClr val="hlink"/>
                </a:solidFill>
                <a:latin typeface="Lucida Console" panose="020B0609040504020204" pitchFamily="49" charset="0"/>
              </a:rPr>
              <a:t>x1</a:t>
            </a:r>
            <a:r>
              <a:rPr lang="en-US" altLang="en-US" sz="2800" dirty="0">
                <a:latin typeface="Lucida Console" panose="020B0609040504020204" pitchFamily="49" charset="0"/>
              </a:rPr>
              <a:t>,x1,x2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add </a:t>
            </a:r>
            <a:r>
              <a:rPr lang="en-US" altLang="en-US" sz="2800" dirty="0">
                <a:solidFill>
                  <a:schemeClr val="hlink"/>
                </a:solidFill>
                <a:latin typeface="Lucida Console" panose="020B0609040504020204" pitchFamily="49" charset="0"/>
              </a:rPr>
              <a:t>x1</a:t>
            </a:r>
            <a:r>
              <a:rPr lang="en-US" altLang="en-US" sz="2800" dirty="0">
                <a:latin typeface="Lucida Console" panose="020B0609040504020204" pitchFamily="49" charset="0"/>
              </a:rPr>
              <a:t>,</a:t>
            </a:r>
            <a:r>
              <a:rPr lang="en-US" altLang="en-US" sz="2800" dirty="0">
                <a:solidFill>
                  <a:schemeClr val="hlink"/>
                </a:solidFill>
                <a:latin typeface="Lucida Console" panose="020B0609040504020204" pitchFamily="49" charset="0"/>
              </a:rPr>
              <a:t>x1</a:t>
            </a:r>
            <a:r>
              <a:rPr lang="en-US" altLang="en-US" sz="2800" dirty="0">
                <a:latin typeface="Lucida Console" panose="020B0609040504020204" pitchFamily="49" charset="0"/>
              </a:rPr>
              <a:t>,x3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add x1,</a:t>
            </a:r>
            <a:r>
              <a:rPr lang="en-US" altLang="en-US" sz="2800" dirty="0">
                <a:solidFill>
                  <a:schemeClr val="hlink"/>
                </a:solidFill>
                <a:latin typeface="Lucida Console" panose="020B0609040504020204" pitchFamily="49" charset="0"/>
              </a:rPr>
              <a:t>x1</a:t>
            </a:r>
            <a:r>
              <a:rPr lang="en-US" altLang="en-US" sz="2800" dirty="0">
                <a:latin typeface="Lucida Console" panose="020B0609040504020204" pitchFamily="49" charset="0"/>
              </a:rPr>
              <a:t>,x4</a:t>
            </a:r>
          </a:p>
          <a:p>
            <a:r>
              <a:rPr lang="en-US" altLang="en-US" sz="3200" dirty="0"/>
              <a:t>Both hazards occur</a:t>
            </a:r>
          </a:p>
          <a:p>
            <a:pPr lvl="1"/>
            <a:r>
              <a:rPr lang="en-US" altLang="en-US" sz="2800" dirty="0"/>
              <a:t>Want to use the </a:t>
            </a:r>
            <a:r>
              <a:rPr lang="en-US" altLang="en-US" sz="2800" dirty="0">
                <a:solidFill>
                  <a:srgbClr val="FF0000"/>
                </a:solidFill>
              </a:rPr>
              <a:t>most recent</a:t>
            </a:r>
          </a:p>
          <a:p>
            <a:r>
              <a:rPr lang="en-US" altLang="en-US" sz="3200" dirty="0"/>
              <a:t>Revise MEM/WB hazard condition</a:t>
            </a:r>
          </a:p>
          <a:p>
            <a:pPr lvl="1"/>
            <a:r>
              <a:rPr lang="en-US" altLang="en-US" sz="2800" dirty="0"/>
              <a:t>Only forward if EX/MEM hazard condition isn’t true</a:t>
            </a:r>
            <a:endParaRPr lang="en-AU" altLang="en-US" sz="2800" dirty="0"/>
          </a:p>
          <a:p>
            <a:pPr marL="0" indent="0">
              <a:buNone/>
            </a:pPr>
            <a:endParaRPr lang="en-AU" alt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2309492" y="1857117"/>
            <a:ext cx="740229" cy="57476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55192" y="2303387"/>
            <a:ext cx="740229" cy="57476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05987" y="2345836"/>
            <a:ext cx="5252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x1 forwarded from the EX/MEM register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05987" y="2754974"/>
            <a:ext cx="660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x1 forwarded from the EX/MEM register, not from the MEM/WB register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3A55EB-9467-4B2B-944A-289711228FAB}"/>
              </a:ext>
            </a:extLst>
          </p:cNvPr>
          <p:cNvSpPr/>
          <p:nvPr/>
        </p:nvSpPr>
        <p:spPr>
          <a:xfrm>
            <a:off x="2955191" y="2659032"/>
            <a:ext cx="740229" cy="57476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760147-281C-435F-B184-0034E77EFEFC}"/>
              </a:ext>
            </a:extLst>
          </p:cNvPr>
          <p:cNvSpPr/>
          <p:nvPr/>
        </p:nvSpPr>
        <p:spPr>
          <a:xfrm>
            <a:off x="2308122" y="2316664"/>
            <a:ext cx="740229" cy="57476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59E3F7-2393-47EF-96A4-E2024C031F25}"/>
              </a:ext>
            </a:extLst>
          </p:cNvPr>
          <p:cNvCxnSpPr>
            <a:cxnSpLocks/>
            <a:endCxn id="9" idx="6"/>
          </p:cNvCxnSpPr>
          <p:nvPr/>
        </p:nvCxnSpPr>
        <p:spPr>
          <a:xfrm flipH="1" flipV="1">
            <a:off x="3049721" y="2144500"/>
            <a:ext cx="1684204" cy="4177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2D5B75-2719-4EA0-8559-80F2581FECC9}"/>
              </a:ext>
            </a:extLst>
          </p:cNvPr>
          <p:cNvCxnSpPr>
            <a:cxnSpLocks/>
          </p:cNvCxnSpPr>
          <p:nvPr/>
        </p:nvCxnSpPr>
        <p:spPr>
          <a:xfrm flipH="1" flipV="1">
            <a:off x="3048351" y="2659032"/>
            <a:ext cx="1685574" cy="3222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DD9F0B-E38E-4FB3-A64E-E812EA296677}"/>
              </a:ext>
            </a:extLst>
          </p:cNvPr>
          <p:cNvCxnSpPr>
            <a:cxnSpLocks/>
          </p:cNvCxnSpPr>
          <p:nvPr/>
        </p:nvCxnSpPr>
        <p:spPr>
          <a:xfrm flipH="1" flipV="1">
            <a:off x="2955191" y="2303387"/>
            <a:ext cx="1778734" cy="104941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02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1" grpId="0"/>
      <p:bldP spid="12" grpId="0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Revised Forwarding condition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MEM hazard</a:t>
            </a:r>
          </a:p>
          <a:p>
            <a:pPr marL="628650" lvl="1" indent="-342900">
              <a:lnSpc>
                <a:spcPct val="120000"/>
              </a:lnSpc>
            </a:pPr>
            <a:r>
              <a:rPr lang="en-AU" altLang="en-US" sz="2000" dirty="0"/>
              <a:t>if (MEM/</a:t>
            </a:r>
            <a:r>
              <a:rPr lang="en-AU" altLang="en-US" sz="2000" dirty="0" err="1"/>
              <a:t>WB.RegWrite</a:t>
            </a:r>
            <a:endParaRPr lang="en-AU" altLang="en-US" sz="2000" dirty="0"/>
          </a:p>
          <a:p>
            <a:pPr marL="628650" lvl="1" indent="-342900">
              <a:lnSpc>
                <a:spcPct val="120000"/>
              </a:lnSpc>
              <a:buNone/>
            </a:pPr>
            <a:r>
              <a:rPr lang="en-AU" altLang="en-US" sz="2000" dirty="0"/>
              <a:t>	and (MEM/</a:t>
            </a:r>
            <a:r>
              <a:rPr lang="en-AU" altLang="en-US" sz="2000" dirty="0" err="1"/>
              <a:t>WB.RegisterRd</a:t>
            </a:r>
            <a:r>
              <a:rPr lang="en-AU" altLang="en-US" sz="2000" dirty="0"/>
              <a:t> ≠ 0)</a:t>
            </a:r>
          </a:p>
          <a:p>
            <a:pPr marL="628650" lvl="1" indent="-342900">
              <a:lnSpc>
                <a:spcPct val="120000"/>
              </a:lnSpc>
              <a:buNone/>
            </a:pPr>
            <a:r>
              <a:rPr lang="en-AU" altLang="en-US" sz="2000" dirty="0"/>
              <a:t>	</a:t>
            </a:r>
            <a:r>
              <a:rPr lang="en-AU" altLang="en-US" sz="2000" dirty="0">
                <a:solidFill>
                  <a:srgbClr val="0070C0"/>
                </a:solidFill>
              </a:rPr>
              <a:t>and </a:t>
            </a:r>
            <a:r>
              <a:rPr lang="en-AU" altLang="en-US" sz="2000" dirty="0">
                <a:solidFill>
                  <a:srgbClr val="FF0000"/>
                </a:solidFill>
              </a:rPr>
              <a:t>not</a:t>
            </a:r>
            <a:r>
              <a:rPr lang="en-AU" altLang="en-US" sz="2000" dirty="0">
                <a:solidFill>
                  <a:srgbClr val="0070C0"/>
                </a:solidFill>
              </a:rPr>
              <a:t>(EX/</a:t>
            </a:r>
            <a:r>
              <a:rPr lang="en-AU" altLang="en-US" sz="2000" dirty="0" err="1">
                <a:solidFill>
                  <a:srgbClr val="0070C0"/>
                </a:solidFill>
              </a:rPr>
              <a:t>MEM.RegWrite</a:t>
            </a:r>
            <a:r>
              <a:rPr lang="en-AU" altLang="en-US" sz="2000" dirty="0">
                <a:solidFill>
                  <a:srgbClr val="0070C0"/>
                </a:solidFill>
              </a:rPr>
              <a:t> and (EX/</a:t>
            </a:r>
            <a:r>
              <a:rPr lang="en-AU" altLang="en-US" sz="2000" dirty="0" err="1">
                <a:solidFill>
                  <a:srgbClr val="0070C0"/>
                </a:solidFill>
              </a:rPr>
              <a:t>MEM.RegisterRd</a:t>
            </a:r>
            <a:r>
              <a:rPr lang="en-AU" altLang="en-US" sz="2000" dirty="0">
                <a:solidFill>
                  <a:srgbClr val="0070C0"/>
                </a:solidFill>
              </a:rPr>
              <a:t> ≠ 0)</a:t>
            </a:r>
          </a:p>
          <a:p>
            <a:pPr marL="628650" lvl="1" indent="-342900">
              <a:lnSpc>
                <a:spcPct val="120000"/>
              </a:lnSpc>
              <a:buNone/>
            </a:pPr>
            <a:r>
              <a:rPr lang="en-AU" altLang="en-US" sz="2000" dirty="0">
                <a:solidFill>
                  <a:srgbClr val="0070C0"/>
                </a:solidFill>
              </a:rPr>
              <a:t>		and (EX/</a:t>
            </a:r>
            <a:r>
              <a:rPr lang="en-AU" altLang="en-US" sz="2000" dirty="0" err="1">
                <a:solidFill>
                  <a:srgbClr val="0070C0"/>
                </a:solidFill>
              </a:rPr>
              <a:t>MEM.RegisterRd</a:t>
            </a:r>
            <a:r>
              <a:rPr lang="en-AU" altLang="en-US" sz="2000" dirty="0">
                <a:solidFill>
                  <a:srgbClr val="0070C0"/>
                </a:solidFill>
              </a:rPr>
              <a:t> = ID/EX.RegisterRs1))</a:t>
            </a:r>
          </a:p>
          <a:p>
            <a:pPr marL="628650" lvl="1" indent="-342900">
              <a:lnSpc>
                <a:spcPct val="120000"/>
              </a:lnSpc>
              <a:buNone/>
            </a:pPr>
            <a:r>
              <a:rPr lang="en-AU" altLang="en-US" sz="2000" dirty="0"/>
              <a:t>	and (MEM/</a:t>
            </a:r>
            <a:r>
              <a:rPr lang="en-AU" altLang="en-US" sz="2000" dirty="0" err="1"/>
              <a:t>WB.RegisterRd</a:t>
            </a:r>
            <a:r>
              <a:rPr lang="en-AU" altLang="en-US" sz="2000" dirty="0"/>
              <a:t> = ID/EX.RegisterRs1)) </a:t>
            </a:r>
            <a:r>
              <a:rPr lang="en-AU" altLang="en-US" sz="2000" dirty="0" err="1"/>
              <a:t>ForwardA</a:t>
            </a:r>
            <a:r>
              <a:rPr lang="en-AU" altLang="en-US" sz="2000" dirty="0"/>
              <a:t> = 01</a:t>
            </a:r>
          </a:p>
          <a:p>
            <a:pPr marL="628650" lvl="1" indent="-342900">
              <a:lnSpc>
                <a:spcPct val="120000"/>
              </a:lnSpc>
            </a:pPr>
            <a:r>
              <a:rPr lang="en-AU" altLang="en-US" sz="2000" dirty="0"/>
              <a:t>if (MEM/</a:t>
            </a:r>
            <a:r>
              <a:rPr lang="en-AU" altLang="en-US" sz="2000" dirty="0" err="1"/>
              <a:t>WB.RegWrite</a:t>
            </a:r>
            <a:endParaRPr lang="en-AU" altLang="en-US" sz="2000" dirty="0"/>
          </a:p>
          <a:p>
            <a:pPr marL="628650" lvl="1" indent="-342900">
              <a:lnSpc>
                <a:spcPct val="120000"/>
              </a:lnSpc>
              <a:buNone/>
            </a:pPr>
            <a:r>
              <a:rPr lang="en-AU" altLang="en-US" sz="2000" dirty="0"/>
              <a:t>	and (MEM/</a:t>
            </a:r>
            <a:r>
              <a:rPr lang="en-AU" altLang="en-US" sz="2000" dirty="0" err="1"/>
              <a:t>WB.RegisterRd</a:t>
            </a:r>
            <a:r>
              <a:rPr lang="en-AU" altLang="en-US" sz="2000" dirty="0"/>
              <a:t> ≠ 0)</a:t>
            </a:r>
          </a:p>
          <a:p>
            <a:pPr marL="628650" lvl="1" indent="-342900">
              <a:lnSpc>
                <a:spcPct val="120000"/>
              </a:lnSpc>
              <a:buNone/>
            </a:pPr>
            <a:r>
              <a:rPr lang="en-AU" altLang="en-US" sz="2000" dirty="0"/>
              <a:t>	</a:t>
            </a:r>
            <a:r>
              <a:rPr lang="en-AU" altLang="en-US" sz="2000" dirty="0">
                <a:solidFill>
                  <a:srgbClr val="0070C0"/>
                </a:solidFill>
              </a:rPr>
              <a:t>and </a:t>
            </a:r>
            <a:r>
              <a:rPr lang="en-AU" altLang="en-US" sz="2000" dirty="0">
                <a:solidFill>
                  <a:srgbClr val="FF0000"/>
                </a:solidFill>
              </a:rPr>
              <a:t>not</a:t>
            </a:r>
            <a:r>
              <a:rPr lang="en-AU" altLang="en-US" sz="2000" dirty="0">
                <a:solidFill>
                  <a:srgbClr val="0070C0"/>
                </a:solidFill>
              </a:rPr>
              <a:t>(EX/</a:t>
            </a:r>
            <a:r>
              <a:rPr lang="en-AU" altLang="en-US" sz="2000" dirty="0" err="1">
                <a:solidFill>
                  <a:srgbClr val="0070C0"/>
                </a:solidFill>
              </a:rPr>
              <a:t>MEM.RegWrite</a:t>
            </a:r>
            <a:r>
              <a:rPr lang="en-AU" altLang="en-US" sz="2000" dirty="0">
                <a:solidFill>
                  <a:srgbClr val="0070C0"/>
                </a:solidFill>
              </a:rPr>
              <a:t> and (EX/</a:t>
            </a:r>
            <a:r>
              <a:rPr lang="en-AU" altLang="en-US" sz="2000" dirty="0" err="1">
                <a:solidFill>
                  <a:srgbClr val="0070C0"/>
                </a:solidFill>
              </a:rPr>
              <a:t>MEM.RegisterRd</a:t>
            </a:r>
            <a:r>
              <a:rPr lang="en-AU" altLang="en-US" sz="2000" dirty="0">
                <a:solidFill>
                  <a:srgbClr val="0070C0"/>
                </a:solidFill>
              </a:rPr>
              <a:t> ≠ 0)</a:t>
            </a:r>
          </a:p>
          <a:p>
            <a:pPr marL="628650" lvl="1" indent="-342900">
              <a:lnSpc>
                <a:spcPct val="120000"/>
              </a:lnSpc>
              <a:buNone/>
            </a:pPr>
            <a:r>
              <a:rPr lang="en-AU" altLang="en-US" sz="2000" dirty="0">
                <a:solidFill>
                  <a:srgbClr val="0070C0"/>
                </a:solidFill>
              </a:rPr>
              <a:t>		and (EX/</a:t>
            </a:r>
            <a:r>
              <a:rPr lang="en-AU" altLang="en-US" sz="2000" dirty="0" err="1">
                <a:solidFill>
                  <a:srgbClr val="0070C0"/>
                </a:solidFill>
              </a:rPr>
              <a:t>MEM.RegisterRd</a:t>
            </a:r>
            <a:r>
              <a:rPr lang="en-AU" altLang="en-US" sz="2000" dirty="0">
                <a:solidFill>
                  <a:srgbClr val="0070C0"/>
                </a:solidFill>
              </a:rPr>
              <a:t> = ID/EX.RegisterRs2))</a:t>
            </a:r>
          </a:p>
          <a:p>
            <a:pPr marL="628650" lvl="1" indent="-342900">
              <a:lnSpc>
                <a:spcPct val="120000"/>
              </a:lnSpc>
              <a:buNone/>
            </a:pPr>
            <a:r>
              <a:rPr lang="en-AU" altLang="en-US" sz="2000" dirty="0"/>
              <a:t>	and (MEM/</a:t>
            </a:r>
            <a:r>
              <a:rPr lang="en-AU" altLang="en-US" sz="2000" dirty="0" err="1"/>
              <a:t>WB.RegisterRd</a:t>
            </a:r>
            <a:r>
              <a:rPr lang="en-AU" altLang="en-US" sz="2000" dirty="0"/>
              <a:t> = ID/EX.RegisterRs2)) </a:t>
            </a:r>
            <a:r>
              <a:rPr lang="en-AU" altLang="en-US" sz="2000" dirty="0" err="1"/>
              <a:t>ForwardB</a:t>
            </a:r>
            <a:r>
              <a:rPr lang="en-AU" altLang="en-US" sz="2000" dirty="0"/>
              <a:t> = 01</a:t>
            </a:r>
          </a:p>
          <a:p>
            <a:endParaRPr lang="en-AU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55540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>
            <a:extLst>
              <a:ext uri="{FF2B5EF4-FFF2-40B4-BE49-F238E27FC236}">
                <a16:creationId xmlns:a16="http://schemas.microsoft.com/office/drawing/2014/main" id="{A633BCFF-E6C6-48BD-9F30-7CF538537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1140909"/>
            <a:ext cx="8535987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Forwarding paths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Oval 6"/>
          <p:cNvSpPr/>
          <p:nvPr/>
        </p:nvSpPr>
        <p:spPr>
          <a:xfrm>
            <a:off x="7057213" y="1305926"/>
            <a:ext cx="1078029" cy="39467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743255" y="1305926"/>
            <a:ext cx="1078029" cy="39467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0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roup 356">
            <a:extLst>
              <a:ext uri="{FF2B5EF4-FFF2-40B4-BE49-F238E27FC236}">
                <a16:creationId xmlns:a16="http://schemas.microsoft.com/office/drawing/2014/main" id="{2E33AD54-0EF3-491B-ACC5-BF330C1B3B94}"/>
              </a:ext>
            </a:extLst>
          </p:cNvPr>
          <p:cNvGrpSpPr/>
          <p:nvPr/>
        </p:nvGrpSpPr>
        <p:grpSpPr>
          <a:xfrm>
            <a:off x="6893173" y="5280475"/>
            <a:ext cx="361950" cy="632837"/>
            <a:chOff x="6915150" y="2403431"/>
            <a:chExt cx="361950" cy="1225594"/>
          </a:xfrm>
          <a:noFill/>
        </p:grpSpPr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5204B2B7-5E2D-463A-AA90-B45AD7EB808A}"/>
                </a:ext>
              </a:extLst>
            </p:cNvPr>
            <p:cNvCxnSpPr/>
            <p:nvPr/>
          </p:nvCxnSpPr>
          <p:spPr>
            <a:xfrm>
              <a:off x="6915150" y="2409825"/>
              <a:ext cx="0" cy="438150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1FDACC52-4CEE-49F5-AB61-06426A6D20F9}"/>
                </a:ext>
              </a:extLst>
            </p:cNvPr>
            <p:cNvCxnSpPr>
              <a:cxnSpLocks/>
            </p:cNvCxnSpPr>
            <p:nvPr/>
          </p:nvCxnSpPr>
          <p:spPr>
            <a:xfrm>
              <a:off x="6915150" y="2403431"/>
              <a:ext cx="361950" cy="200025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EAD643D8-AF16-4CBF-8AAF-B86131C0D7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7100" y="2603456"/>
              <a:ext cx="0" cy="825544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BD5E2D6E-E266-4EB1-918E-6D41F6BC93EB}"/>
                </a:ext>
              </a:extLst>
            </p:cNvPr>
            <p:cNvCxnSpPr/>
            <p:nvPr/>
          </p:nvCxnSpPr>
          <p:spPr>
            <a:xfrm>
              <a:off x="6915150" y="3190875"/>
              <a:ext cx="0" cy="438150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9CFB16DC-EB7E-4455-A804-7F6D7B068FD8}"/>
                </a:ext>
              </a:extLst>
            </p:cNvPr>
            <p:cNvCxnSpPr/>
            <p:nvPr/>
          </p:nvCxnSpPr>
          <p:spPr>
            <a:xfrm flipV="1">
              <a:off x="6915150" y="3429000"/>
              <a:ext cx="361950" cy="190500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3325A195-86D7-44B5-B906-68BD63A28289}"/>
                </a:ext>
              </a:extLst>
            </p:cNvPr>
            <p:cNvCxnSpPr/>
            <p:nvPr/>
          </p:nvCxnSpPr>
          <p:spPr>
            <a:xfrm>
              <a:off x="6915150" y="2847975"/>
              <a:ext cx="114300" cy="168253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57A53A04-4FDB-4A01-BFD1-95FCCC099E5B}"/>
                </a:ext>
              </a:extLst>
            </p:cNvPr>
            <p:cNvCxnSpPr/>
            <p:nvPr/>
          </p:nvCxnSpPr>
          <p:spPr>
            <a:xfrm flipV="1">
              <a:off x="6915150" y="3016228"/>
              <a:ext cx="123825" cy="173338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A3975A0C-5422-4D86-BBCD-49E8FDC6B7A6}"/>
              </a:ext>
            </a:extLst>
          </p:cNvPr>
          <p:cNvGrpSpPr/>
          <p:nvPr/>
        </p:nvGrpSpPr>
        <p:grpSpPr>
          <a:xfrm>
            <a:off x="5974430" y="4492354"/>
            <a:ext cx="361950" cy="632837"/>
            <a:chOff x="6915150" y="2403431"/>
            <a:chExt cx="361950" cy="1225594"/>
          </a:xfrm>
          <a:noFill/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6E624D90-7C41-489E-8BEE-52FCC7845383}"/>
                </a:ext>
              </a:extLst>
            </p:cNvPr>
            <p:cNvCxnSpPr/>
            <p:nvPr/>
          </p:nvCxnSpPr>
          <p:spPr>
            <a:xfrm>
              <a:off x="6915150" y="2409825"/>
              <a:ext cx="0" cy="438150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911CAD0-E46A-4521-8D02-39075EC18050}"/>
                </a:ext>
              </a:extLst>
            </p:cNvPr>
            <p:cNvCxnSpPr>
              <a:cxnSpLocks/>
            </p:cNvCxnSpPr>
            <p:nvPr/>
          </p:nvCxnSpPr>
          <p:spPr>
            <a:xfrm>
              <a:off x="6915150" y="2403431"/>
              <a:ext cx="361950" cy="200025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133AC469-15C7-4CF4-9960-1986F3450D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7100" y="2603456"/>
              <a:ext cx="0" cy="825544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7831608D-0A7D-418F-ADE6-5FFB0957049A}"/>
                </a:ext>
              </a:extLst>
            </p:cNvPr>
            <p:cNvCxnSpPr/>
            <p:nvPr/>
          </p:nvCxnSpPr>
          <p:spPr>
            <a:xfrm>
              <a:off x="6915150" y="3190875"/>
              <a:ext cx="0" cy="438150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2A168B3-AD8A-47AE-9F8B-E2E1F1939828}"/>
                </a:ext>
              </a:extLst>
            </p:cNvPr>
            <p:cNvCxnSpPr/>
            <p:nvPr/>
          </p:nvCxnSpPr>
          <p:spPr>
            <a:xfrm flipV="1">
              <a:off x="6915150" y="3429000"/>
              <a:ext cx="361950" cy="190500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BE0B5272-BC5B-4406-9043-E8B2C5833CDD}"/>
                </a:ext>
              </a:extLst>
            </p:cNvPr>
            <p:cNvCxnSpPr/>
            <p:nvPr/>
          </p:nvCxnSpPr>
          <p:spPr>
            <a:xfrm>
              <a:off x="6915150" y="2847975"/>
              <a:ext cx="114300" cy="168253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A9181DFD-9E99-4790-920D-380416A857C4}"/>
                </a:ext>
              </a:extLst>
            </p:cNvPr>
            <p:cNvCxnSpPr/>
            <p:nvPr/>
          </p:nvCxnSpPr>
          <p:spPr>
            <a:xfrm flipV="1">
              <a:off x="6915150" y="3016228"/>
              <a:ext cx="123825" cy="173338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FA97A6B4-E60E-417D-B8E3-9236F2515AE6}"/>
              </a:ext>
            </a:extLst>
          </p:cNvPr>
          <p:cNvGrpSpPr/>
          <p:nvPr/>
        </p:nvGrpSpPr>
        <p:grpSpPr>
          <a:xfrm>
            <a:off x="5055671" y="3721642"/>
            <a:ext cx="361950" cy="632837"/>
            <a:chOff x="6915150" y="2403431"/>
            <a:chExt cx="361950" cy="1225594"/>
          </a:xfrm>
          <a:noFill/>
        </p:grpSpPr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A293546D-EADF-4C2F-AF94-823CFEE2FE1D}"/>
                </a:ext>
              </a:extLst>
            </p:cNvPr>
            <p:cNvCxnSpPr/>
            <p:nvPr/>
          </p:nvCxnSpPr>
          <p:spPr>
            <a:xfrm>
              <a:off x="6915150" y="2409825"/>
              <a:ext cx="0" cy="438150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C9ACD6CA-CE7A-4BE3-8C18-B24825E82588}"/>
                </a:ext>
              </a:extLst>
            </p:cNvPr>
            <p:cNvCxnSpPr>
              <a:cxnSpLocks/>
            </p:cNvCxnSpPr>
            <p:nvPr/>
          </p:nvCxnSpPr>
          <p:spPr>
            <a:xfrm>
              <a:off x="6915150" y="2403431"/>
              <a:ext cx="361950" cy="200025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E983B43D-5716-42A8-944E-6D637E528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7100" y="2603456"/>
              <a:ext cx="0" cy="825544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EAE0848F-48F4-479A-BF82-92611637E8EF}"/>
                </a:ext>
              </a:extLst>
            </p:cNvPr>
            <p:cNvCxnSpPr/>
            <p:nvPr/>
          </p:nvCxnSpPr>
          <p:spPr>
            <a:xfrm>
              <a:off x="6915150" y="3190875"/>
              <a:ext cx="0" cy="438150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5424C73-F94F-4CBD-A96E-2D351C146F90}"/>
                </a:ext>
              </a:extLst>
            </p:cNvPr>
            <p:cNvCxnSpPr/>
            <p:nvPr/>
          </p:nvCxnSpPr>
          <p:spPr>
            <a:xfrm flipV="1">
              <a:off x="6915150" y="3429000"/>
              <a:ext cx="361950" cy="190500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13FBD884-3323-4EF5-84C7-C54A605F3FEA}"/>
                </a:ext>
              </a:extLst>
            </p:cNvPr>
            <p:cNvCxnSpPr/>
            <p:nvPr/>
          </p:nvCxnSpPr>
          <p:spPr>
            <a:xfrm>
              <a:off x="6915150" y="2847975"/>
              <a:ext cx="114300" cy="168253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7837A1D4-8E86-4455-84F9-A24BFB395489}"/>
                </a:ext>
              </a:extLst>
            </p:cNvPr>
            <p:cNvCxnSpPr/>
            <p:nvPr/>
          </p:nvCxnSpPr>
          <p:spPr>
            <a:xfrm flipV="1">
              <a:off x="6915150" y="3016228"/>
              <a:ext cx="123825" cy="173338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5C4DD7E-095B-4284-94F9-5961FF0BCE8D}"/>
              </a:ext>
            </a:extLst>
          </p:cNvPr>
          <p:cNvGrpSpPr/>
          <p:nvPr/>
        </p:nvGrpSpPr>
        <p:grpSpPr>
          <a:xfrm>
            <a:off x="4136918" y="2898682"/>
            <a:ext cx="361950" cy="632837"/>
            <a:chOff x="6915150" y="2403431"/>
            <a:chExt cx="361950" cy="1225594"/>
          </a:xfrm>
          <a:noFill/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96C9DA5-D59F-4654-A2AC-0563FC3146D9}"/>
                </a:ext>
              </a:extLst>
            </p:cNvPr>
            <p:cNvCxnSpPr/>
            <p:nvPr/>
          </p:nvCxnSpPr>
          <p:spPr>
            <a:xfrm>
              <a:off x="6915150" y="2409825"/>
              <a:ext cx="0" cy="438150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E56F439D-1A93-4CC9-A3CF-64F0635E8C17}"/>
                </a:ext>
              </a:extLst>
            </p:cNvPr>
            <p:cNvCxnSpPr>
              <a:cxnSpLocks/>
            </p:cNvCxnSpPr>
            <p:nvPr/>
          </p:nvCxnSpPr>
          <p:spPr>
            <a:xfrm>
              <a:off x="6915150" y="2403431"/>
              <a:ext cx="361950" cy="200025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7F20809A-B810-4749-82EF-CC90C006AC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7100" y="2603456"/>
              <a:ext cx="0" cy="825544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7642D7C-31EC-490B-AF4F-452A2FF522ED}"/>
                </a:ext>
              </a:extLst>
            </p:cNvPr>
            <p:cNvCxnSpPr/>
            <p:nvPr/>
          </p:nvCxnSpPr>
          <p:spPr>
            <a:xfrm>
              <a:off x="6915150" y="3190875"/>
              <a:ext cx="0" cy="438150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01F0B9C-48BE-4340-ABBB-0E4DB548CF2B}"/>
                </a:ext>
              </a:extLst>
            </p:cNvPr>
            <p:cNvCxnSpPr/>
            <p:nvPr/>
          </p:nvCxnSpPr>
          <p:spPr>
            <a:xfrm flipV="1">
              <a:off x="6915150" y="3429000"/>
              <a:ext cx="361950" cy="190500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7010ADA-D9F3-4CE6-9638-3F35B4C01C5D}"/>
                </a:ext>
              </a:extLst>
            </p:cNvPr>
            <p:cNvCxnSpPr/>
            <p:nvPr/>
          </p:nvCxnSpPr>
          <p:spPr>
            <a:xfrm>
              <a:off x="6915150" y="2847975"/>
              <a:ext cx="114300" cy="168253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EDC0783-3EAF-42C7-9E05-1D80C9C7E3D1}"/>
                </a:ext>
              </a:extLst>
            </p:cNvPr>
            <p:cNvCxnSpPr/>
            <p:nvPr/>
          </p:nvCxnSpPr>
          <p:spPr>
            <a:xfrm flipV="1">
              <a:off x="6915150" y="3016228"/>
              <a:ext cx="123825" cy="173338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0F2FA18-0844-4397-81ED-CDE79EC6674E}"/>
              </a:ext>
            </a:extLst>
          </p:cNvPr>
          <p:cNvGrpSpPr/>
          <p:nvPr/>
        </p:nvGrpSpPr>
        <p:grpSpPr>
          <a:xfrm>
            <a:off x="3218156" y="2067013"/>
            <a:ext cx="361950" cy="632837"/>
            <a:chOff x="6915150" y="2403431"/>
            <a:chExt cx="361950" cy="1225594"/>
          </a:xfrm>
          <a:noFill/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A40258B-90CA-48BE-9F84-3D9128D2E954}"/>
                </a:ext>
              </a:extLst>
            </p:cNvPr>
            <p:cNvCxnSpPr/>
            <p:nvPr/>
          </p:nvCxnSpPr>
          <p:spPr>
            <a:xfrm>
              <a:off x="6915150" y="2409825"/>
              <a:ext cx="0" cy="438150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0EA954E-9260-4EF8-902E-1E986CFDDDEF}"/>
                </a:ext>
              </a:extLst>
            </p:cNvPr>
            <p:cNvCxnSpPr>
              <a:cxnSpLocks/>
            </p:cNvCxnSpPr>
            <p:nvPr/>
          </p:nvCxnSpPr>
          <p:spPr>
            <a:xfrm>
              <a:off x="6915150" y="2403431"/>
              <a:ext cx="361950" cy="200025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9C4CE0-4AEE-45B8-BCA4-99653D3820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7100" y="2603456"/>
              <a:ext cx="0" cy="825544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A1E3776-12BD-4003-BAB8-4EC9985B7151}"/>
                </a:ext>
              </a:extLst>
            </p:cNvPr>
            <p:cNvCxnSpPr/>
            <p:nvPr/>
          </p:nvCxnSpPr>
          <p:spPr>
            <a:xfrm>
              <a:off x="6915150" y="3190875"/>
              <a:ext cx="0" cy="438150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F4228B1-D615-40E3-AF0A-6052AD168B6F}"/>
                </a:ext>
              </a:extLst>
            </p:cNvPr>
            <p:cNvCxnSpPr/>
            <p:nvPr/>
          </p:nvCxnSpPr>
          <p:spPr>
            <a:xfrm flipV="1">
              <a:off x="6915150" y="3429000"/>
              <a:ext cx="361950" cy="190500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BF6D10E-8E05-4C1F-8C25-FEC7BCB352C6}"/>
                </a:ext>
              </a:extLst>
            </p:cNvPr>
            <p:cNvCxnSpPr/>
            <p:nvPr/>
          </p:nvCxnSpPr>
          <p:spPr>
            <a:xfrm>
              <a:off x="6915150" y="2847975"/>
              <a:ext cx="114300" cy="168253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9FB8CAD-94CF-431B-8148-37A4A9ACCBC0}"/>
                </a:ext>
              </a:extLst>
            </p:cNvPr>
            <p:cNvCxnSpPr/>
            <p:nvPr/>
          </p:nvCxnSpPr>
          <p:spPr>
            <a:xfrm flipV="1">
              <a:off x="6915150" y="3016228"/>
              <a:ext cx="123825" cy="173338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Load </a:t>
            </a:r>
            <a:r>
              <a:rPr lang="en-US"/>
              <a:t>Data Hazard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60" name="Content Placeholder 10">
            <a:extLst>
              <a:ext uri="{FF2B5EF4-FFF2-40B4-BE49-F238E27FC236}">
                <a16:creationId xmlns:a16="http://schemas.microsoft.com/office/drawing/2014/main" id="{B74E56F7-6A9E-4073-83EB-D23A13D30960}"/>
              </a:ext>
            </a:extLst>
          </p:cNvPr>
          <p:cNvSpPr txBox="1">
            <a:spLocks/>
          </p:cNvSpPr>
          <p:nvPr/>
        </p:nvSpPr>
        <p:spPr>
          <a:xfrm>
            <a:off x="228601" y="2229525"/>
            <a:ext cx="105168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ld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x12</a:t>
            </a:r>
            <a:r>
              <a:rPr lang="en-US" sz="1600" dirty="0"/>
              <a:t>, 100(x3)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0079166-0FF1-47C2-B049-2BB872BC7FC0}"/>
              </a:ext>
            </a:extLst>
          </p:cNvPr>
          <p:cNvSpPr/>
          <p:nvPr/>
        </p:nvSpPr>
        <p:spPr>
          <a:xfrm>
            <a:off x="2011873" y="2065379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0D5C922-D296-4430-BB19-B8DE23C2E727}"/>
              </a:ext>
            </a:extLst>
          </p:cNvPr>
          <p:cNvSpPr/>
          <p:nvPr/>
        </p:nvSpPr>
        <p:spPr>
          <a:xfrm>
            <a:off x="1385811" y="2176667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E17E9C-FC6A-4F15-82DD-F3F3B5145294}"/>
              </a:ext>
            </a:extLst>
          </p:cNvPr>
          <p:cNvCxnSpPr>
            <a:stCxn id="124" idx="3"/>
            <a:endCxn id="119" idx="1"/>
          </p:cNvCxnSpPr>
          <p:nvPr/>
        </p:nvCxnSpPr>
        <p:spPr>
          <a:xfrm flipV="1">
            <a:off x="1802647" y="2371625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A3F6BF4-5A64-4ADF-B0CE-9966AAAC0AD6}"/>
              </a:ext>
            </a:extLst>
          </p:cNvPr>
          <p:cNvSpPr/>
          <p:nvPr/>
        </p:nvSpPr>
        <p:spPr>
          <a:xfrm>
            <a:off x="2923689" y="2070548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61B9343-067E-4B9C-8E7B-8717EDD538F8}"/>
              </a:ext>
            </a:extLst>
          </p:cNvPr>
          <p:cNvSpPr/>
          <p:nvPr/>
        </p:nvSpPr>
        <p:spPr>
          <a:xfrm>
            <a:off x="2297627" y="2181836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RF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AF91EE0-256C-4E17-B27A-A4CD8ED1B970}"/>
              </a:ext>
            </a:extLst>
          </p:cNvPr>
          <p:cNvCxnSpPr>
            <a:cxnSpLocks/>
          </p:cNvCxnSpPr>
          <p:nvPr/>
        </p:nvCxnSpPr>
        <p:spPr>
          <a:xfrm flipV="1">
            <a:off x="2714463" y="2233919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99AAD34-B4C0-4E5D-8679-7CF9CA5E0EA6}"/>
              </a:ext>
            </a:extLst>
          </p:cNvPr>
          <p:cNvCxnSpPr/>
          <p:nvPr/>
        </p:nvCxnSpPr>
        <p:spPr>
          <a:xfrm flipV="1">
            <a:off x="2093238" y="2371624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89B832A-2A75-41CE-AC8B-2D7EFFE891BF}"/>
              </a:ext>
            </a:extLst>
          </p:cNvPr>
          <p:cNvSpPr/>
          <p:nvPr/>
        </p:nvSpPr>
        <p:spPr>
          <a:xfrm>
            <a:off x="3835505" y="2075717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31C71FA-CEC7-4529-8AB5-4BD65AA4FCCA}"/>
              </a:ext>
            </a:extLst>
          </p:cNvPr>
          <p:cNvCxnSpPr>
            <a:cxnSpLocks/>
            <a:endCxn id="139" idx="1"/>
          </p:cNvCxnSpPr>
          <p:nvPr/>
        </p:nvCxnSpPr>
        <p:spPr>
          <a:xfrm flipV="1">
            <a:off x="3580106" y="2381963"/>
            <a:ext cx="255399" cy="707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3538CA0-8324-4CBB-9B2D-3D234021D769}"/>
              </a:ext>
            </a:extLst>
          </p:cNvPr>
          <p:cNvCxnSpPr>
            <a:cxnSpLocks/>
          </p:cNvCxnSpPr>
          <p:nvPr/>
        </p:nvCxnSpPr>
        <p:spPr>
          <a:xfrm>
            <a:off x="3005054" y="2236551"/>
            <a:ext cx="213102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7453AF5-2565-4BAA-8382-76A3DE755181}"/>
              </a:ext>
            </a:extLst>
          </p:cNvPr>
          <p:cNvSpPr/>
          <p:nvPr/>
        </p:nvSpPr>
        <p:spPr>
          <a:xfrm>
            <a:off x="4746139" y="2089598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72EAB6E-3BBC-4D24-9E70-5EA1C090CC95}"/>
              </a:ext>
            </a:extLst>
          </p:cNvPr>
          <p:cNvSpPr/>
          <p:nvPr/>
        </p:nvSpPr>
        <p:spPr>
          <a:xfrm>
            <a:off x="4120077" y="2200886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DM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C6A8A79-B67C-4B0D-A86C-E8DE686F55CB}"/>
              </a:ext>
            </a:extLst>
          </p:cNvPr>
          <p:cNvCxnSpPr>
            <a:stCxn id="144" idx="3"/>
            <a:endCxn id="143" idx="1"/>
          </p:cNvCxnSpPr>
          <p:nvPr/>
        </p:nvCxnSpPr>
        <p:spPr>
          <a:xfrm flipV="1">
            <a:off x="4536913" y="2395844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1BE3A4A-0C42-4031-A427-CCCC81E0FA91}"/>
              </a:ext>
            </a:extLst>
          </p:cNvPr>
          <p:cNvCxnSpPr/>
          <p:nvPr/>
        </p:nvCxnSpPr>
        <p:spPr>
          <a:xfrm flipV="1">
            <a:off x="3915688" y="2390674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02E52E7-A581-474B-AF55-5DFBF0B7B452}"/>
              </a:ext>
            </a:extLst>
          </p:cNvPr>
          <p:cNvSpPr/>
          <p:nvPr/>
        </p:nvSpPr>
        <p:spPr>
          <a:xfrm>
            <a:off x="5034477" y="2207236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RF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7940107-DA30-4263-A3BA-F071955459EA}"/>
              </a:ext>
            </a:extLst>
          </p:cNvPr>
          <p:cNvCxnSpPr/>
          <p:nvPr/>
        </p:nvCxnSpPr>
        <p:spPr>
          <a:xfrm flipV="1">
            <a:off x="4830088" y="2397024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E7AFF0A5-09D1-4C80-B84B-24D2D3E75528}"/>
              </a:ext>
            </a:extLst>
          </p:cNvPr>
          <p:cNvSpPr/>
          <p:nvPr/>
        </p:nvSpPr>
        <p:spPr>
          <a:xfrm>
            <a:off x="5034690" y="2207236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F83B27-AB39-4BE4-8C0D-F508EC14EFC1}"/>
              </a:ext>
            </a:extLst>
          </p:cNvPr>
          <p:cNvCxnSpPr/>
          <p:nvPr/>
        </p:nvCxnSpPr>
        <p:spPr>
          <a:xfrm>
            <a:off x="4003479" y="2381963"/>
            <a:ext cx="0" cy="2959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77D89B5-ED68-4DB1-9D8B-8232418CD241}"/>
              </a:ext>
            </a:extLst>
          </p:cNvPr>
          <p:cNvCxnSpPr>
            <a:cxnSpLocks/>
          </p:cNvCxnSpPr>
          <p:nvPr/>
        </p:nvCxnSpPr>
        <p:spPr>
          <a:xfrm flipV="1">
            <a:off x="4004750" y="2671554"/>
            <a:ext cx="741389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E1AA30F-29E3-419E-85F9-6E5A3618B8C6}"/>
              </a:ext>
            </a:extLst>
          </p:cNvPr>
          <p:cNvSpPr/>
          <p:nvPr/>
        </p:nvSpPr>
        <p:spPr>
          <a:xfrm>
            <a:off x="2520090" y="2178661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2D27ACF-BFB6-40E1-B5B8-8371EA3A749B}"/>
              </a:ext>
            </a:extLst>
          </p:cNvPr>
          <p:cNvSpPr/>
          <p:nvPr/>
        </p:nvSpPr>
        <p:spPr>
          <a:xfrm>
            <a:off x="1605690" y="2172685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5DEF6132-2673-4595-BDFF-2F61D6C102C0}"/>
              </a:ext>
            </a:extLst>
          </p:cNvPr>
          <p:cNvCxnSpPr>
            <a:cxnSpLocks/>
          </p:cNvCxnSpPr>
          <p:nvPr/>
        </p:nvCxnSpPr>
        <p:spPr>
          <a:xfrm flipV="1">
            <a:off x="2718006" y="2535176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53955EC-AAC5-4A5D-8312-38DCED330A35}"/>
              </a:ext>
            </a:extLst>
          </p:cNvPr>
          <p:cNvCxnSpPr>
            <a:cxnSpLocks/>
          </p:cNvCxnSpPr>
          <p:nvPr/>
        </p:nvCxnSpPr>
        <p:spPr>
          <a:xfrm>
            <a:off x="3008597" y="2537808"/>
            <a:ext cx="213102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tent Placeholder 10">
            <a:extLst>
              <a:ext uri="{FF2B5EF4-FFF2-40B4-BE49-F238E27FC236}">
                <a16:creationId xmlns:a16="http://schemas.microsoft.com/office/drawing/2014/main" id="{9C8DC65E-1092-45F9-A78D-58CC3F4AAE40}"/>
              </a:ext>
            </a:extLst>
          </p:cNvPr>
          <p:cNvSpPr txBox="1">
            <a:spLocks/>
          </p:cNvSpPr>
          <p:nvPr/>
        </p:nvSpPr>
        <p:spPr>
          <a:xfrm>
            <a:off x="165464" y="3061194"/>
            <a:ext cx="1099949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add x1, </a:t>
            </a:r>
            <a:r>
              <a:rPr lang="en-US" sz="1600" dirty="0">
                <a:solidFill>
                  <a:srgbClr val="FF0000"/>
                </a:solidFill>
              </a:rPr>
              <a:t>x12</a:t>
            </a:r>
            <a:r>
              <a:rPr lang="en-US" sz="1600" dirty="0"/>
              <a:t>, x2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9F0BF98-DC3B-4686-B2FE-45B839A25C7D}"/>
              </a:ext>
            </a:extLst>
          </p:cNvPr>
          <p:cNvSpPr/>
          <p:nvPr/>
        </p:nvSpPr>
        <p:spPr>
          <a:xfrm>
            <a:off x="2930635" y="2897048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24D779A-0CDA-4793-874B-933788A95E79}"/>
              </a:ext>
            </a:extLst>
          </p:cNvPr>
          <p:cNvSpPr/>
          <p:nvPr/>
        </p:nvSpPr>
        <p:spPr>
          <a:xfrm>
            <a:off x="2304573" y="3008336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IM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2BC1349-11AC-495E-BF4C-DB2A08A9478A}"/>
              </a:ext>
            </a:extLst>
          </p:cNvPr>
          <p:cNvCxnSpPr>
            <a:stCxn id="163" idx="3"/>
            <a:endCxn id="162" idx="1"/>
          </p:cNvCxnSpPr>
          <p:nvPr/>
        </p:nvCxnSpPr>
        <p:spPr>
          <a:xfrm flipV="1">
            <a:off x="2721409" y="3203294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9E6EDB5-A269-4983-B305-16D1951F9235}"/>
              </a:ext>
            </a:extLst>
          </p:cNvPr>
          <p:cNvSpPr/>
          <p:nvPr/>
        </p:nvSpPr>
        <p:spPr>
          <a:xfrm>
            <a:off x="3842451" y="2902217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7061A8D-9722-4E81-AF14-E9950D037798}"/>
              </a:ext>
            </a:extLst>
          </p:cNvPr>
          <p:cNvSpPr/>
          <p:nvPr/>
        </p:nvSpPr>
        <p:spPr>
          <a:xfrm>
            <a:off x="3216389" y="3013505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RF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B8B9B95-26F5-45E6-A083-45C60EF2CB73}"/>
              </a:ext>
            </a:extLst>
          </p:cNvPr>
          <p:cNvCxnSpPr>
            <a:cxnSpLocks/>
          </p:cNvCxnSpPr>
          <p:nvPr/>
        </p:nvCxnSpPr>
        <p:spPr>
          <a:xfrm flipV="1">
            <a:off x="3633225" y="3065588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2C6ADDE-9C46-4E71-8D4C-2D13F07FD99A}"/>
              </a:ext>
            </a:extLst>
          </p:cNvPr>
          <p:cNvCxnSpPr/>
          <p:nvPr/>
        </p:nvCxnSpPr>
        <p:spPr>
          <a:xfrm flipV="1">
            <a:off x="3012000" y="3203293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7E13317-76C4-46A6-9414-CAA58B590735}"/>
              </a:ext>
            </a:extLst>
          </p:cNvPr>
          <p:cNvSpPr/>
          <p:nvPr/>
        </p:nvSpPr>
        <p:spPr>
          <a:xfrm>
            <a:off x="4754267" y="2907386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779D992-3BEF-4513-B75C-BAE4F147786C}"/>
              </a:ext>
            </a:extLst>
          </p:cNvPr>
          <p:cNvCxnSpPr>
            <a:cxnSpLocks/>
            <a:endCxn id="183" idx="1"/>
          </p:cNvCxnSpPr>
          <p:nvPr/>
        </p:nvCxnSpPr>
        <p:spPr>
          <a:xfrm flipV="1">
            <a:off x="4498868" y="3213632"/>
            <a:ext cx="255399" cy="707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7E8BE452-9C55-4869-992B-D7C7F3DD7566}"/>
              </a:ext>
            </a:extLst>
          </p:cNvPr>
          <p:cNvCxnSpPr>
            <a:cxnSpLocks/>
          </p:cNvCxnSpPr>
          <p:nvPr/>
        </p:nvCxnSpPr>
        <p:spPr>
          <a:xfrm>
            <a:off x="3923816" y="3068220"/>
            <a:ext cx="213102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15AF08B2-C542-43C0-81EF-F1EA718B4C12}"/>
              </a:ext>
            </a:extLst>
          </p:cNvPr>
          <p:cNvSpPr/>
          <p:nvPr/>
        </p:nvSpPr>
        <p:spPr>
          <a:xfrm>
            <a:off x="5664901" y="2921267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892F802-1586-491C-A6A4-3CA1FF8190E0}"/>
              </a:ext>
            </a:extLst>
          </p:cNvPr>
          <p:cNvSpPr/>
          <p:nvPr/>
        </p:nvSpPr>
        <p:spPr>
          <a:xfrm>
            <a:off x="5038839" y="3032555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DM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68A2184D-86E7-4156-9061-D1B3720EB350}"/>
              </a:ext>
            </a:extLst>
          </p:cNvPr>
          <p:cNvCxnSpPr>
            <a:stCxn id="209" idx="3"/>
            <a:endCxn id="188" idx="1"/>
          </p:cNvCxnSpPr>
          <p:nvPr/>
        </p:nvCxnSpPr>
        <p:spPr>
          <a:xfrm flipV="1">
            <a:off x="5455675" y="3227513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5BB0769F-DF16-4EC5-ADCC-FA5E56F6560A}"/>
              </a:ext>
            </a:extLst>
          </p:cNvPr>
          <p:cNvCxnSpPr/>
          <p:nvPr/>
        </p:nvCxnSpPr>
        <p:spPr>
          <a:xfrm flipV="1">
            <a:off x="4834450" y="3222343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8FA0C484-CE71-4786-ABFC-7E9431AD4CA9}"/>
              </a:ext>
            </a:extLst>
          </p:cNvPr>
          <p:cNvSpPr/>
          <p:nvPr/>
        </p:nvSpPr>
        <p:spPr>
          <a:xfrm>
            <a:off x="5953239" y="3038905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RF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E88CB16D-7A1C-4666-9E3A-47EF20F500D5}"/>
              </a:ext>
            </a:extLst>
          </p:cNvPr>
          <p:cNvCxnSpPr/>
          <p:nvPr/>
        </p:nvCxnSpPr>
        <p:spPr>
          <a:xfrm flipV="1">
            <a:off x="5748850" y="3228693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A91C910-6637-4A13-9643-B238D756533F}"/>
              </a:ext>
            </a:extLst>
          </p:cNvPr>
          <p:cNvSpPr/>
          <p:nvPr/>
        </p:nvSpPr>
        <p:spPr>
          <a:xfrm>
            <a:off x="5953452" y="3038905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C9B1619A-DE1E-4B49-A4AA-9AEC9EF20188}"/>
              </a:ext>
            </a:extLst>
          </p:cNvPr>
          <p:cNvCxnSpPr/>
          <p:nvPr/>
        </p:nvCxnSpPr>
        <p:spPr>
          <a:xfrm>
            <a:off x="4922241" y="3213632"/>
            <a:ext cx="0" cy="2959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292F7B92-043A-4D07-A84E-475F8C5ED732}"/>
              </a:ext>
            </a:extLst>
          </p:cNvPr>
          <p:cNvCxnSpPr>
            <a:cxnSpLocks/>
          </p:cNvCxnSpPr>
          <p:nvPr/>
        </p:nvCxnSpPr>
        <p:spPr>
          <a:xfrm flipV="1">
            <a:off x="4923512" y="3503223"/>
            <a:ext cx="741389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F1C19F6-6432-402C-B811-39AF205F4210}"/>
              </a:ext>
            </a:extLst>
          </p:cNvPr>
          <p:cNvSpPr/>
          <p:nvPr/>
        </p:nvSpPr>
        <p:spPr>
          <a:xfrm>
            <a:off x="3438852" y="3010330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EBEEC850-2822-41CF-9C86-85AE726B495D}"/>
              </a:ext>
            </a:extLst>
          </p:cNvPr>
          <p:cNvSpPr/>
          <p:nvPr/>
        </p:nvSpPr>
        <p:spPr>
          <a:xfrm>
            <a:off x="2524452" y="3004354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D0B2E5F1-6FE4-4F29-A3D3-5B22F5876222}"/>
              </a:ext>
            </a:extLst>
          </p:cNvPr>
          <p:cNvCxnSpPr>
            <a:cxnSpLocks/>
          </p:cNvCxnSpPr>
          <p:nvPr/>
        </p:nvCxnSpPr>
        <p:spPr>
          <a:xfrm flipV="1">
            <a:off x="3636768" y="3366845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16E45BD3-9521-438A-A508-4399014A69E8}"/>
              </a:ext>
            </a:extLst>
          </p:cNvPr>
          <p:cNvCxnSpPr>
            <a:cxnSpLocks/>
          </p:cNvCxnSpPr>
          <p:nvPr/>
        </p:nvCxnSpPr>
        <p:spPr>
          <a:xfrm>
            <a:off x="3927359" y="3369477"/>
            <a:ext cx="213102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AFF6B91C-EC3E-4F5E-A8A5-535134BC848D}"/>
              </a:ext>
            </a:extLst>
          </p:cNvPr>
          <p:cNvSpPr/>
          <p:nvPr/>
        </p:nvSpPr>
        <p:spPr>
          <a:xfrm>
            <a:off x="3849388" y="3720008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41E45E31-DAC8-4FAA-BC7D-0385D9D75511}"/>
              </a:ext>
            </a:extLst>
          </p:cNvPr>
          <p:cNvSpPr/>
          <p:nvPr/>
        </p:nvSpPr>
        <p:spPr>
          <a:xfrm>
            <a:off x="3223326" y="3831296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IM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8AA8AB97-10BE-4F6A-8BDE-E79EE2349C4A}"/>
              </a:ext>
            </a:extLst>
          </p:cNvPr>
          <p:cNvCxnSpPr>
            <a:stCxn id="264" idx="3"/>
            <a:endCxn id="263" idx="1"/>
          </p:cNvCxnSpPr>
          <p:nvPr/>
        </p:nvCxnSpPr>
        <p:spPr>
          <a:xfrm flipV="1">
            <a:off x="3640162" y="4026254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>
            <a:extLst>
              <a:ext uri="{FF2B5EF4-FFF2-40B4-BE49-F238E27FC236}">
                <a16:creationId xmlns:a16="http://schemas.microsoft.com/office/drawing/2014/main" id="{E20B8031-84EB-48DD-AF65-95201800DE5F}"/>
              </a:ext>
            </a:extLst>
          </p:cNvPr>
          <p:cNvSpPr/>
          <p:nvPr/>
        </p:nvSpPr>
        <p:spPr>
          <a:xfrm>
            <a:off x="4761204" y="3725177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F9782984-7E6D-4300-8F14-084C566ECF6E}"/>
              </a:ext>
            </a:extLst>
          </p:cNvPr>
          <p:cNvSpPr/>
          <p:nvPr/>
        </p:nvSpPr>
        <p:spPr>
          <a:xfrm>
            <a:off x="4135142" y="3836465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RF</a:t>
            </a: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355934BE-75CB-4B92-A575-7300F7BDD22E}"/>
              </a:ext>
            </a:extLst>
          </p:cNvPr>
          <p:cNvCxnSpPr>
            <a:cxnSpLocks/>
          </p:cNvCxnSpPr>
          <p:nvPr/>
        </p:nvCxnSpPr>
        <p:spPr>
          <a:xfrm flipV="1">
            <a:off x="4551978" y="3888548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4640B339-6935-488B-8603-01947DE87C83}"/>
              </a:ext>
            </a:extLst>
          </p:cNvPr>
          <p:cNvCxnSpPr/>
          <p:nvPr/>
        </p:nvCxnSpPr>
        <p:spPr>
          <a:xfrm flipV="1">
            <a:off x="3930753" y="4026253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>
            <a:extLst>
              <a:ext uri="{FF2B5EF4-FFF2-40B4-BE49-F238E27FC236}">
                <a16:creationId xmlns:a16="http://schemas.microsoft.com/office/drawing/2014/main" id="{201E0CF3-295A-490B-9F9C-314754F9BF9C}"/>
              </a:ext>
            </a:extLst>
          </p:cNvPr>
          <p:cNvSpPr/>
          <p:nvPr/>
        </p:nvSpPr>
        <p:spPr>
          <a:xfrm>
            <a:off x="5673020" y="3730346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A97BA6EF-ABB1-405B-88C0-84B45A3643D1}"/>
              </a:ext>
            </a:extLst>
          </p:cNvPr>
          <p:cNvCxnSpPr>
            <a:cxnSpLocks/>
            <a:endCxn id="298" idx="1"/>
          </p:cNvCxnSpPr>
          <p:nvPr/>
        </p:nvCxnSpPr>
        <p:spPr>
          <a:xfrm flipV="1">
            <a:off x="5417621" y="4036592"/>
            <a:ext cx="255399" cy="707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62FB175C-20C7-4225-BE3D-010476F11C0B}"/>
              </a:ext>
            </a:extLst>
          </p:cNvPr>
          <p:cNvCxnSpPr>
            <a:cxnSpLocks/>
          </p:cNvCxnSpPr>
          <p:nvPr/>
        </p:nvCxnSpPr>
        <p:spPr>
          <a:xfrm>
            <a:off x="4842569" y="3891180"/>
            <a:ext cx="213102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Rectangle 300">
            <a:extLst>
              <a:ext uri="{FF2B5EF4-FFF2-40B4-BE49-F238E27FC236}">
                <a16:creationId xmlns:a16="http://schemas.microsoft.com/office/drawing/2014/main" id="{88C72570-ACAE-4368-B848-2F7BB4730896}"/>
              </a:ext>
            </a:extLst>
          </p:cNvPr>
          <p:cNvSpPr/>
          <p:nvPr/>
        </p:nvSpPr>
        <p:spPr>
          <a:xfrm>
            <a:off x="6583654" y="3744227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145C6B10-089B-4C0F-94CD-ADF47B01A3F4}"/>
              </a:ext>
            </a:extLst>
          </p:cNvPr>
          <p:cNvSpPr/>
          <p:nvPr/>
        </p:nvSpPr>
        <p:spPr>
          <a:xfrm>
            <a:off x="5957592" y="3855515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DM</a:t>
            </a:r>
          </a:p>
        </p:txBody>
      </p: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961575FA-BF35-4A76-9ED8-C23E45B57A98}"/>
              </a:ext>
            </a:extLst>
          </p:cNvPr>
          <p:cNvCxnSpPr>
            <a:stCxn id="302" idx="3"/>
            <a:endCxn id="301" idx="1"/>
          </p:cNvCxnSpPr>
          <p:nvPr/>
        </p:nvCxnSpPr>
        <p:spPr>
          <a:xfrm flipV="1">
            <a:off x="6374428" y="4050473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F24615AB-3911-4381-BD8F-A8CBA9C3F50D}"/>
              </a:ext>
            </a:extLst>
          </p:cNvPr>
          <p:cNvCxnSpPr/>
          <p:nvPr/>
        </p:nvCxnSpPr>
        <p:spPr>
          <a:xfrm flipV="1">
            <a:off x="5753203" y="4045303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angle 304">
            <a:extLst>
              <a:ext uri="{FF2B5EF4-FFF2-40B4-BE49-F238E27FC236}">
                <a16:creationId xmlns:a16="http://schemas.microsoft.com/office/drawing/2014/main" id="{F8B4DAC8-529E-48BF-892C-FB528784E7B5}"/>
              </a:ext>
            </a:extLst>
          </p:cNvPr>
          <p:cNvSpPr/>
          <p:nvPr/>
        </p:nvSpPr>
        <p:spPr>
          <a:xfrm>
            <a:off x="6871992" y="3861865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RF</a:t>
            </a:r>
          </a:p>
        </p:txBody>
      </p: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3DB6AD26-DD5B-48ED-A0FF-E873AF69FB71}"/>
              </a:ext>
            </a:extLst>
          </p:cNvPr>
          <p:cNvCxnSpPr/>
          <p:nvPr/>
        </p:nvCxnSpPr>
        <p:spPr>
          <a:xfrm flipV="1">
            <a:off x="6667603" y="4051653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>
            <a:extLst>
              <a:ext uri="{FF2B5EF4-FFF2-40B4-BE49-F238E27FC236}">
                <a16:creationId xmlns:a16="http://schemas.microsoft.com/office/drawing/2014/main" id="{FBECCC6D-1216-40DA-BA43-E039751CBC74}"/>
              </a:ext>
            </a:extLst>
          </p:cNvPr>
          <p:cNvSpPr/>
          <p:nvPr/>
        </p:nvSpPr>
        <p:spPr>
          <a:xfrm>
            <a:off x="6872205" y="3861865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5EF5542C-F2F1-4B47-9FFA-CB26461983C0}"/>
              </a:ext>
            </a:extLst>
          </p:cNvPr>
          <p:cNvCxnSpPr/>
          <p:nvPr/>
        </p:nvCxnSpPr>
        <p:spPr>
          <a:xfrm>
            <a:off x="5840994" y="4036592"/>
            <a:ext cx="0" cy="2959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5807D30C-D130-40C8-AE23-6F532B1E08C9}"/>
              </a:ext>
            </a:extLst>
          </p:cNvPr>
          <p:cNvCxnSpPr>
            <a:cxnSpLocks/>
          </p:cNvCxnSpPr>
          <p:nvPr/>
        </p:nvCxnSpPr>
        <p:spPr>
          <a:xfrm flipV="1">
            <a:off x="5842265" y="4326183"/>
            <a:ext cx="741389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tangle 309">
            <a:extLst>
              <a:ext uri="{FF2B5EF4-FFF2-40B4-BE49-F238E27FC236}">
                <a16:creationId xmlns:a16="http://schemas.microsoft.com/office/drawing/2014/main" id="{1CB9D48E-B552-446F-A8EB-3999C7D2BA4B}"/>
              </a:ext>
            </a:extLst>
          </p:cNvPr>
          <p:cNvSpPr/>
          <p:nvPr/>
        </p:nvSpPr>
        <p:spPr>
          <a:xfrm>
            <a:off x="4357605" y="3833290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506D2E8F-D623-4FDB-BFA6-D4B32F57BEEB}"/>
              </a:ext>
            </a:extLst>
          </p:cNvPr>
          <p:cNvSpPr/>
          <p:nvPr/>
        </p:nvSpPr>
        <p:spPr>
          <a:xfrm>
            <a:off x="3443205" y="3827314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77FBBF2C-69EA-40A3-8D09-7F20BBFCFB2C}"/>
              </a:ext>
            </a:extLst>
          </p:cNvPr>
          <p:cNvCxnSpPr>
            <a:cxnSpLocks/>
          </p:cNvCxnSpPr>
          <p:nvPr/>
        </p:nvCxnSpPr>
        <p:spPr>
          <a:xfrm flipV="1">
            <a:off x="4555521" y="4189805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10A970B2-65F1-42AD-9765-0C4FA67120E4}"/>
              </a:ext>
            </a:extLst>
          </p:cNvPr>
          <p:cNvCxnSpPr>
            <a:cxnSpLocks/>
          </p:cNvCxnSpPr>
          <p:nvPr/>
        </p:nvCxnSpPr>
        <p:spPr>
          <a:xfrm>
            <a:off x="4846112" y="4192437"/>
            <a:ext cx="213102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tangle 314">
            <a:extLst>
              <a:ext uri="{FF2B5EF4-FFF2-40B4-BE49-F238E27FC236}">
                <a16:creationId xmlns:a16="http://schemas.microsoft.com/office/drawing/2014/main" id="{22B969B2-CA1A-458D-9455-A881870A5511}"/>
              </a:ext>
            </a:extLst>
          </p:cNvPr>
          <p:cNvSpPr/>
          <p:nvPr/>
        </p:nvSpPr>
        <p:spPr>
          <a:xfrm>
            <a:off x="4768147" y="4490720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1E26DAD8-A050-479B-BF40-F7F20A8A1A04}"/>
              </a:ext>
            </a:extLst>
          </p:cNvPr>
          <p:cNvSpPr/>
          <p:nvPr/>
        </p:nvSpPr>
        <p:spPr>
          <a:xfrm>
            <a:off x="4142085" y="4602008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IM</a:t>
            </a:r>
          </a:p>
        </p:txBody>
      </p: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186569B8-1034-4D0E-884B-70A87242AED3}"/>
              </a:ext>
            </a:extLst>
          </p:cNvPr>
          <p:cNvCxnSpPr>
            <a:stCxn id="316" idx="3"/>
            <a:endCxn id="315" idx="1"/>
          </p:cNvCxnSpPr>
          <p:nvPr/>
        </p:nvCxnSpPr>
        <p:spPr>
          <a:xfrm flipV="1">
            <a:off x="4558921" y="4796966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35375117-B410-42FA-B4CE-49E4F95D433E}"/>
              </a:ext>
            </a:extLst>
          </p:cNvPr>
          <p:cNvSpPr/>
          <p:nvPr/>
        </p:nvSpPr>
        <p:spPr>
          <a:xfrm>
            <a:off x="5679963" y="4495889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5DC515D-767A-4CAE-B54A-8D3F47BE4656}"/>
              </a:ext>
            </a:extLst>
          </p:cNvPr>
          <p:cNvSpPr/>
          <p:nvPr/>
        </p:nvSpPr>
        <p:spPr>
          <a:xfrm>
            <a:off x="5053901" y="4607177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RF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43AEF97B-28F1-4610-8D4B-54D974BB4830}"/>
              </a:ext>
            </a:extLst>
          </p:cNvPr>
          <p:cNvCxnSpPr>
            <a:cxnSpLocks/>
          </p:cNvCxnSpPr>
          <p:nvPr/>
        </p:nvCxnSpPr>
        <p:spPr>
          <a:xfrm flipV="1">
            <a:off x="5470737" y="4659260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D3D4050D-19A1-47C2-A327-66D776845B5E}"/>
              </a:ext>
            </a:extLst>
          </p:cNvPr>
          <p:cNvCxnSpPr/>
          <p:nvPr/>
        </p:nvCxnSpPr>
        <p:spPr>
          <a:xfrm flipV="1">
            <a:off x="4849512" y="4796965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ectangle 331">
            <a:extLst>
              <a:ext uri="{FF2B5EF4-FFF2-40B4-BE49-F238E27FC236}">
                <a16:creationId xmlns:a16="http://schemas.microsoft.com/office/drawing/2014/main" id="{0B9213D6-D8B3-4D3D-B547-0EF47A001CB9}"/>
              </a:ext>
            </a:extLst>
          </p:cNvPr>
          <p:cNvSpPr/>
          <p:nvPr/>
        </p:nvSpPr>
        <p:spPr>
          <a:xfrm>
            <a:off x="6591779" y="4501058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2215618F-87EB-436F-9310-7D8095B34043}"/>
              </a:ext>
            </a:extLst>
          </p:cNvPr>
          <p:cNvCxnSpPr>
            <a:cxnSpLocks/>
            <a:endCxn id="332" idx="1"/>
          </p:cNvCxnSpPr>
          <p:nvPr/>
        </p:nvCxnSpPr>
        <p:spPr>
          <a:xfrm flipV="1">
            <a:off x="6336380" y="4807304"/>
            <a:ext cx="255399" cy="707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AC3F2C2B-9B34-4FC6-B17E-7791D0225D90}"/>
              </a:ext>
            </a:extLst>
          </p:cNvPr>
          <p:cNvCxnSpPr>
            <a:cxnSpLocks/>
          </p:cNvCxnSpPr>
          <p:nvPr/>
        </p:nvCxnSpPr>
        <p:spPr>
          <a:xfrm>
            <a:off x="5761328" y="4661892"/>
            <a:ext cx="213102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angle 334">
            <a:extLst>
              <a:ext uri="{FF2B5EF4-FFF2-40B4-BE49-F238E27FC236}">
                <a16:creationId xmlns:a16="http://schemas.microsoft.com/office/drawing/2014/main" id="{D7CF5138-1634-46AA-85BE-9F36F236A1A4}"/>
              </a:ext>
            </a:extLst>
          </p:cNvPr>
          <p:cNvSpPr/>
          <p:nvPr/>
        </p:nvSpPr>
        <p:spPr>
          <a:xfrm>
            <a:off x="7502413" y="4514939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C0A5B8B8-89C8-4417-8C9D-00AD4A7DA00B}"/>
              </a:ext>
            </a:extLst>
          </p:cNvPr>
          <p:cNvSpPr/>
          <p:nvPr/>
        </p:nvSpPr>
        <p:spPr>
          <a:xfrm>
            <a:off x="6876351" y="4626227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DM</a:t>
            </a:r>
          </a:p>
        </p:txBody>
      </p: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7C16935E-6267-429E-BDE3-BB34EEE6DD3A}"/>
              </a:ext>
            </a:extLst>
          </p:cNvPr>
          <p:cNvCxnSpPr>
            <a:stCxn id="336" idx="3"/>
            <a:endCxn id="335" idx="1"/>
          </p:cNvCxnSpPr>
          <p:nvPr/>
        </p:nvCxnSpPr>
        <p:spPr>
          <a:xfrm flipV="1">
            <a:off x="7293187" y="4821185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20056D25-DB38-4C1F-B70B-405292D6E2B0}"/>
              </a:ext>
            </a:extLst>
          </p:cNvPr>
          <p:cNvCxnSpPr/>
          <p:nvPr/>
        </p:nvCxnSpPr>
        <p:spPr>
          <a:xfrm flipV="1">
            <a:off x="6671962" y="4816015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angle 338">
            <a:extLst>
              <a:ext uri="{FF2B5EF4-FFF2-40B4-BE49-F238E27FC236}">
                <a16:creationId xmlns:a16="http://schemas.microsoft.com/office/drawing/2014/main" id="{02ABB265-1928-4BF9-BF35-D7E4F823D53A}"/>
              </a:ext>
            </a:extLst>
          </p:cNvPr>
          <p:cNvSpPr/>
          <p:nvPr/>
        </p:nvSpPr>
        <p:spPr>
          <a:xfrm>
            <a:off x="7790751" y="4632577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RF</a:t>
            </a:r>
          </a:p>
        </p:txBody>
      </p: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0D480B23-7786-4DDC-961E-1BD2EEB58153}"/>
              </a:ext>
            </a:extLst>
          </p:cNvPr>
          <p:cNvCxnSpPr/>
          <p:nvPr/>
        </p:nvCxnSpPr>
        <p:spPr>
          <a:xfrm flipV="1">
            <a:off x="7586362" y="4822365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angle 340">
            <a:extLst>
              <a:ext uri="{FF2B5EF4-FFF2-40B4-BE49-F238E27FC236}">
                <a16:creationId xmlns:a16="http://schemas.microsoft.com/office/drawing/2014/main" id="{2EA122A8-10E2-46CC-8C1A-05295BB1441D}"/>
              </a:ext>
            </a:extLst>
          </p:cNvPr>
          <p:cNvSpPr/>
          <p:nvPr/>
        </p:nvSpPr>
        <p:spPr>
          <a:xfrm>
            <a:off x="7790964" y="4632577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72F04C74-595B-4869-9786-4F04A0C07404}"/>
              </a:ext>
            </a:extLst>
          </p:cNvPr>
          <p:cNvCxnSpPr/>
          <p:nvPr/>
        </p:nvCxnSpPr>
        <p:spPr>
          <a:xfrm>
            <a:off x="6759753" y="4807304"/>
            <a:ext cx="0" cy="2959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204ABE6C-C760-4E01-B123-E8A6C1B8DD3B}"/>
              </a:ext>
            </a:extLst>
          </p:cNvPr>
          <p:cNvCxnSpPr>
            <a:cxnSpLocks/>
          </p:cNvCxnSpPr>
          <p:nvPr/>
        </p:nvCxnSpPr>
        <p:spPr>
          <a:xfrm flipV="1">
            <a:off x="6761024" y="5096895"/>
            <a:ext cx="741389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angle 343">
            <a:extLst>
              <a:ext uri="{FF2B5EF4-FFF2-40B4-BE49-F238E27FC236}">
                <a16:creationId xmlns:a16="http://schemas.microsoft.com/office/drawing/2014/main" id="{17FF9806-D9D4-452D-9569-835D7BD2ECBC}"/>
              </a:ext>
            </a:extLst>
          </p:cNvPr>
          <p:cNvSpPr/>
          <p:nvPr/>
        </p:nvSpPr>
        <p:spPr>
          <a:xfrm>
            <a:off x="5276364" y="4604002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C90CACF0-C398-4EEF-BD39-D46AA39B71F2}"/>
              </a:ext>
            </a:extLst>
          </p:cNvPr>
          <p:cNvSpPr/>
          <p:nvPr/>
        </p:nvSpPr>
        <p:spPr>
          <a:xfrm>
            <a:off x="4361964" y="4598026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8674962F-B84B-46FE-8F23-2A92FFB3CAF7}"/>
              </a:ext>
            </a:extLst>
          </p:cNvPr>
          <p:cNvCxnSpPr>
            <a:cxnSpLocks/>
          </p:cNvCxnSpPr>
          <p:nvPr/>
        </p:nvCxnSpPr>
        <p:spPr>
          <a:xfrm flipV="1">
            <a:off x="5474280" y="4960517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D3128C12-9D36-4C1C-A879-2A357F826D33}"/>
              </a:ext>
            </a:extLst>
          </p:cNvPr>
          <p:cNvCxnSpPr>
            <a:cxnSpLocks/>
          </p:cNvCxnSpPr>
          <p:nvPr/>
        </p:nvCxnSpPr>
        <p:spPr>
          <a:xfrm>
            <a:off x="5764871" y="4963149"/>
            <a:ext cx="213102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Rectangle 348">
            <a:extLst>
              <a:ext uri="{FF2B5EF4-FFF2-40B4-BE49-F238E27FC236}">
                <a16:creationId xmlns:a16="http://schemas.microsoft.com/office/drawing/2014/main" id="{75777B0F-E872-4171-A072-366F011EF126}"/>
              </a:ext>
            </a:extLst>
          </p:cNvPr>
          <p:cNvSpPr/>
          <p:nvPr/>
        </p:nvSpPr>
        <p:spPr>
          <a:xfrm>
            <a:off x="5686890" y="5278841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810D6EF8-6C00-4F5A-8A27-4D5B515A1673}"/>
              </a:ext>
            </a:extLst>
          </p:cNvPr>
          <p:cNvSpPr/>
          <p:nvPr/>
        </p:nvSpPr>
        <p:spPr>
          <a:xfrm>
            <a:off x="5060828" y="5390129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IM</a:t>
            </a:r>
          </a:p>
        </p:txBody>
      </p: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41510834-AD6A-481E-A6DF-5A3BE8C8A634}"/>
              </a:ext>
            </a:extLst>
          </p:cNvPr>
          <p:cNvCxnSpPr>
            <a:stCxn id="350" idx="3"/>
            <a:endCxn id="349" idx="1"/>
          </p:cNvCxnSpPr>
          <p:nvPr/>
        </p:nvCxnSpPr>
        <p:spPr>
          <a:xfrm flipV="1">
            <a:off x="5477664" y="5585087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Rectangle 351">
            <a:extLst>
              <a:ext uri="{FF2B5EF4-FFF2-40B4-BE49-F238E27FC236}">
                <a16:creationId xmlns:a16="http://schemas.microsoft.com/office/drawing/2014/main" id="{9EDBE825-D901-4CB8-890D-5AF94C58045C}"/>
              </a:ext>
            </a:extLst>
          </p:cNvPr>
          <p:cNvSpPr/>
          <p:nvPr/>
        </p:nvSpPr>
        <p:spPr>
          <a:xfrm>
            <a:off x="6598706" y="5284010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2F56DA75-D7CF-4D38-AEAB-0A5B6827BFF8}"/>
              </a:ext>
            </a:extLst>
          </p:cNvPr>
          <p:cNvSpPr/>
          <p:nvPr/>
        </p:nvSpPr>
        <p:spPr>
          <a:xfrm>
            <a:off x="5972644" y="5395298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RF</a:t>
            </a: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3DA8754D-89DC-4E07-A68D-F530353273E6}"/>
              </a:ext>
            </a:extLst>
          </p:cNvPr>
          <p:cNvCxnSpPr>
            <a:cxnSpLocks/>
          </p:cNvCxnSpPr>
          <p:nvPr/>
        </p:nvCxnSpPr>
        <p:spPr>
          <a:xfrm flipV="1">
            <a:off x="6389480" y="5447381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580B1D9F-4658-47E4-9E47-D897522312B7}"/>
              </a:ext>
            </a:extLst>
          </p:cNvPr>
          <p:cNvCxnSpPr/>
          <p:nvPr/>
        </p:nvCxnSpPr>
        <p:spPr>
          <a:xfrm flipV="1">
            <a:off x="5768255" y="5585086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Rectangle 365">
            <a:extLst>
              <a:ext uri="{FF2B5EF4-FFF2-40B4-BE49-F238E27FC236}">
                <a16:creationId xmlns:a16="http://schemas.microsoft.com/office/drawing/2014/main" id="{6375AA63-C9F9-4AA3-89A4-EC036F1CFA94}"/>
              </a:ext>
            </a:extLst>
          </p:cNvPr>
          <p:cNvSpPr/>
          <p:nvPr/>
        </p:nvSpPr>
        <p:spPr>
          <a:xfrm>
            <a:off x="7510522" y="5289179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E4289475-BCD1-4D39-9FB7-9F0BE0C2E3E0}"/>
              </a:ext>
            </a:extLst>
          </p:cNvPr>
          <p:cNvCxnSpPr>
            <a:cxnSpLocks/>
            <a:endCxn id="366" idx="1"/>
          </p:cNvCxnSpPr>
          <p:nvPr/>
        </p:nvCxnSpPr>
        <p:spPr>
          <a:xfrm flipV="1">
            <a:off x="7255123" y="5595425"/>
            <a:ext cx="255399" cy="707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D6DE5359-5175-45CA-AA92-78E255114844}"/>
              </a:ext>
            </a:extLst>
          </p:cNvPr>
          <p:cNvCxnSpPr>
            <a:cxnSpLocks/>
          </p:cNvCxnSpPr>
          <p:nvPr/>
        </p:nvCxnSpPr>
        <p:spPr>
          <a:xfrm>
            <a:off x="6680071" y="5450013"/>
            <a:ext cx="213102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Rectangle 368">
            <a:extLst>
              <a:ext uri="{FF2B5EF4-FFF2-40B4-BE49-F238E27FC236}">
                <a16:creationId xmlns:a16="http://schemas.microsoft.com/office/drawing/2014/main" id="{9E316455-B23B-49F4-B82B-CED7615AC5EE}"/>
              </a:ext>
            </a:extLst>
          </p:cNvPr>
          <p:cNvSpPr/>
          <p:nvPr/>
        </p:nvSpPr>
        <p:spPr>
          <a:xfrm>
            <a:off x="8421156" y="5303060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E9BC42BA-0784-49B2-8EE4-B9EC4A181314}"/>
              </a:ext>
            </a:extLst>
          </p:cNvPr>
          <p:cNvSpPr/>
          <p:nvPr/>
        </p:nvSpPr>
        <p:spPr>
          <a:xfrm>
            <a:off x="7795094" y="5414348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DM</a:t>
            </a:r>
          </a:p>
        </p:txBody>
      </p: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E7248E87-89DC-4339-AFC6-64E02F2F607A}"/>
              </a:ext>
            </a:extLst>
          </p:cNvPr>
          <p:cNvCxnSpPr>
            <a:stCxn id="370" idx="3"/>
            <a:endCxn id="369" idx="1"/>
          </p:cNvCxnSpPr>
          <p:nvPr/>
        </p:nvCxnSpPr>
        <p:spPr>
          <a:xfrm flipV="1">
            <a:off x="8211930" y="5609306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1D68CDEC-2E51-46BF-8249-6461165AD286}"/>
              </a:ext>
            </a:extLst>
          </p:cNvPr>
          <p:cNvCxnSpPr/>
          <p:nvPr/>
        </p:nvCxnSpPr>
        <p:spPr>
          <a:xfrm flipV="1">
            <a:off x="7590705" y="5604136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E18EB412-0184-44AA-BB53-613E1F6A3248}"/>
              </a:ext>
            </a:extLst>
          </p:cNvPr>
          <p:cNvSpPr/>
          <p:nvPr/>
        </p:nvSpPr>
        <p:spPr>
          <a:xfrm>
            <a:off x="8709494" y="5420698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RF</a:t>
            </a:r>
          </a:p>
        </p:txBody>
      </p: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1F28B8DD-82C8-4347-B9E0-A3C2A2BB403B}"/>
              </a:ext>
            </a:extLst>
          </p:cNvPr>
          <p:cNvCxnSpPr/>
          <p:nvPr/>
        </p:nvCxnSpPr>
        <p:spPr>
          <a:xfrm flipV="1">
            <a:off x="8505105" y="5610486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Rectangle 374">
            <a:extLst>
              <a:ext uri="{FF2B5EF4-FFF2-40B4-BE49-F238E27FC236}">
                <a16:creationId xmlns:a16="http://schemas.microsoft.com/office/drawing/2014/main" id="{17089D2F-113D-4643-A60A-904F0F073ACE}"/>
              </a:ext>
            </a:extLst>
          </p:cNvPr>
          <p:cNvSpPr/>
          <p:nvPr/>
        </p:nvSpPr>
        <p:spPr>
          <a:xfrm>
            <a:off x="7795298" y="5420698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54B0A25C-5131-4B34-80CC-09E3A0705F85}"/>
              </a:ext>
            </a:extLst>
          </p:cNvPr>
          <p:cNvCxnSpPr/>
          <p:nvPr/>
        </p:nvCxnSpPr>
        <p:spPr>
          <a:xfrm>
            <a:off x="7678496" y="5595425"/>
            <a:ext cx="0" cy="2959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07D5B103-52D1-483D-86DA-DCCFA6F0CAD4}"/>
              </a:ext>
            </a:extLst>
          </p:cNvPr>
          <p:cNvCxnSpPr>
            <a:cxnSpLocks/>
          </p:cNvCxnSpPr>
          <p:nvPr/>
        </p:nvCxnSpPr>
        <p:spPr>
          <a:xfrm flipV="1">
            <a:off x="7679767" y="5885016"/>
            <a:ext cx="741389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>
            <a:extLst>
              <a:ext uri="{FF2B5EF4-FFF2-40B4-BE49-F238E27FC236}">
                <a16:creationId xmlns:a16="http://schemas.microsoft.com/office/drawing/2014/main" id="{02D9463B-B4C5-4172-8639-3F861E05F2B3}"/>
              </a:ext>
            </a:extLst>
          </p:cNvPr>
          <p:cNvSpPr/>
          <p:nvPr/>
        </p:nvSpPr>
        <p:spPr>
          <a:xfrm>
            <a:off x="6195107" y="5392123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FBC9CFF1-43AF-4DBA-833E-748B7D5CBB5B}"/>
              </a:ext>
            </a:extLst>
          </p:cNvPr>
          <p:cNvSpPr/>
          <p:nvPr/>
        </p:nvSpPr>
        <p:spPr>
          <a:xfrm>
            <a:off x="5280707" y="5386147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DF84DBC2-E366-454B-AEBA-08E980F527D9}"/>
              </a:ext>
            </a:extLst>
          </p:cNvPr>
          <p:cNvCxnSpPr>
            <a:cxnSpLocks/>
          </p:cNvCxnSpPr>
          <p:nvPr/>
        </p:nvCxnSpPr>
        <p:spPr>
          <a:xfrm flipV="1">
            <a:off x="6393023" y="5748638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0422C331-D494-4D3C-AF6F-E00066BCC1CF}"/>
              </a:ext>
            </a:extLst>
          </p:cNvPr>
          <p:cNvCxnSpPr>
            <a:cxnSpLocks/>
          </p:cNvCxnSpPr>
          <p:nvPr/>
        </p:nvCxnSpPr>
        <p:spPr>
          <a:xfrm>
            <a:off x="6683614" y="5751270"/>
            <a:ext cx="213102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98CD9919-5DBE-47BD-96C0-3A8D9C016F8F}"/>
              </a:ext>
            </a:extLst>
          </p:cNvPr>
          <p:cNvCxnSpPr>
            <a:cxnSpLocks/>
            <a:stCxn id="143" idx="3"/>
          </p:cNvCxnSpPr>
          <p:nvPr/>
        </p:nvCxnSpPr>
        <p:spPr>
          <a:xfrm flipH="1">
            <a:off x="4030368" y="2395844"/>
            <a:ext cx="801012" cy="67210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D82490C8-FE85-4AA5-BB83-124AE891E6E3}"/>
              </a:ext>
            </a:extLst>
          </p:cNvPr>
          <p:cNvCxnSpPr>
            <a:cxnSpLocks/>
          </p:cNvCxnSpPr>
          <p:nvPr/>
        </p:nvCxnSpPr>
        <p:spPr>
          <a:xfrm>
            <a:off x="581186" y="2472935"/>
            <a:ext cx="290178" cy="5596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Content Placeholder 10">
            <a:extLst>
              <a:ext uri="{FF2B5EF4-FFF2-40B4-BE49-F238E27FC236}">
                <a16:creationId xmlns:a16="http://schemas.microsoft.com/office/drawing/2014/main" id="{8DC4E353-207D-4A97-8647-EEE9B71DA7BB}"/>
              </a:ext>
            </a:extLst>
          </p:cNvPr>
          <p:cNvSpPr txBox="1">
            <a:spLocks/>
          </p:cNvSpPr>
          <p:nvPr/>
        </p:nvSpPr>
        <p:spPr>
          <a:xfrm>
            <a:off x="120130" y="1551468"/>
            <a:ext cx="1145283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Clock Cycle</a:t>
            </a:r>
          </a:p>
        </p:txBody>
      </p:sp>
      <p:sp>
        <p:nvSpPr>
          <p:cNvPr id="391" name="Content Placeholder 10">
            <a:extLst>
              <a:ext uri="{FF2B5EF4-FFF2-40B4-BE49-F238E27FC236}">
                <a16:creationId xmlns:a16="http://schemas.microsoft.com/office/drawing/2014/main" id="{D33004DF-0BCA-4434-8840-70B97B0BDE84}"/>
              </a:ext>
            </a:extLst>
          </p:cNvPr>
          <p:cNvSpPr txBox="1">
            <a:spLocks/>
          </p:cNvSpPr>
          <p:nvPr/>
        </p:nvSpPr>
        <p:spPr>
          <a:xfrm>
            <a:off x="693728" y="1551468"/>
            <a:ext cx="1145283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CC0</a:t>
            </a:r>
          </a:p>
        </p:txBody>
      </p:sp>
      <p:sp>
        <p:nvSpPr>
          <p:cNvPr id="392" name="Content Placeholder 10">
            <a:extLst>
              <a:ext uri="{FF2B5EF4-FFF2-40B4-BE49-F238E27FC236}">
                <a16:creationId xmlns:a16="http://schemas.microsoft.com/office/drawing/2014/main" id="{17FFE158-02A4-485D-8609-951B4C9753F0}"/>
              </a:ext>
            </a:extLst>
          </p:cNvPr>
          <p:cNvSpPr txBox="1">
            <a:spLocks/>
          </p:cNvSpPr>
          <p:nvPr/>
        </p:nvSpPr>
        <p:spPr>
          <a:xfrm>
            <a:off x="1617653" y="1551468"/>
            <a:ext cx="1145283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CC1</a:t>
            </a:r>
          </a:p>
        </p:txBody>
      </p:sp>
      <p:sp>
        <p:nvSpPr>
          <p:cNvPr id="393" name="Content Placeholder 10">
            <a:extLst>
              <a:ext uri="{FF2B5EF4-FFF2-40B4-BE49-F238E27FC236}">
                <a16:creationId xmlns:a16="http://schemas.microsoft.com/office/drawing/2014/main" id="{E9C313AB-E343-4FF6-A4F1-D2459426E835}"/>
              </a:ext>
            </a:extLst>
          </p:cNvPr>
          <p:cNvSpPr txBox="1">
            <a:spLocks/>
          </p:cNvSpPr>
          <p:nvPr/>
        </p:nvSpPr>
        <p:spPr>
          <a:xfrm>
            <a:off x="2474903" y="1551468"/>
            <a:ext cx="1145283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CC2</a:t>
            </a:r>
          </a:p>
        </p:txBody>
      </p:sp>
      <p:sp>
        <p:nvSpPr>
          <p:cNvPr id="394" name="Content Placeholder 10">
            <a:extLst>
              <a:ext uri="{FF2B5EF4-FFF2-40B4-BE49-F238E27FC236}">
                <a16:creationId xmlns:a16="http://schemas.microsoft.com/office/drawing/2014/main" id="{E6A98840-A7F5-46E0-9CE3-BAB67ABB2930}"/>
              </a:ext>
            </a:extLst>
          </p:cNvPr>
          <p:cNvSpPr txBox="1">
            <a:spLocks/>
          </p:cNvSpPr>
          <p:nvPr/>
        </p:nvSpPr>
        <p:spPr>
          <a:xfrm>
            <a:off x="3389303" y="1551468"/>
            <a:ext cx="1145283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CC3</a:t>
            </a:r>
          </a:p>
        </p:txBody>
      </p:sp>
      <p:sp>
        <p:nvSpPr>
          <p:cNvPr id="395" name="Content Placeholder 10">
            <a:extLst>
              <a:ext uri="{FF2B5EF4-FFF2-40B4-BE49-F238E27FC236}">
                <a16:creationId xmlns:a16="http://schemas.microsoft.com/office/drawing/2014/main" id="{377982DC-0C63-4331-BAB5-24F79F75C2DF}"/>
              </a:ext>
            </a:extLst>
          </p:cNvPr>
          <p:cNvSpPr txBox="1">
            <a:spLocks/>
          </p:cNvSpPr>
          <p:nvPr/>
        </p:nvSpPr>
        <p:spPr>
          <a:xfrm>
            <a:off x="4313228" y="1551468"/>
            <a:ext cx="1145283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CC4</a:t>
            </a:r>
          </a:p>
        </p:txBody>
      </p:sp>
      <p:sp>
        <p:nvSpPr>
          <p:cNvPr id="396" name="Content Placeholder 10">
            <a:extLst>
              <a:ext uri="{FF2B5EF4-FFF2-40B4-BE49-F238E27FC236}">
                <a16:creationId xmlns:a16="http://schemas.microsoft.com/office/drawing/2014/main" id="{7F0A5EBC-185B-4C3E-A37B-202DFFECCC5C}"/>
              </a:ext>
            </a:extLst>
          </p:cNvPr>
          <p:cNvSpPr txBox="1">
            <a:spLocks/>
          </p:cNvSpPr>
          <p:nvPr/>
        </p:nvSpPr>
        <p:spPr>
          <a:xfrm>
            <a:off x="5246678" y="1551468"/>
            <a:ext cx="1145283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CC5</a:t>
            </a:r>
          </a:p>
        </p:txBody>
      </p:sp>
      <p:sp>
        <p:nvSpPr>
          <p:cNvPr id="397" name="Content Placeholder 10">
            <a:extLst>
              <a:ext uri="{FF2B5EF4-FFF2-40B4-BE49-F238E27FC236}">
                <a16:creationId xmlns:a16="http://schemas.microsoft.com/office/drawing/2014/main" id="{A07EA433-A3C4-4D70-A37F-4F65E839C859}"/>
              </a:ext>
            </a:extLst>
          </p:cNvPr>
          <p:cNvSpPr txBox="1">
            <a:spLocks/>
          </p:cNvSpPr>
          <p:nvPr/>
        </p:nvSpPr>
        <p:spPr>
          <a:xfrm>
            <a:off x="6170603" y="1551468"/>
            <a:ext cx="1145283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CC6</a:t>
            </a:r>
          </a:p>
        </p:txBody>
      </p:sp>
      <p:sp>
        <p:nvSpPr>
          <p:cNvPr id="398" name="Content Placeholder 10">
            <a:extLst>
              <a:ext uri="{FF2B5EF4-FFF2-40B4-BE49-F238E27FC236}">
                <a16:creationId xmlns:a16="http://schemas.microsoft.com/office/drawing/2014/main" id="{FB99AAE1-5E8C-4F27-835C-D5458B514E89}"/>
              </a:ext>
            </a:extLst>
          </p:cNvPr>
          <p:cNvSpPr txBox="1">
            <a:spLocks/>
          </p:cNvSpPr>
          <p:nvPr/>
        </p:nvSpPr>
        <p:spPr>
          <a:xfrm>
            <a:off x="7094528" y="1551468"/>
            <a:ext cx="1145283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CC7</a:t>
            </a:r>
          </a:p>
        </p:txBody>
      </p:sp>
      <p:sp>
        <p:nvSpPr>
          <p:cNvPr id="399" name="Content Placeholder 10">
            <a:extLst>
              <a:ext uri="{FF2B5EF4-FFF2-40B4-BE49-F238E27FC236}">
                <a16:creationId xmlns:a16="http://schemas.microsoft.com/office/drawing/2014/main" id="{467888C3-1A3A-4195-B45A-54DC889AD032}"/>
              </a:ext>
            </a:extLst>
          </p:cNvPr>
          <p:cNvSpPr txBox="1">
            <a:spLocks/>
          </p:cNvSpPr>
          <p:nvPr/>
        </p:nvSpPr>
        <p:spPr>
          <a:xfrm>
            <a:off x="8037503" y="1551468"/>
            <a:ext cx="1145283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CC8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B72B92F-FE1B-467E-B814-616CBEC0E49A}"/>
              </a:ext>
            </a:extLst>
          </p:cNvPr>
          <p:cNvCxnSpPr>
            <a:cxnSpLocks/>
          </p:cNvCxnSpPr>
          <p:nvPr/>
        </p:nvCxnSpPr>
        <p:spPr>
          <a:xfrm>
            <a:off x="261048" y="3172976"/>
            <a:ext cx="1154303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Content Placeholder 10">
            <a:extLst>
              <a:ext uri="{FF2B5EF4-FFF2-40B4-BE49-F238E27FC236}">
                <a16:creationId xmlns:a16="http://schemas.microsoft.com/office/drawing/2014/main" id="{1C8EF932-23DE-4161-847C-9E0C43E6B43A}"/>
              </a:ext>
            </a:extLst>
          </p:cNvPr>
          <p:cNvSpPr txBox="1">
            <a:spLocks/>
          </p:cNvSpPr>
          <p:nvPr/>
        </p:nvSpPr>
        <p:spPr>
          <a:xfrm>
            <a:off x="741083" y="3000391"/>
            <a:ext cx="1119171" cy="294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200" dirty="0" err="1"/>
              <a:t>nop</a:t>
            </a:r>
            <a:endParaRPr lang="en-US" sz="1200" dirty="0"/>
          </a:p>
        </p:txBody>
      </p:sp>
      <p:sp>
        <p:nvSpPr>
          <p:cNvPr id="198" name="Content Placeholder 10">
            <a:extLst>
              <a:ext uri="{FF2B5EF4-FFF2-40B4-BE49-F238E27FC236}">
                <a16:creationId xmlns:a16="http://schemas.microsoft.com/office/drawing/2014/main" id="{6085F9A3-A191-4BAB-9549-0F6257F3A8EA}"/>
              </a:ext>
            </a:extLst>
          </p:cNvPr>
          <p:cNvSpPr txBox="1">
            <a:spLocks/>
          </p:cNvSpPr>
          <p:nvPr/>
        </p:nvSpPr>
        <p:spPr>
          <a:xfrm>
            <a:off x="484249" y="3275109"/>
            <a:ext cx="1119171" cy="294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B050"/>
                </a:solidFill>
              </a:rPr>
              <a:t>stall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2FEA7374-C2A4-4210-9405-4EB8C822A8A3}"/>
              </a:ext>
            </a:extLst>
          </p:cNvPr>
          <p:cNvCxnSpPr>
            <a:cxnSpLocks/>
          </p:cNvCxnSpPr>
          <p:nvPr/>
        </p:nvCxnSpPr>
        <p:spPr>
          <a:xfrm>
            <a:off x="684708" y="3304604"/>
            <a:ext cx="0" cy="55091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B2B7E78F-E8E3-49F4-9A17-F1941C86533E}"/>
              </a:ext>
            </a:extLst>
          </p:cNvPr>
          <p:cNvCxnSpPr>
            <a:cxnSpLocks/>
            <a:stCxn id="143" idx="3"/>
          </p:cNvCxnSpPr>
          <p:nvPr/>
        </p:nvCxnSpPr>
        <p:spPr>
          <a:xfrm>
            <a:off x="4831380" y="2395844"/>
            <a:ext cx="99195" cy="1495091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Content Placeholder 10">
            <a:extLst>
              <a:ext uri="{FF2B5EF4-FFF2-40B4-BE49-F238E27FC236}">
                <a16:creationId xmlns:a16="http://schemas.microsoft.com/office/drawing/2014/main" id="{CC4FA78B-42E4-44F1-9CB4-72A27A7B4175}"/>
              </a:ext>
            </a:extLst>
          </p:cNvPr>
          <p:cNvSpPr txBox="1">
            <a:spLocks/>
          </p:cNvSpPr>
          <p:nvPr/>
        </p:nvSpPr>
        <p:spPr>
          <a:xfrm>
            <a:off x="165464" y="3944287"/>
            <a:ext cx="1099949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add x1, </a:t>
            </a:r>
            <a:r>
              <a:rPr lang="en-US" sz="1600" dirty="0">
                <a:solidFill>
                  <a:srgbClr val="FF0000"/>
                </a:solidFill>
              </a:rPr>
              <a:t>x12</a:t>
            </a:r>
            <a:r>
              <a:rPr lang="en-US" sz="1600" dirty="0"/>
              <a:t>, x2</a:t>
            </a:r>
          </a:p>
        </p:txBody>
      </p:sp>
      <p:sp>
        <p:nvSpPr>
          <p:cNvPr id="182" name="Content Placeholder 10">
            <a:extLst>
              <a:ext uri="{FF2B5EF4-FFF2-40B4-BE49-F238E27FC236}">
                <a16:creationId xmlns:a16="http://schemas.microsoft.com/office/drawing/2014/main" id="{7E8D7011-3724-4558-BAA9-9DBDFBBBF8C9}"/>
              </a:ext>
            </a:extLst>
          </p:cNvPr>
          <p:cNvSpPr txBox="1">
            <a:spLocks/>
          </p:cNvSpPr>
          <p:nvPr/>
        </p:nvSpPr>
        <p:spPr>
          <a:xfrm>
            <a:off x="120130" y="4567594"/>
            <a:ext cx="2493973" cy="3899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</a:rPr>
              <a:t>What type of forwarding is then used here? (Poll)</a:t>
            </a:r>
          </a:p>
          <a:p>
            <a:r>
              <a:rPr lang="en-US" sz="2000" dirty="0"/>
              <a:t>MEMWB</a:t>
            </a:r>
          </a:p>
        </p:txBody>
      </p:sp>
    </p:spTree>
    <p:extLst>
      <p:ext uri="{BB962C8B-B14F-4D97-AF65-F5344CB8AC3E}">
        <p14:creationId xmlns:p14="http://schemas.microsoft.com/office/powerpoint/2010/main" val="391730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  <p:bldP spid="198" grpId="0"/>
      <p:bldP spid="19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Load-Hazard Detection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Check when using instruction is decoded in ID stage</a:t>
            </a:r>
          </a:p>
          <a:p>
            <a:r>
              <a:rPr lang="en-US" altLang="en-US" sz="3600" dirty="0"/>
              <a:t>ALU operand register numbers in ID stage are given by</a:t>
            </a:r>
          </a:p>
          <a:p>
            <a:pPr lvl="1"/>
            <a:r>
              <a:rPr lang="en-US" altLang="en-US" sz="3200" dirty="0"/>
              <a:t>IF/ID.RegisterRs1, IF/ID.RegisterRs2 (s_id_rs1, s_id_rs2)</a:t>
            </a:r>
          </a:p>
          <a:p>
            <a:r>
              <a:rPr lang="en-US" altLang="en-US" sz="3600" dirty="0"/>
              <a:t>Load-use hazard when</a:t>
            </a:r>
          </a:p>
          <a:p>
            <a:pPr lvl="1"/>
            <a:r>
              <a:rPr lang="en-US" altLang="en-US" sz="3200" dirty="0">
                <a:solidFill>
                  <a:srgbClr val="0070C0"/>
                </a:solidFill>
              </a:rPr>
              <a:t>ID/</a:t>
            </a:r>
            <a:r>
              <a:rPr lang="en-US" altLang="en-US" sz="3200" dirty="0" err="1">
                <a:solidFill>
                  <a:srgbClr val="0070C0"/>
                </a:solidFill>
              </a:rPr>
              <a:t>EX.MemRead</a:t>
            </a:r>
            <a:r>
              <a:rPr lang="en-US" altLang="en-US" sz="3200" dirty="0">
                <a:solidFill>
                  <a:srgbClr val="0070C0"/>
                </a:solidFill>
              </a:rPr>
              <a:t> and</a:t>
            </a:r>
            <a:br>
              <a:rPr lang="en-US" altLang="en-US" sz="3200" dirty="0">
                <a:solidFill>
                  <a:srgbClr val="0070C0"/>
                </a:solidFill>
              </a:rPr>
            </a:br>
            <a:r>
              <a:rPr lang="en-US" altLang="en-US" sz="3200" dirty="0">
                <a:solidFill>
                  <a:srgbClr val="0070C0"/>
                </a:solidFill>
              </a:rPr>
              <a:t>  ((ID/</a:t>
            </a:r>
            <a:r>
              <a:rPr lang="en-US" altLang="en-US" sz="3200" dirty="0" err="1">
                <a:solidFill>
                  <a:srgbClr val="0070C0"/>
                </a:solidFill>
              </a:rPr>
              <a:t>EX.RegisterRd</a:t>
            </a:r>
            <a:r>
              <a:rPr lang="en-US" altLang="en-US" sz="3200" dirty="0">
                <a:solidFill>
                  <a:srgbClr val="0070C0"/>
                </a:solidFill>
              </a:rPr>
              <a:t> (</a:t>
            </a:r>
            <a:r>
              <a:rPr lang="en-US" altLang="en-US" sz="3200" dirty="0" err="1">
                <a:solidFill>
                  <a:srgbClr val="0070C0"/>
                </a:solidFill>
              </a:rPr>
              <a:t>r_ex_rd</a:t>
            </a:r>
            <a:r>
              <a:rPr lang="en-US" altLang="en-US" sz="3200" dirty="0">
                <a:solidFill>
                  <a:srgbClr val="0070C0"/>
                </a:solidFill>
              </a:rPr>
              <a:t>) = IF/ID.RegisterRs1) or</a:t>
            </a:r>
            <a:br>
              <a:rPr lang="en-US" altLang="en-US" sz="3200" dirty="0">
                <a:solidFill>
                  <a:srgbClr val="0070C0"/>
                </a:solidFill>
              </a:rPr>
            </a:br>
            <a:r>
              <a:rPr lang="en-US" altLang="en-US" sz="3200" dirty="0">
                <a:solidFill>
                  <a:srgbClr val="0070C0"/>
                </a:solidFill>
              </a:rPr>
              <a:t>   (ID/</a:t>
            </a:r>
            <a:r>
              <a:rPr lang="en-US" altLang="en-US" sz="3200" dirty="0" err="1">
                <a:solidFill>
                  <a:srgbClr val="0070C0"/>
                </a:solidFill>
              </a:rPr>
              <a:t>EX.RegisterRd</a:t>
            </a:r>
            <a:r>
              <a:rPr lang="en-US" altLang="en-US" sz="3200" dirty="0">
                <a:solidFill>
                  <a:srgbClr val="0070C0"/>
                </a:solidFill>
              </a:rPr>
              <a:t> (</a:t>
            </a:r>
            <a:r>
              <a:rPr lang="en-US" altLang="en-US" sz="3200" dirty="0" err="1">
                <a:solidFill>
                  <a:srgbClr val="0070C0"/>
                </a:solidFill>
              </a:rPr>
              <a:t>r_ex_rd</a:t>
            </a:r>
            <a:r>
              <a:rPr lang="en-US" altLang="en-US" sz="3200" dirty="0">
                <a:solidFill>
                  <a:srgbClr val="0070C0"/>
                </a:solidFill>
              </a:rPr>
              <a:t>) = IF/ID.RegisterRs2))</a:t>
            </a:r>
            <a:endParaRPr lang="en-AU" altLang="en-US" sz="3200" dirty="0">
              <a:solidFill>
                <a:srgbClr val="0070C0"/>
              </a:solidFill>
            </a:endParaRPr>
          </a:p>
          <a:p>
            <a:r>
              <a:rPr lang="en-US" altLang="en-US" sz="3600" dirty="0"/>
              <a:t>If detected, stall and insert bubble</a:t>
            </a:r>
            <a:endParaRPr lang="en-AU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349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How to insert a bubble and stall the pipeline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Force control values in ID/EX register</a:t>
            </a:r>
            <a:br>
              <a:rPr lang="en-US" altLang="en-US" sz="3600" dirty="0"/>
            </a:br>
            <a:r>
              <a:rPr lang="en-US" altLang="en-US" sz="3600" dirty="0"/>
              <a:t>to 0</a:t>
            </a:r>
          </a:p>
          <a:p>
            <a:pPr lvl="1"/>
            <a:r>
              <a:rPr lang="en-US" altLang="en-US" sz="3200" dirty="0"/>
              <a:t>EX forced to a NOP (no-operation)</a:t>
            </a:r>
            <a:endParaRPr lang="en-AU" altLang="en-US" sz="3200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87318E2E-B0FC-41C7-8AD6-23A21FD2EB84}"/>
              </a:ext>
            </a:extLst>
          </p:cNvPr>
          <p:cNvSpPr/>
          <p:nvPr/>
        </p:nvSpPr>
        <p:spPr>
          <a:xfrm>
            <a:off x="9311640" y="1515806"/>
            <a:ext cx="807720" cy="1391920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478145-6722-4F50-AB91-0F0812E178D3}"/>
              </a:ext>
            </a:extLst>
          </p:cNvPr>
          <p:cNvSpPr txBox="1"/>
          <p:nvPr/>
        </p:nvSpPr>
        <p:spPr>
          <a:xfrm>
            <a:off x="10378170" y="1796267"/>
            <a:ext cx="1557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Inserting a “bubble” in EX</a:t>
            </a:r>
          </a:p>
        </p:txBody>
      </p:sp>
    </p:spTree>
    <p:extLst>
      <p:ext uri="{BB962C8B-B14F-4D97-AF65-F5344CB8AC3E}">
        <p14:creationId xmlns:p14="http://schemas.microsoft.com/office/powerpoint/2010/main" val="102030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01B42C3E-85E1-4765-918F-4A4AA9B0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Data path with hazard detection</a:t>
            </a:r>
          </a:p>
        </p:txBody>
      </p:sp>
      <p:pic>
        <p:nvPicPr>
          <p:cNvPr id="13" name="Picture 1">
            <a:extLst>
              <a:ext uri="{FF2B5EF4-FFF2-40B4-BE49-F238E27FC236}">
                <a16:creationId xmlns:a16="http://schemas.microsoft.com/office/drawing/2014/main" id="{7296AC37-068C-4862-91F9-FE337B53C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247" y="1076226"/>
            <a:ext cx="8404225" cy="51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Oval 11"/>
          <p:cNvSpPr/>
          <p:nvPr/>
        </p:nvSpPr>
        <p:spPr>
          <a:xfrm rot="16200000">
            <a:off x="5352326" y="1597453"/>
            <a:ext cx="1422736" cy="129682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6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Announcements</a:t>
            </a:r>
          </a:p>
          <a:p>
            <a:r>
              <a:rPr lang="en-US" dirty="0"/>
              <a:t>Chapter 4 - Hazards</a:t>
            </a:r>
          </a:p>
        </p:txBody>
      </p:sp>
    </p:spTree>
    <p:extLst>
      <p:ext uri="{BB962C8B-B14F-4D97-AF65-F5344CB8AC3E}">
        <p14:creationId xmlns:p14="http://schemas.microsoft.com/office/powerpoint/2010/main" val="1580066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Inserting a bubble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solidFill>
                  <a:schemeClr val="tx1">
                    <a:lumMod val="50000"/>
                  </a:schemeClr>
                </a:solidFill>
              </a:rPr>
              <a:t>Force control values in ID/EX register to 0</a:t>
            </a:r>
          </a:p>
          <a:p>
            <a:pPr lvl="1"/>
            <a:r>
              <a:rPr lang="en-US" altLang="en-US" sz="2800" dirty="0">
                <a:solidFill>
                  <a:schemeClr val="tx1">
                    <a:lumMod val="50000"/>
                  </a:schemeClr>
                </a:solidFill>
              </a:rPr>
              <a:t>EX forced to a NOP (no-operation)</a:t>
            </a:r>
          </a:p>
          <a:p>
            <a:pPr lvl="1"/>
            <a:r>
              <a:rPr lang="en-US" altLang="en-US" sz="2800" dirty="0"/>
              <a:t>In </a:t>
            </a:r>
            <a:r>
              <a:rPr lang="en-US" altLang="en-US" sz="2800" dirty="0" err="1"/>
              <a:t>Codasip</a:t>
            </a:r>
            <a:r>
              <a:rPr lang="en-US" altLang="en-US" sz="2800" dirty="0"/>
              <a:t> we do this by asserting </a:t>
            </a:r>
            <a:r>
              <a:rPr lang="en-US" altLang="en-US" sz="2800" dirty="0" err="1"/>
              <a:t>s_ex_clear</a:t>
            </a:r>
            <a:endParaRPr lang="en-US" altLang="en-US" sz="2800" dirty="0"/>
          </a:p>
          <a:p>
            <a:pPr lvl="1"/>
            <a:r>
              <a:rPr lang="en-US" altLang="en-US" sz="2800" dirty="0"/>
              <a:t>0 for branch control will disable the branch AND gate</a:t>
            </a:r>
          </a:p>
          <a:p>
            <a:pPr lvl="1"/>
            <a:r>
              <a:rPr lang="en-AU" altLang="en-US" sz="2800" dirty="0"/>
              <a:t>0 for </a:t>
            </a:r>
            <a:r>
              <a:rPr lang="en-AU" altLang="en-US" sz="2800" dirty="0" err="1"/>
              <a:t>MemRead</a:t>
            </a:r>
            <a:r>
              <a:rPr lang="en-AU" altLang="en-US" sz="2800" dirty="0"/>
              <a:t> will disable load operation</a:t>
            </a:r>
          </a:p>
          <a:p>
            <a:pPr lvl="1"/>
            <a:r>
              <a:rPr lang="en-AU" altLang="en-US" sz="2800" dirty="0"/>
              <a:t>0 for </a:t>
            </a:r>
            <a:r>
              <a:rPr lang="en-AU" altLang="en-US" sz="2800" dirty="0" err="1"/>
              <a:t>MemWrite</a:t>
            </a:r>
            <a:r>
              <a:rPr lang="en-AU" altLang="en-US" sz="2800" dirty="0"/>
              <a:t> will disable store operation</a:t>
            </a:r>
          </a:p>
          <a:p>
            <a:pPr lvl="1"/>
            <a:r>
              <a:rPr lang="en-AU" altLang="en-US" sz="2800" dirty="0"/>
              <a:t>0 for </a:t>
            </a:r>
            <a:r>
              <a:rPr lang="en-AU" altLang="en-US" sz="2800" dirty="0" err="1"/>
              <a:t>RegWrite</a:t>
            </a:r>
            <a:r>
              <a:rPr lang="en-AU" altLang="en-US" sz="2800" dirty="0"/>
              <a:t> will prevent an update to the Register file</a:t>
            </a:r>
          </a:p>
          <a:p>
            <a:r>
              <a:rPr lang="en-AU" altLang="en-US" sz="3200" dirty="0"/>
              <a:t>This is why the first </a:t>
            </a:r>
            <a:r>
              <a:rPr lang="en-AU" altLang="en-US" sz="3200" dirty="0" err="1"/>
              <a:t>enum</a:t>
            </a:r>
            <a:r>
              <a:rPr lang="en-AU" altLang="en-US" sz="3200" dirty="0"/>
              <a:t> in </a:t>
            </a:r>
            <a:r>
              <a:rPr lang="en-AU" altLang="en-US" sz="3200" dirty="0" err="1"/>
              <a:t>Codasip</a:t>
            </a:r>
            <a:r>
              <a:rPr lang="en-AU" altLang="en-US" sz="3200" dirty="0"/>
              <a:t> must be NOP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6123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How to insert a bubble and stall the pipeline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Force control values in ID/EX register</a:t>
            </a:r>
            <a:br>
              <a:rPr lang="en-US" altLang="en-US" sz="3600" dirty="0"/>
            </a:br>
            <a:r>
              <a:rPr lang="en-US" altLang="en-US" sz="3600" dirty="0"/>
              <a:t>to 0</a:t>
            </a:r>
          </a:p>
          <a:p>
            <a:pPr lvl="1"/>
            <a:r>
              <a:rPr lang="en-US" altLang="en-US" sz="3200" dirty="0"/>
              <a:t>EX forced to a NOP(no-operation)</a:t>
            </a:r>
            <a:endParaRPr lang="en-AU" altLang="en-US" sz="3200" dirty="0"/>
          </a:p>
          <a:p>
            <a:r>
              <a:rPr lang="en-US" altLang="en-US" sz="3600" dirty="0"/>
              <a:t>Prevent update of PC and IF/ID register</a:t>
            </a:r>
          </a:p>
          <a:p>
            <a:pPr lvl="1"/>
            <a:r>
              <a:rPr lang="en-US" altLang="en-US" sz="3200" dirty="0"/>
              <a:t>Using instruction is decoded again</a:t>
            </a:r>
          </a:p>
          <a:p>
            <a:pPr lvl="1"/>
            <a:r>
              <a:rPr lang="en-US" altLang="en-US" sz="3200" dirty="0"/>
              <a:t>Following instruction is fetched again</a:t>
            </a:r>
          </a:p>
          <a:p>
            <a:pPr lvl="1"/>
            <a:r>
              <a:rPr lang="en-US" altLang="en-US" sz="3200" dirty="0"/>
              <a:t>1-cycle stall allows MEM to read data for </a:t>
            </a:r>
            <a:r>
              <a:rPr lang="en-US" altLang="en-US" sz="3200" dirty="0" err="1">
                <a:latin typeface="Lucida Console" panose="020B0609040504020204" pitchFamily="49" charset="0"/>
              </a:rPr>
              <a:t>ld</a:t>
            </a:r>
            <a:endParaRPr lang="en-US" altLang="en-US" sz="3200" dirty="0">
              <a:latin typeface="Lucida Console" panose="020B0609040504020204" pitchFamily="49" charset="0"/>
            </a:endParaRPr>
          </a:p>
          <a:p>
            <a:pPr lvl="2"/>
            <a:r>
              <a:rPr lang="en-US" altLang="en-US" sz="2800" dirty="0"/>
              <a:t>Can subsequently transfer to EX stage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87318E2E-B0FC-41C7-8AD6-23A21FD2EB84}"/>
              </a:ext>
            </a:extLst>
          </p:cNvPr>
          <p:cNvSpPr/>
          <p:nvPr/>
        </p:nvSpPr>
        <p:spPr>
          <a:xfrm>
            <a:off x="9311640" y="1515806"/>
            <a:ext cx="807720" cy="1391920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7C3D1C0-D693-42AC-83E2-FF11A2E47948}"/>
              </a:ext>
            </a:extLst>
          </p:cNvPr>
          <p:cNvSpPr/>
          <p:nvPr/>
        </p:nvSpPr>
        <p:spPr>
          <a:xfrm>
            <a:off x="9311640" y="3222686"/>
            <a:ext cx="807720" cy="2365314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478145-6722-4F50-AB91-0F0812E178D3}"/>
              </a:ext>
            </a:extLst>
          </p:cNvPr>
          <p:cNvSpPr txBox="1"/>
          <p:nvPr/>
        </p:nvSpPr>
        <p:spPr>
          <a:xfrm>
            <a:off x="10378170" y="1796267"/>
            <a:ext cx="1557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Inserting a “bubble”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822B6-6D0A-4D0F-8B2F-1FC5123F86B3}"/>
              </a:ext>
            </a:extLst>
          </p:cNvPr>
          <p:cNvSpPr txBox="1"/>
          <p:nvPr/>
        </p:nvSpPr>
        <p:spPr>
          <a:xfrm>
            <a:off x="10373360" y="3222686"/>
            <a:ext cx="15572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Stalling the pipeline before the decode stage</a:t>
            </a:r>
          </a:p>
        </p:txBody>
      </p:sp>
    </p:spTree>
    <p:extLst>
      <p:ext uri="{BB962C8B-B14F-4D97-AF65-F5344CB8AC3E}">
        <p14:creationId xmlns:p14="http://schemas.microsoft.com/office/powerpoint/2010/main" val="32044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Load Hazard Pipeline 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ED46BC-7B03-44B0-9402-F240E0712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4540" y="1137456"/>
            <a:ext cx="482600" cy="51569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F21D1C-CD76-45B9-81E9-E1F982B6783F}"/>
              </a:ext>
            </a:extLst>
          </p:cNvPr>
          <p:cNvSpPr/>
          <p:nvPr/>
        </p:nvSpPr>
        <p:spPr>
          <a:xfrm>
            <a:off x="3225800" y="1666432"/>
            <a:ext cx="619760" cy="609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6A8EBF-2390-4B23-B8C8-9AA67619A010}"/>
              </a:ext>
            </a:extLst>
          </p:cNvPr>
          <p:cNvSpPr/>
          <p:nvPr/>
        </p:nvSpPr>
        <p:spPr>
          <a:xfrm>
            <a:off x="4414520" y="1687384"/>
            <a:ext cx="619760" cy="609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EA9B43-D153-422F-845F-CC04083174CE}"/>
              </a:ext>
            </a:extLst>
          </p:cNvPr>
          <p:cNvSpPr/>
          <p:nvPr/>
        </p:nvSpPr>
        <p:spPr>
          <a:xfrm>
            <a:off x="5603240" y="1673416"/>
            <a:ext cx="619760" cy="609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B4111B-0ECE-40BA-B001-FB3EB7870B02}"/>
              </a:ext>
            </a:extLst>
          </p:cNvPr>
          <p:cNvSpPr/>
          <p:nvPr/>
        </p:nvSpPr>
        <p:spPr>
          <a:xfrm>
            <a:off x="6791960" y="1687384"/>
            <a:ext cx="619760" cy="609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708487-BF65-44E9-935F-DC147DF1C602}"/>
              </a:ext>
            </a:extLst>
          </p:cNvPr>
          <p:cNvSpPr/>
          <p:nvPr/>
        </p:nvSpPr>
        <p:spPr>
          <a:xfrm>
            <a:off x="7990840" y="1699324"/>
            <a:ext cx="619760" cy="609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72AF42A3-55D7-42C6-B24D-B601E6A84786}"/>
              </a:ext>
            </a:extLst>
          </p:cNvPr>
          <p:cNvSpPr txBox="1">
            <a:spLocks/>
          </p:cNvSpPr>
          <p:nvPr/>
        </p:nvSpPr>
        <p:spPr>
          <a:xfrm>
            <a:off x="4414520" y="1165450"/>
            <a:ext cx="619760" cy="515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ID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4721F72F-2BFF-4E8A-B592-2BAB3F7325D6}"/>
              </a:ext>
            </a:extLst>
          </p:cNvPr>
          <p:cNvSpPr txBox="1">
            <a:spLocks/>
          </p:cNvSpPr>
          <p:nvPr/>
        </p:nvSpPr>
        <p:spPr>
          <a:xfrm>
            <a:off x="5618480" y="1151054"/>
            <a:ext cx="604520" cy="515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EX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EE677BD5-5A0B-4F77-AB27-CB15051A70E0}"/>
              </a:ext>
            </a:extLst>
          </p:cNvPr>
          <p:cNvSpPr txBox="1">
            <a:spLocks/>
          </p:cNvSpPr>
          <p:nvPr/>
        </p:nvSpPr>
        <p:spPr>
          <a:xfrm>
            <a:off x="6731000" y="1171642"/>
            <a:ext cx="751840" cy="515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ME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DCA539C9-4913-452F-A75F-6B540A535908}"/>
              </a:ext>
            </a:extLst>
          </p:cNvPr>
          <p:cNvSpPr txBox="1">
            <a:spLocks/>
          </p:cNvSpPr>
          <p:nvPr/>
        </p:nvSpPr>
        <p:spPr>
          <a:xfrm>
            <a:off x="7937500" y="1176961"/>
            <a:ext cx="751840" cy="515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WB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8DBA0F4B-2092-4F8B-A579-177640230C0E}"/>
              </a:ext>
            </a:extLst>
          </p:cNvPr>
          <p:cNvSpPr txBox="1">
            <a:spLocks/>
          </p:cNvSpPr>
          <p:nvPr/>
        </p:nvSpPr>
        <p:spPr>
          <a:xfrm>
            <a:off x="789940" y="1320300"/>
            <a:ext cx="1805940" cy="9627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ld</a:t>
            </a:r>
            <a:r>
              <a:rPr lang="en-US" dirty="0"/>
              <a:t> x1, -20(x2)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add x2, x1, x3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66EB550E-4AE6-4ED4-A0C5-B47B93952AA4}"/>
              </a:ext>
            </a:extLst>
          </p:cNvPr>
          <p:cNvSpPr txBox="1">
            <a:spLocks/>
          </p:cNvSpPr>
          <p:nvPr/>
        </p:nvSpPr>
        <p:spPr>
          <a:xfrm>
            <a:off x="3304540" y="2541825"/>
            <a:ext cx="482600" cy="515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ld</a:t>
            </a:r>
            <a:endParaRPr lang="en-US" dirty="0"/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5976BB24-F037-43C6-A78F-38DC8717EE75}"/>
              </a:ext>
            </a:extLst>
          </p:cNvPr>
          <p:cNvSpPr txBox="1">
            <a:spLocks/>
          </p:cNvSpPr>
          <p:nvPr/>
        </p:nvSpPr>
        <p:spPr>
          <a:xfrm>
            <a:off x="4483100" y="3065839"/>
            <a:ext cx="482600" cy="515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ld</a:t>
            </a:r>
            <a:endParaRPr lang="en-US" dirty="0"/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7E2F3D56-9790-4CA7-B9A2-872A264D74FB}"/>
              </a:ext>
            </a:extLst>
          </p:cNvPr>
          <p:cNvSpPr txBox="1">
            <a:spLocks/>
          </p:cNvSpPr>
          <p:nvPr/>
        </p:nvSpPr>
        <p:spPr>
          <a:xfrm>
            <a:off x="3119120" y="3065839"/>
            <a:ext cx="822960" cy="51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add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CB219A9E-748C-41A7-8978-2DFBE222E73C}"/>
              </a:ext>
            </a:extLst>
          </p:cNvPr>
          <p:cNvSpPr txBox="1">
            <a:spLocks/>
          </p:cNvSpPr>
          <p:nvPr/>
        </p:nvSpPr>
        <p:spPr>
          <a:xfrm>
            <a:off x="5671820" y="3631959"/>
            <a:ext cx="482600" cy="515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ld</a:t>
            </a:r>
            <a:endParaRPr lang="en-US" dirty="0"/>
          </a:p>
        </p:txBody>
      </p: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C554F753-ECF0-4E8C-A027-C5682426B950}"/>
              </a:ext>
            </a:extLst>
          </p:cNvPr>
          <p:cNvSpPr txBox="1">
            <a:spLocks/>
          </p:cNvSpPr>
          <p:nvPr/>
        </p:nvSpPr>
        <p:spPr>
          <a:xfrm>
            <a:off x="4312920" y="3636075"/>
            <a:ext cx="822960" cy="51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add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2404B0-68E8-4600-9A49-D8DB86F9E1CE}"/>
              </a:ext>
            </a:extLst>
          </p:cNvPr>
          <p:cNvCxnSpPr>
            <a:cxnSpLocks/>
          </p:cNvCxnSpPr>
          <p:nvPr/>
        </p:nvCxnSpPr>
        <p:spPr>
          <a:xfrm flipH="1">
            <a:off x="4934308" y="4137033"/>
            <a:ext cx="8670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2F65316E-4DF5-47DD-92A8-2EF7C9504219}"/>
              </a:ext>
            </a:extLst>
          </p:cNvPr>
          <p:cNvSpPr txBox="1">
            <a:spLocks/>
          </p:cNvSpPr>
          <p:nvPr/>
        </p:nvSpPr>
        <p:spPr>
          <a:xfrm>
            <a:off x="4934308" y="4175363"/>
            <a:ext cx="978812" cy="3345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hazard</a:t>
            </a:r>
          </a:p>
        </p:txBody>
      </p:sp>
      <p:sp>
        <p:nvSpPr>
          <p:cNvPr id="29" name="Content Placeholder 7">
            <a:extLst>
              <a:ext uri="{FF2B5EF4-FFF2-40B4-BE49-F238E27FC236}">
                <a16:creationId xmlns:a16="http://schemas.microsoft.com/office/drawing/2014/main" id="{D54E04F1-49C7-4F50-AC37-DCA791691F5D}"/>
              </a:ext>
            </a:extLst>
          </p:cNvPr>
          <p:cNvSpPr txBox="1">
            <a:spLocks/>
          </p:cNvSpPr>
          <p:nvPr/>
        </p:nvSpPr>
        <p:spPr>
          <a:xfrm>
            <a:off x="4302760" y="2530976"/>
            <a:ext cx="822960" cy="51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pc-1</a:t>
            </a:r>
          </a:p>
        </p:txBody>
      </p:sp>
      <p:sp>
        <p:nvSpPr>
          <p:cNvPr id="30" name="Content Placeholder 7">
            <a:extLst>
              <a:ext uri="{FF2B5EF4-FFF2-40B4-BE49-F238E27FC236}">
                <a16:creationId xmlns:a16="http://schemas.microsoft.com/office/drawing/2014/main" id="{ACB9F738-FAC7-4908-B44E-DCD8E0262FCA}"/>
              </a:ext>
            </a:extLst>
          </p:cNvPr>
          <p:cNvSpPr txBox="1">
            <a:spLocks/>
          </p:cNvSpPr>
          <p:nvPr/>
        </p:nvSpPr>
        <p:spPr>
          <a:xfrm>
            <a:off x="5501640" y="2499012"/>
            <a:ext cx="822960" cy="51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pc-2</a:t>
            </a:r>
          </a:p>
        </p:txBody>
      </p: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27F4CD2F-F287-4CB8-A6C7-8595F9388B88}"/>
              </a:ext>
            </a:extLst>
          </p:cNvPr>
          <p:cNvSpPr txBox="1">
            <a:spLocks/>
          </p:cNvSpPr>
          <p:nvPr/>
        </p:nvSpPr>
        <p:spPr>
          <a:xfrm>
            <a:off x="6731000" y="2463396"/>
            <a:ext cx="822960" cy="51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pc-3</a:t>
            </a:r>
          </a:p>
        </p:txBody>
      </p:sp>
      <p:sp>
        <p:nvSpPr>
          <p:cNvPr id="32" name="Content Placeholder 7">
            <a:extLst>
              <a:ext uri="{FF2B5EF4-FFF2-40B4-BE49-F238E27FC236}">
                <a16:creationId xmlns:a16="http://schemas.microsoft.com/office/drawing/2014/main" id="{A514448E-975A-4AE2-8A2D-66F2468292A0}"/>
              </a:ext>
            </a:extLst>
          </p:cNvPr>
          <p:cNvSpPr txBox="1">
            <a:spLocks/>
          </p:cNvSpPr>
          <p:nvPr/>
        </p:nvSpPr>
        <p:spPr>
          <a:xfrm>
            <a:off x="7889240" y="2472496"/>
            <a:ext cx="822960" cy="51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pc-4</a:t>
            </a:r>
          </a:p>
        </p:txBody>
      </p:sp>
      <p:sp>
        <p:nvSpPr>
          <p:cNvPr id="33" name="Content Placeholder 7">
            <a:extLst>
              <a:ext uri="{FF2B5EF4-FFF2-40B4-BE49-F238E27FC236}">
                <a16:creationId xmlns:a16="http://schemas.microsoft.com/office/drawing/2014/main" id="{3A62CFA9-58C7-4B7D-9777-64BA71200258}"/>
              </a:ext>
            </a:extLst>
          </p:cNvPr>
          <p:cNvSpPr txBox="1">
            <a:spLocks/>
          </p:cNvSpPr>
          <p:nvPr/>
        </p:nvSpPr>
        <p:spPr>
          <a:xfrm>
            <a:off x="5516880" y="3025499"/>
            <a:ext cx="822960" cy="51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pc-1</a:t>
            </a:r>
          </a:p>
        </p:txBody>
      </p:sp>
      <p:sp>
        <p:nvSpPr>
          <p:cNvPr id="34" name="Content Placeholder 7">
            <a:extLst>
              <a:ext uri="{FF2B5EF4-FFF2-40B4-BE49-F238E27FC236}">
                <a16:creationId xmlns:a16="http://schemas.microsoft.com/office/drawing/2014/main" id="{35D9979C-5D43-4DAC-A482-53AC720B3C09}"/>
              </a:ext>
            </a:extLst>
          </p:cNvPr>
          <p:cNvSpPr txBox="1">
            <a:spLocks/>
          </p:cNvSpPr>
          <p:nvPr/>
        </p:nvSpPr>
        <p:spPr>
          <a:xfrm>
            <a:off x="6715760" y="2993535"/>
            <a:ext cx="822960" cy="51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pc-2</a:t>
            </a:r>
          </a:p>
        </p:txBody>
      </p:sp>
      <p:sp>
        <p:nvSpPr>
          <p:cNvPr id="35" name="Content Placeholder 7">
            <a:extLst>
              <a:ext uri="{FF2B5EF4-FFF2-40B4-BE49-F238E27FC236}">
                <a16:creationId xmlns:a16="http://schemas.microsoft.com/office/drawing/2014/main" id="{CCFB4542-D9B9-4807-94F1-81EF192D0B19}"/>
              </a:ext>
            </a:extLst>
          </p:cNvPr>
          <p:cNvSpPr txBox="1">
            <a:spLocks/>
          </p:cNvSpPr>
          <p:nvPr/>
        </p:nvSpPr>
        <p:spPr>
          <a:xfrm>
            <a:off x="7945120" y="2957919"/>
            <a:ext cx="822960" cy="51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pc-3</a:t>
            </a:r>
          </a:p>
        </p:txBody>
      </p:sp>
      <p:sp>
        <p:nvSpPr>
          <p:cNvPr id="36" name="Content Placeholder 7">
            <a:extLst>
              <a:ext uri="{FF2B5EF4-FFF2-40B4-BE49-F238E27FC236}">
                <a16:creationId xmlns:a16="http://schemas.microsoft.com/office/drawing/2014/main" id="{7111BE10-12F0-4F50-BF86-E46F5D4785A8}"/>
              </a:ext>
            </a:extLst>
          </p:cNvPr>
          <p:cNvSpPr txBox="1">
            <a:spLocks/>
          </p:cNvSpPr>
          <p:nvPr/>
        </p:nvSpPr>
        <p:spPr>
          <a:xfrm>
            <a:off x="6746240" y="3619327"/>
            <a:ext cx="822960" cy="51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pc-1</a:t>
            </a:r>
          </a:p>
        </p:txBody>
      </p:sp>
      <p:sp>
        <p:nvSpPr>
          <p:cNvPr id="37" name="Content Placeholder 7">
            <a:extLst>
              <a:ext uri="{FF2B5EF4-FFF2-40B4-BE49-F238E27FC236}">
                <a16:creationId xmlns:a16="http://schemas.microsoft.com/office/drawing/2014/main" id="{11D64000-FC6A-4E24-8D73-6007DE33751C}"/>
              </a:ext>
            </a:extLst>
          </p:cNvPr>
          <p:cNvSpPr txBox="1">
            <a:spLocks/>
          </p:cNvSpPr>
          <p:nvPr/>
        </p:nvSpPr>
        <p:spPr>
          <a:xfrm>
            <a:off x="7945120" y="3587363"/>
            <a:ext cx="822960" cy="51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pc-2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7A23DB-301A-4887-8CC1-91C4764F2E8F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4724400" y="4151774"/>
            <a:ext cx="0" cy="42760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7">
            <a:extLst>
              <a:ext uri="{FF2B5EF4-FFF2-40B4-BE49-F238E27FC236}">
                <a16:creationId xmlns:a16="http://schemas.microsoft.com/office/drawing/2014/main" id="{B600C6A6-0139-4AD4-9421-0E1E7896BCE4}"/>
              </a:ext>
            </a:extLst>
          </p:cNvPr>
          <p:cNvSpPr txBox="1">
            <a:spLocks/>
          </p:cNvSpPr>
          <p:nvPr/>
        </p:nvSpPr>
        <p:spPr>
          <a:xfrm>
            <a:off x="2966723" y="3658699"/>
            <a:ext cx="1035498" cy="51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pc+1</a:t>
            </a:r>
          </a:p>
        </p:txBody>
      </p:sp>
      <p:sp>
        <p:nvSpPr>
          <p:cNvPr id="44" name="Content Placeholder 7">
            <a:extLst>
              <a:ext uri="{FF2B5EF4-FFF2-40B4-BE49-F238E27FC236}">
                <a16:creationId xmlns:a16="http://schemas.microsoft.com/office/drawing/2014/main" id="{30E25271-F65D-4D09-A48F-EB92D85B5EC6}"/>
              </a:ext>
            </a:extLst>
          </p:cNvPr>
          <p:cNvSpPr txBox="1">
            <a:spLocks/>
          </p:cNvSpPr>
          <p:nvPr/>
        </p:nvSpPr>
        <p:spPr>
          <a:xfrm>
            <a:off x="3643988" y="4186373"/>
            <a:ext cx="978812" cy="400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stall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FE9DD9-7C50-49FB-AA01-F4D1551F04D2}"/>
              </a:ext>
            </a:extLst>
          </p:cNvPr>
          <p:cNvCxnSpPr>
            <a:cxnSpLocks/>
          </p:cNvCxnSpPr>
          <p:nvPr/>
        </p:nvCxnSpPr>
        <p:spPr>
          <a:xfrm>
            <a:off x="3520440" y="4151774"/>
            <a:ext cx="0" cy="42760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7">
            <a:extLst>
              <a:ext uri="{FF2B5EF4-FFF2-40B4-BE49-F238E27FC236}">
                <a16:creationId xmlns:a16="http://schemas.microsoft.com/office/drawing/2014/main" id="{75A516B9-7959-4775-833A-AB6D962B2228}"/>
              </a:ext>
            </a:extLst>
          </p:cNvPr>
          <p:cNvSpPr txBox="1">
            <a:spLocks/>
          </p:cNvSpPr>
          <p:nvPr/>
        </p:nvSpPr>
        <p:spPr>
          <a:xfrm>
            <a:off x="4312920" y="4613802"/>
            <a:ext cx="822960" cy="51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add</a:t>
            </a:r>
          </a:p>
        </p:txBody>
      </p:sp>
      <p:sp>
        <p:nvSpPr>
          <p:cNvPr id="47" name="Content Placeholder 7">
            <a:extLst>
              <a:ext uri="{FF2B5EF4-FFF2-40B4-BE49-F238E27FC236}">
                <a16:creationId xmlns:a16="http://schemas.microsoft.com/office/drawing/2014/main" id="{AEBC7418-260A-4F44-B8B4-8F1F020BCD8D}"/>
              </a:ext>
            </a:extLst>
          </p:cNvPr>
          <p:cNvSpPr txBox="1">
            <a:spLocks/>
          </p:cNvSpPr>
          <p:nvPr/>
        </p:nvSpPr>
        <p:spPr>
          <a:xfrm>
            <a:off x="2966723" y="4636426"/>
            <a:ext cx="1035498" cy="51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pc+1</a:t>
            </a:r>
          </a:p>
        </p:txBody>
      </p:sp>
      <p:sp>
        <p:nvSpPr>
          <p:cNvPr id="48" name="Content Placeholder 7">
            <a:extLst>
              <a:ext uri="{FF2B5EF4-FFF2-40B4-BE49-F238E27FC236}">
                <a16:creationId xmlns:a16="http://schemas.microsoft.com/office/drawing/2014/main" id="{39131DD2-6EEE-49F5-884C-C00154B0CA06}"/>
              </a:ext>
            </a:extLst>
          </p:cNvPr>
          <p:cNvSpPr txBox="1">
            <a:spLocks/>
          </p:cNvSpPr>
          <p:nvPr/>
        </p:nvSpPr>
        <p:spPr>
          <a:xfrm>
            <a:off x="6929120" y="4575700"/>
            <a:ext cx="482600" cy="515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ld</a:t>
            </a:r>
            <a:endParaRPr lang="en-US" dirty="0"/>
          </a:p>
        </p:txBody>
      </p:sp>
      <p:sp>
        <p:nvSpPr>
          <p:cNvPr id="49" name="Content Placeholder 7">
            <a:extLst>
              <a:ext uri="{FF2B5EF4-FFF2-40B4-BE49-F238E27FC236}">
                <a16:creationId xmlns:a16="http://schemas.microsoft.com/office/drawing/2014/main" id="{B15D7678-2920-4D7A-A074-B328BB1E3C1D}"/>
              </a:ext>
            </a:extLst>
          </p:cNvPr>
          <p:cNvSpPr txBox="1">
            <a:spLocks/>
          </p:cNvSpPr>
          <p:nvPr/>
        </p:nvSpPr>
        <p:spPr>
          <a:xfrm>
            <a:off x="8003540" y="4563068"/>
            <a:ext cx="822960" cy="51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pc-1</a:t>
            </a:r>
          </a:p>
        </p:txBody>
      </p: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57176AC6-C0B1-4764-8D3E-A2CAA8EAD60B}"/>
              </a:ext>
            </a:extLst>
          </p:cNvPr>
          <p:cNvSpPr txBox="1">
            <a:spLocks/>
          </p:cNvSpPr>
          <p:nvPr/>
        </p:nvSpPr>
        <p:spPr>
          <a:xfrm>
            <a:off x="5511800" y="4594370"/>
            <a:ext cx="822960" cy="51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00B0F0"/>
                </a:solidFill>
              </a:rPr>
              <a:t>nop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4" name="Content Placeholder 7">
            <a:extLst>
              <a:ext uri="{FF2B5EF4-FFF2-40B4-BE49-F238E27FC236}">
                <a16:creationId xmlns:a16="http://schemas.microsoft.com/office/drawing/2014/main" id="{DB5D2283-42A9-48D5-AC87-3B1E6217140E}"/>
              </a:ext>
            </a:extLst>
          </p:cNvPr>
          <p:cNvSpPr txBox="1">
            <a:spLocks/>
          </p:cNvSpPr>
          <p:nvPr/>
        </p:nvSpPr>
        <p:spPr>
          <a:xfrm>
            <a:off x="5997754" y="5900518"/>
            <a:ext cx="2358846" cy="3345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MEMWB forwarding</a:t>
            </a:r>
          </a:p>
        </p:txBody>
      </p:sp>
      <p:sp>
        <p:nvSpPr>
          <p:cNvPr id="55" name="Content Placeholder 7">
            <a:extLst>
              <a:ext uri="{FF2B5EF4-FFF2-40B4-BE49-F238E27FC236}">
                <a16:creationId xmlns:a16="http://schemas.microsoft.com/office/drawing/2014/main" id="{E7F611CE-3EB1-4D9F-B717-92161E6FF84C}"/>
              </a:ext>
            </a:extLst>
          </p:cNvPr>
          <p:cNvSpPr txBox="1">
            <a:spLocks/>
          </p:cNvSpPr>
          <p:nvPr/>
        </p:nvSpPr>
        <p:spPr>
          <a:xfrm>
            <a:off x="8581565" y="3907130"/>
            <a:ext cx="1628137" cy="51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bubble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20E2CEB-3180-4E32-A1AE-2F38E344708E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6334760" y="4166802"/>
            <a:ext cx="2433320" cy="68541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ntent Placeholder 7">
            <a:extLst>
              <a:ext uri="{FF2B5EF4-FFF2-40B4-BE49-F238E27FC236}">
                <a16:creationId xmlns:a16="http://schemas.microsoft.com/office/drawing/2014/main" id="{F1D4729C-B86B-469E-9A5C-1FC4168C519C}"/>
              </a:ext>
            </a:extLst>
          </p:cNvPr>
          <p:cNvSpPr txBox="1">
            <a:spLocks/>
          </p:cNvSpPr>
          <p:nvPr/>
        </p:nvSpPr>
        <p:spPr>
          <a:xfrm>
            <a:off x="1076960" y="2600358"/>
            <a:ext cx="1254760" cy="4657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Clock 1</a:t>
            </a:r>
          </a:p>
        </p:txBody>
      </p:sp>
      <p:sp>
        <p:nvSpPr>
          <p:cNvPr id="60" name="Content Placeholder 7">
            <a:extLst>
              <a:ext uri="{FF2B5EF4-FFF2-40B4-BE49-F238E27FC236}">
                <a16:creationId xmlns:a16="http://schemas.microsoft.com/office/drawing/2014/main" id="{263EEF03-07AC-4B25-8676-1DBBF457194B}"/>
              </a:ext>
            </a:extLst>
          </p:cNvPr>
          <p:cNvSpPr txBox="1">
            <a:spLocks/>
          </p:cNvSpPr>
          <p:nvPr/>
        </p:nvSpPr>
        <p:spPr>
          <a:xfrm>
            <a:off x="1065530" y="3129943"/>
            <a:ext cx="1254760" cy="4657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Clock 2</a:t>
            </a:r>
          </a:p>
        </p:txBody>
      </p:sp>
      <p:sp>
        <p:nvSpPr>
          <p:cNvPr id="61" name="Content Placeholder 7">
            <a:extLst>
              <a:ext uri="{FF2B5EF4-FFF2-40B4-BE49-F238E27FC236}">
                <a16:creationId xmlns:a16="http://schemas.microsoft.com/office/drawing/2014/main" id="{84938FAC-926B-4BEA-8788-9981D017F2CC}"/>
              </a:ext>
            </a:extLst>
          </p:cNvPr>
          <p:cNvSpPr txBox="1">
            <a:spLocks/>
          </p:cNvSpPr>
          <p:nvPr/>
        </p:nvSpPr>
        <p:spPr>
          <a:xfrm>
            <a:off x="1076960" y="3731875"/>
            <a:ext cx="1254760" cy="4657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Clock 3</a:t>
            </a:r>
          </a:p>
        </p:txBody>
      </p:sp>
      <p:sp>
        <p:nvSpPr>
          <p:cNvPr id="62" name="Content Placeholder 7">
            <a:extLst>
              <a:ext uri="{FF2B5EF4-FFF2-40B4-BE49-F238E27FC236}">
                <a16:creationId xmlns:a16="http://schemas.microsoft.com/office/drawing/2014/main" id="{3006BC7A-007A-4C00-A1AA-823521654864}"/>
              </a:ext>
            </a:extLst>
          </p:cNvPr>
          <p:cNvSpPr txBox="1">
            <a:spLocks/>
          </p:cNvSpPr>
          <p:nvPr/>
        </p:nvSpPr>
        <p:spPr>
          <a:xfrm>
            <a:off x="1112523" y="4689244"/>
            <a:ext cx="1254760" cy="4657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Clock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FE7A4C4-D596-41B1-9408-46811C3D9B00}"/>
              </a:ext>
            </a:extLst>
          </p:cNvPr>
          <p:cNvCxnSpPr>
            <a:cxnSpLocks/>
          </p:cNvCxnSpPr>
          <p:nvPr/>
        </p:nvCxnSpPr>
        <p:spPr>
          <a:xfrm>
            <a:off x="6143535" y="4133246"/>
            <a:ext cx="881381" cy="56441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7">
            <a:extLst>
              <a:ext uri="{FF2B5EF4-FFF2-40B4-BE49-F238E27FC236}">
                <a16:creationId xmlns:a16="http://schemas.microsoft.com/office/drawing/2014/main" id="{D47276AC-56FD-439D-A055-20F9B05CD6A9}"/>
              </a:ext>
            </a:extLst>
          </p:cNvPr>
          <p:cNvSpPr txBox="1">
            <a:spLocks/>
          </p:cNvSpPr>
          <p:nvPr/>
        </p:nvSpPr>
        <p:spPr>
          <a:xfrm>
            <a:off x="4213041" y="5293360"/>
            <a:ext cx="922839" cy="51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pc+1</a:t>
            </a:r>
          </a:p>
        </p:txBody>
      </p:sp>
      <p:sp>
        <p:nvSpPr>
          <p:cNvPr id="57" name="Content Placeholder 7">
            <a:extLst>
              <a:ext uri="{FF2B5EF4-FFF2-40B4-BE49-F238E27FC236}">
                <a16:creationId xmlns:a16="http://schemas.microsoft.com/office/drawing/2014/main" id="{F45E7179-B964-4A96-8A51-3D9131315446}"/>
              </a:ext>
            </a:extLst>
          </p:cNvPr>
          <p:cNvSpPr txBox="1">
            <a:spLocks/>
          </p:cNvSpPr>
          <p:nvPr/>
        </p:nvSpPr>
        <p:spPr>
          <a:xfrm>
            <a:off x="2966723" y="5315984"/>
            <a:ext cx="1035498" cy="51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pc+2</a:t>
            </a:r>
          </a:p>
        </p:txBody>
      </p:sp>
      <p:sp>
        <p:nvSpPr>
          <p:cNvPr id="58" name="Content Placeholder 7">
            <a:extLst>
              <a:ext uri="{FF2B5EF4-FFF2-40B4-BE49-F238E27FC236}">
                <a16:creationId xmlns:a16="http://schemas.microsoft.com/office/drawing/2014/main" id="{7BFB26DF-2985-4A4D-AC4F-34475E4BD078}"/>
              </a:ext>
            </a:extLst>
          </p:cNvPr>
          <p:cNvSpPr txBox="1">
            <a:spLocks/>
          </p:cNvSpPr>
          <p:nvPr/>
        </p:nvSpPr>
        <p:spPr>
          <a:xfrm>
            <a:off x="8003540" y="5229815"/>
            <a:ext cx="482600" cy="515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ld</a:t>
            </a:r>
            <a:endParaRPr lang="en-US" dirty="0"/>
          </a:p>
        </p:txBody>
      </p:sp>
      <p:sp>
        <p:nvSpPr>
          <p:cNvPr id="65" name="Content Placeholder 7">
            <a:extLst>
              <a:ext uri="{FF2B5EF4-FFF2-40B4-BE49-F238E27FC236}">
                <a16:creationId xmlns:a16="http://schemas.microsoft.com/office/drawing/2014/main" id="{343E7A5E-8987-4527-8A9B-C82445BCABBE}"/>
              </a:ext>
            </a:extLst>
          </p:cNvPr>
          <p:cNvSpPr txBox="1">
            <a:spLocks/>
          </p:cNvSpPr>
          <p:nvPr/>
        </p:nvSpPr>
        <p:spPr>
          <a:xfrm>
            <a:off x="6808646" y="5248485"/>
            <a:ext cx="822960" cy="51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00B0F0"/>
                </a:solidFill>
              </a:rPr>
              <a:t>nop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1C9E76A-A730-4831-96BE-91051EF49F98}"/>
              </a:ext>
            </a:extLst>
          </p:cNvPr>
          <p:cNvCxnSpPr>
            <a:cxnSpLocks/>
          </p:cNvCxnSpPr>
          <p:nvPr/>
        </p:nvCxnSpPr>
        <p:spPr>
          <a:xfrm flipH="1" flipV="1">
            <a:off x="5847527" y="5792267"/>
            <a:ext cx="2490066" cy="2262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tent Placeholder 7">
            <a:extLst>
              <a:ext uri="{FF2B5EF4-FFF2-40B4-BE49-F238E27FC236}">
                <a16:creationId xmlns:a16="http://schemas.microsoft.com/office/drawing/2014/main" id="{1DAC9290-9CA7-4DD0-BE6F-12BA62A2C9D3}"/>
              </a:ext>
            </a:extLst>
          </p:cNvPr>
          <p:cNvSpPr txBox="1">
            <a:spLocks/>
          </p:cNvSpPr>
          <p:nvPr/>
        </p:nvSpPr>
        <p:spPr>
          <a:xfrm>
            <a:off x="1112523" y="5368802"/>
            <a:ext cx="1254760" cy="4657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Clock 5</a:t>
            </a:r>
          </a:p>
        </p:txBody>
      </p:sp>
      <p:sp>
        <p:nvSpPr>
          <p:cNvPr id="68" name="Content Placeholder 7">
            <a:extLst>
              <a:ext uri="{FF2B5EF4-FFF2-40B4-BE49-F238E27FC236}">
                <a16:creationId xmlns:a16="http://schemas.microsoft.com/office/drawing/2014/main" id="{2C605706-03D3-4DC9-952E-F3FBE017DF01}"/>
              </a:ext>
            </a:extLst>
          </p:cNvPr>
          <p:cNvSpPr txBox="1">
            <a:spLocks/>
          </p:cNvSpPr>
          <p:nvPr/>
        </p:nvSpPr>
        <p:spPr>
          <a:xfrm>
            <a:off x="5480634" y="5285922"/>
            <a:ext cx="822960" cy="51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add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28B0D03-F8ED-46BF-8DBB-7CC6D37FEFF7}"/>
              </a:ext>
            </a:extLst>
          </p:cNvPr>
          <p:cNvCxnSpPr>
            <a:cxnSpLocks/>
          </p:cNvCxnSpPr>
          <p:nvPr/>
        </p:nvCxnSpPr>
        <p:spPr>
          <a:xfrm flipH="1">
            <a:off x="7343139" y="4166351"/>
            <a:ext cx="1424941" cy="113824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ontent Placeholder 7">
            <a:extLst>
              <a:ext uri="{FF2B5EF4-FFF2-40B4-BE49-F238E27FC236}">
                <a16:creationId xmlns:a16="http://schemas.microsoft.com/office/drawing/2014/main" id="{27FE84E0-CFBE-4643-A364-841509D1436F}"/>
              </a:ext>
            </a:extLst>
          </p:cNvPr>
          <p:cNvSpPr txBox="1">
            <a:spLocks/>
          </p:cNvSpPr>
          <p:nvPr/>
        </p:nvSpPr>
        <p:spPr>
          <a:xfrm>
            <a:off x="6637020" y="4078350"/>
            <a:ext cx="1252220" cy="400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proceed</a:t>
            </a:r>
          </a:p>
        </p:txBody>
      </p:sp>
    </p:spTree>
    <p:extLst>
      <p:ext uri="{BB962C8B-B14F-4D97-AF65-F5344CB8AC3E}">
        <p14:creationId xmlns:p14="http://schemas.microsoft.com/office/powerpoint/2010/main" val="193964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5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43" grpId="0"/>
      <p:bldP spid="44" grpId="0"/>
      <p:bldP spid="46" grpId="0"/>
      <p:bldP spid="47" grpId="0"/>
      <p:bldP spid="48" grpId="0"/>
      <p:bldP spid="49" grpId="0"/>
      <p:bldP spid="51" grpId="0"/>
      <p:bldP spid="54" grpId="0"/>
      <p:bldP spid="55" grpId="0"/>
      <p:bldP spid="59" grpId="0"/>
      <p:bldP spid="60" grpId="0"/>
      <p:bldP spid="61" grpId="0"/>
      <p:bldP spid="62" grpId="0"/>
      <p:bldP spid="53" grpId="0"/>
      <p:bldP spid="57" grpId="0"/>
      <p:bldP spid="58" grpId="0"/>
      <p:bldP spid="65" grpId="0"/>
      <p:bldP spid="67" grpId="0"/>
      <p:bldP spid="68" grpId="0"/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Reading for the week</a:t>
            </a:r>
          </a:p>
          <a:p>
            <a:pPr lvl="1"/>
            <a:r>
              <a:rPr lang="en-US" sz="2800" dirty="0"/>
              <a:t>“Computer Organization and Design, The Hardware / Software Interface, RISC-V edition,” by David Patterson and John Hennessy</a:t>
            </a:r>
          </a:p>
          <a:p>
            <a:pPr lvl="2"/>
            <a:r>
              <a:rPr lang="en-US" sz="2400" dirty="0"/>
              <a:t>ISBN 978-0-12-812275-4</a:t>
            </a:r>
          </a:p>
          <a:p>
            <a:pPr lvl="2"/>
            <a:r>
              <a:rPr lang="en-US" sz="2400" dirty="0"/>
              <a:t>Chapter 4, “The Processor”</a:t>
            </a:r>
          </a:p>
          <a:p>
            <a:r>
              <a:rPr lang="en-US" sz="3200" dirty="0"/>
              <a:t>Phase 5 is in the 4%/day penalty stage (12% today)</a:t>
            </a:r>
          </a:p>
          <a:p>
            <a:r>
              <a:rPr lang="en-US" sz="3200" dirty="0"/>
              <a:t>Phase 6 Target Date Sunday, March 7 at 10:00 PM</a:t>
            </a:r>
          </a:p>
          <a:p>
            <a:r>
              <a:rPr lang="en-US" sz="3200" dirty="0"/>
              <a:t>Zoom Office Hours 2:00 to 3:00 today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https://cuboulder.zoom.us/j/4317981384</a:t>
            </a:r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521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Midterm Exam will be on Wednesday, March 17 in class</a:t>
            </a:r>
          </a:p>
          <a:p>
            <a:r>
              <a:rPr lang="en-US" sz="3200" dirty="0"/>
              <a:t>Homework #3 is posted</a:t>
            </a:r>
          </a:p>
          <a:p>
            <a:r>
              <a:rPr lang="en-US" sz="3200" dirty="0"/>
              <a:t>Due Tuesday, March 9 at 10:00 PM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442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Phase 6 Scoring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ED46BC-7B03-44B0-9402-F240E0712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139"/>
            <a:ext cx="9267825" cy="4351338"/>
          </a:xfrm>
        </p:spPr>
        <p:txBody>
          <a:bodyPr/>
          <a:lstStyle/>
          <a:p>
            <a:r>
              <a:rPr lang="en-US" dirty="0"/>
              <a:t>Schematic is 20% of total, Project is 80% of total</a:t>
            </a:r>
          </a:p>
          <a:p>
            <a:r>
              <a:rPr lang="en-US" dirty="0"/>
              <a:t>Schematic deductions the same as Phase 4, and are from the total score (not just the 20%)</a:t>
            </a:r>
          </a:p>
          <a:p>
            <a:r>
              <a:rPr lang="en-US" dirty="0"/>
              <a:t>Schematic – 1% bonus points per day before Target Date, maximum of 7% (all of the 20% schematic total)</a:t>
            </a:r>
          </a:p>
          <a:p>
            <a:r>
              <a:rPr lang="en-US" dirty="0"/>
              <a:t>Submit schematic early to get it reviewed</a:t>
            </a:r>
          </a:p>
          <a:p>
            <a:r>
              <a:rPr lang="en-US" dirty="0"/>
              <a:t>Project – 1% bonus points per day before Target Date</a:t>
            </a:r>
          </a:p>
          <a:p>
            <a:r>
              <a:rPr lang="en-US" dirty="0"/>
              <a:t>Both – 4% per day penalty after Target Date</a:t>
            </a:r>
          </a:p>
        </p:txBody>
      </p:sp>
    </p:spTree>
    <p:extLst>
      <p:ext uri="{BB962C8B-B14F-4D97-AF65-F5344CB8AC3E}">
        <p14:creationId xmlns:p14="http://schemas.microsoft.com/office/powerpoint/2010/main" val="307643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roup 288">
            <a:extLst>
              <a:ext uri="{FF2B5EF4-FFF2-40B4-BE49-F238E27FC236}">
                <a16:creationId xmlns:a16="http://schemas.microsoft.com/office/drawing/2014/main" id="{FA97A6B4-E60E-417D-B8E3-9236F2515AE6}"/>
              </a:ext>
            </a:extLst>
          </p:cNvPr>
          <p:cNvGrpSpPr/>
          <p:nvPr/>
        </p:nvGrpSpPr>
        <p:grpSpPr>
          <a:xfrm>
            <a:off x="5055671" y="3721642"/>
            <a:ext cx="361950" cy="632837"/>
            <a:chOff x="6915150" y="2403431"/>
            <a:chExt cx="361950" cy="1225594"/>
          </a:xfrm>
          <a:noFill/>
        </p:grpSpPr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A293546D-EADF-4C2F-AF94-823CFEE2FE1D}"/>
                </a:ext>
              </a:extLst>
            </p:cNvPr>
            <p:cNvCxnSpPr/>
            <p:nvPr/>
          </p:nvCxnSpPr>
          <p:spPr>
            <a:xfrm>
              <a:off x="6915150" y="2409825"/>
              <a:ext cx="0" cy="438150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C9ACD6CA-CE7A-4BE3-8C18-B24825E82588}"/>
                </a:ext>
              </a:extLst>
            </p:cNvPr>
            <p:cNvCxnSpPr>
              <a:cxnSpLocks/>
            </p:cNvCxnSpPr>
            <p:nvPr/>
          </p:nvCxnSpPr>
          <p:spPr>
            <a:xfrm>
              <a:off x="6915150" y="2403431"/>
              <a:ext cx="361950" cy="200025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E983B43D-5716-42A8-944E-6D637E528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7100" y="2603456"/>
              <a:ext cx="0" cy="825544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EAE0848F-48F4-479A-BF82-92611637E8EF}"/>
                </a:ext>
              </a:extLst>
            </p:cNvPr>
            <p:cNvCxnSpPr/>
            <p:nvPr/>
          </p:nvCxnSpPr>
          <p:spPr>
            <a:xfrm>
              <a:off x="6915150" y="3190875"/>
              <a:ext cx="0" cy="438150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5424C73-F94F-4CBD-A96E-2D351C146F90}"/>
                </a:ext>
              </a:extLst>
            </p:cNvPr>
            <p:cNvCxnSpPr/>
            <p:nvPr/>
          </p:nvCxnSpPr>
          <p:spPr>
            <a:xfrm flipV="1">
              <a:off x="6915150" y="3429000"/>
              <a:ext cx="361950" cy="190500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13FBD884-3323-4EF5-84C7-C54A605F3FEA}"/>
                </a:ext>
              </a:extLst>
            </p:cNvPr>
            <p:cNvCxnSpPr/>
            <p:nvPr/>
          </p:nvCxnSpPr>
          <p:spPr>
            <a:xfrm>
              <a:off x="6915150" y="2847975"/>
              <a:ext cx="114300" cy="168253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7837A1D4-8E86-4455-84F9-A24BFB395489}"/>
                </a:ext>
              </a:extLst>
            </p:cNvPr>
            <p:cNvCxnSpPr/>
            <p:nvPr/>
          </p:nvCxnSpPr>
          <p:spPr>
            <a:xfrm flipV="1">
              <a:off x="6915150" y="3016228"/>
              <a:ext cx="123825" cy="173338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A3975A0C-5422-4D86-BBCD-49E8FDC6B7A6}"/>
              </a:ext>
            </a:extLst>
          </p:cNvPr>
          <p:cNvGrpSpPr/>
          <p:nvPr/>
        </p:nvGrpSpPr>
        <p:grpSpPr>
          <a:xfrm>
            <a:off x="5974430" y="4492354"/>
            <a:ext cx="361950" cy="632837"/>
            <a:chOff x="6915150" y="2403431"/>
            <a:chExt cx="361950" cy="1225594"/>
          </a:xfrm>
          <a:noFill/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6E624D90-7C41-489E-8BEE-52FCC7845383}"/>
                </a:ext>
              </a:extLst>
            </p:cNvPr>
            <p:cNvCxnSpPr/>
            <p:nvPr/>
          </p:nvCxnSpPr>
          <p:spPr>
            <a:xfrm>
              <a:off x="6915150" y="2409825"/>
              <a:ext cx="0" cy="438150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911CAD0-E46A-4521-8D02-39075EC18050}"/>
                </a:ext>
              </a:extLst>
            </p:cNvPr>
            <p:cNvCxnSpPr>
              <a:cxnSpLocks/>
            </p:cNvCxnSpPr>
            <p:nvPr/>
          </p:nvCxnSpPr>
          <p:spPr>
            <a:xfrm>
              <a:off x="6915150" y="2403431"/>
              <a:ext cx="361950" cy="200025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133AC469-15C7-4CF4-9960-1986F3450D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7100" y="2603456"/>
              <a:ext cx="0" cy="825544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7831608D-0A7D-418F-ADE6-5FFB0957049A}"/>
                </a:ext>
              </a:extLst>
            </p:cNvPr>
            <p:cNvCxnSpPr/>
            <p:nvPr/>
          </p:nvCxnSpPr>
          <p:spPr>
            <a:xfrm>
              <a:off x="6915150" y="3190875"/>
              <a:ext cx="0" cy="438150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2A168B3-AD8A-47AE-9F8B-E2E1F1939828}"/>
                </a:ext>
              </a:extLst>
            </p:cNvPr>
            <p:cNvCxnSpPr/>
            <p:nvPr/>
          </p:nvCxnSpPr>
          <p:spPr>
            <a:xfrm flipV="1">
              <a:off x="6915150" y="3429000"/>
              <a:ext cx="361950" cy="190500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BE0B5272-BC5B-4406-9043-E8B2C5833CDD}"/>
                </a:ext>
              </a:extLst>
            </p:cNvPr>
            <p:cNvCxnSpPr/>
            <p:nvPr/>
          </p:nvCxnSpPr>
          <p:spPr>
            <a:xfrm>
              <a:off x="6915150" y="2847975"/>
              <a:ext cx="114300" cy="168253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A9181DFD-9E99-4790-920D-380416A857C4}"/>
                </a:ext>
              </a:extLst>
            </p:cNvPr>
            <p:cNvCxnSpPr/>
            <p:nvPr/>
          </p:nvCxnSpPr>
          <p:spPr>
            <a:xfrm flipV="1">
              <a:off x="6915150" y="3016228"/>
              <a:ext cx="123825" cy="173338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2E33AD54-0EF3-491B-ACC5-BF330C1B3B94}"/>
              </a:ext>
            </a:extLst>
          </p:cNvPr>
          <p:cNvGrpSpPr/>
          <p:nvPr/>
        </p:nvGrpSpPr>
        <p:grpSpPr>
          <a:xfrm>
            <a:off x="6893173" y="5280475"/>
            <a:ext cx="361950" cy="632837"/>
            <a:chOff x="6915150" y="2403431"/>
            <a:chExt cx="361950" cy="1225594"/>
          </a:xfrm>
          <a:noFill/>
        </p:grpSpPr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5204B2B7-5E2D-463A-AA90-B45AD7EB808A}"/>
                </a:ext>
              </a:extLst>
            </p:cNvPr>
            <p:cNvCxnSpPr/>
            <p:nvPr/>
          </p:nvCxnSpPr>
          <p:spPr>
            <a:xfrm>
              <a:off x="6915150" y="2409825"/>
              <a:ext cx="0" cy="438150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1FDACC52-4CEE-49F5-AB61-06426A6D20F9}"/>
                </a:ext>
              </a:extLst>
            </p:cNvPr>
            <p:cNvCxnSpPr>
              <a:cxnSpLocks/>
            </p:cNvCxnSpPr>
            <p:nvPr/>
          </p:nvCxnSpPr>
          <p:spPr>
            <a:xfrm>
              <a:off x="6915150" y="2403431"/>
              <a:ext cx="361950" cy="200025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EAD643D8-AF16-4CBF-8AAF-B86131C0D7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7100" y="2603456"/>
              <a:ext cx="0" cy="825544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BD5E2D6E-E266-4EB1-918E-6D41F6BC93EB}"/>
                </a:ext>
              </a:extLst>
            </p:cNvPr>
            <p:cNvCxnSpPr/>
            <p:nvPr/>
          </p:nvCxnSpPr>
          <p:spPr>
            <a:xfrm>
              <a:off x="6915150" y="3190875"/>
              <a:ext cx="0" cy="438150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9CFB16DC-EB7E-4455-A804-7F6D7B068FD8}"/>
                </a:ext>
              </a:extLst>
            </p:cNvPr>
            <p:cNvCxnSpPr/>
            <p:nvPr/>
          </p:nvCxnSpPr>
          <p:spPr>
            <a:xfrm flipV="1">
              <a:off x="6915150" y="3429000"/>
              <a:ext cx="361950" cy="190500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3325A195-86D7-44B5-B906-68BD63A28289}"/>
                </a:ext>
              </a:extLst>
            </p:cNvPr>
            <p:cNvCxnSpPr/>
            <p:nvPr/>
          </p:nvCxnSpPr>
          <p:spPr>
            <a:xfrm>
              <a:off x="6915150" y="2847975"/>
              <a:ext cx="114300" cy="168253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57A53A04-4FDB-4A01-BFD1-95FCCC099E5B}"/>
                </a:ext>
              </a:extLst>
            </p:cNvPr>
            <p:cNvCxnSpPr/>
            <p:nvPr/>
          </p:nvCxnSpPr>
          <p:spPr>
            <a:xfrm flipV="1">
              <a:off x="6915150" y="3016228"/>
              <a:ext cx="123825" cy="173338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0F2FA18-0844-4397-81ED-CDE79EC6674E}"/>
              </a:ext>
            </a:extLst>
          </p:cNvPr>
          <p:cNvGrpSpPr/>
          <p:nvPr/>
        </p:nvGrpSpPr>
        <p:grpSpPr>
          <a:xfrm>
            <a:off x="3218156" y="2067013"/>
            <a:ext cx="361950" cy="632837"/>
            <a:chOff x="6915150" y="2403431"/>
            <a:chExt cx="361950" cy="1225594"/>
          </a:xfrm>
          <a:noFill/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A40258B-90CA-48BE-9F84-3D9128D2E954}"/>
                </a:ext>
              </a:extLst>
            </p:cNvPr>
            <p:cNvCxnSpPr/>
            <p:nvPr/>
          </p:nvCxnSpPr>
          <p:spPr>
            <a:xfrm>
              <a:off x="6915150" y="2409825"/>
              <a:ext cx="0" cy="438150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0EA954E-9260-4EF8-902E-1E986CFDDDEF}"/>
                </a:ext>
              </a:extLst>
            </p:cNvPr>
            <p:cNvCxnSpPr>
              <a:cxnSpLocks/>
            </p:cNvCxnSpPr>
            <p:nvPr/>
          </p:nvCxnSpPr>
          <p:spPr>
            <a:xfrm>
              <a:off x="6915150" y="2403431"/>
              <a:ext cx="361950" cy="200025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9C4CE0-4AEE-45B8-BCA4-99653D3820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7100" y="2603456"/>
              <a:ext cx="0" cy="825544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A1E3776-12BD-4003-BAB8-4EC9985B7151}"/>
                </a:ext>
              </a:extLst>
            </p:cNvPr>
            <p:cNvCxnSpPr/>
            <p:nvPr/>
          </p:nvCxnSpPr>
          <p:spPr>
            <a:xfrm>
              <a:off x="6915150" y="3190875"/>
              <a:ext cx="0" cy="438150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F4228B1-D615-40E3-AF0A-6052AD168B6F}"/>
                </a:ext>
              </a:extLst>
            </p:cNvPr>
            <p:cNvCxnSpPr/>
            <p:nvPr/>
          </p:nvCxnSpPr>
          <p:spPr>
            <a:xfrm flipV="1">
              <a:off x="6915150" y="3429000"/>
              <a:ext cx="361950" cy="190500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BF6D10E-8E05-4C1F-8C25-FEC7BCB352C6}"/>
                </a:ext>
              </a:extLst>
            </p:cNvPr>
            <p:cNvCxnSpPr/>
            <p:nvPr/>
          </p:nvCxnSpPr>
          <p:spPr>
            <a:xfrm>
              <a:off x="6915150" y="2847975"/>
              <a:ext cx="114300" cy="168253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9FB8CAD-94CF-431B-8148-37A4A9ACCBC0}"/>
                </a:ext>
              </a:extLst>
            </p:cNvPr>
            <p:cNvCxnSpPr/>
            <p:nvPr/>
          </p:nvCxnSpPr>
          <p:spPr>
            <a:xfrm flipV="1">
              <a:off x="6915150" y="3016228"/>
              <a:ext cx="123825" cy="173338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5C4DD7E-095B-4284-94F9-5961FF0BCE8D}"/>
              </a:ext>
            </a:extLst>
          </p:cNvPr>
          <p:cNvGrpSpPr/>
          <p:nvPr/>
        </p:nvGrpSpPr>
        <p:grpSpPr>
          <a:xfrm>
            <a:off x="4136918" y="2898682"/>
            <a:ext cx="361950" cy="632837"/>
            <a:chOff x="6915150" y="2403431"/>
            <a:chExt cx="361950" cy="1225594"/>
          </a:xfrm>
          <a:noFill/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96C9DA5-D59F-4654-A2AC-0563FC3146D9}"/>
                </a:ext>
              </a:extLst>
            </p:cNvPr>
            <p:cNvCxnSpPr/>
            <p:nvPr/>
          </p:nvCxnSpPr>
          <p:spPr>
            <a:xfrm>
              <a:off x="6915150" y="2409825"/>
              <a:ext cx="0" cy="438150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E56F439D-1A93-4CC9-A3CF-64F0635E8C17}"/>
                </a:ext>
              </a:extLst>
            </p:cNvPr>
            <p:cNvCxnSpPr>
              <a:cxnSpLocks/>
            </p:cNvCxnSpPr>
            <p:nvPr/>
          </p:nvCxnSpPr>
          <p:spPr>
            <a:xfrm>
              <a:off x="6915150" y="2403431"/>
              <a:ext cx="361950" cy="200025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7F20809A-B810-4749-82EF-CC90C006AC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7100" y="2603456"/>
              <a:ext cx="0" cy="825544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7642D7C-31EC-490B-AF4F-452A2FF522ED}"/>
                </a:ext>
              </a:extLst>
            </p:cNvPr>
            <p:cNvCxnSpPr/>
            <p:nvPr/>
          </p:nvCxnSpPr>
          <p:spPr>
            <a:xfrm>
              <a:off x="6915150" y="3190875"/>
              <a:ext cx="0" cy="438150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01F0B9C-48BE-4340-ABBB-0E4DB548CF2B}"/>
                </a:ext>
              </a:extLst>
            </p:cNvPr>
            <p:cNvCxnSpPr/>
            <p:nvPr/>
          </p:nvCxnSpPr>
          <p:spPr>
            <a:xfrm flipV="1">
              <a:off x="6915150" y="3429000"/>
              <a:ext cx="361950" cy="190500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7010ADA-D9F3-4CE6-9638-3F35B4C01C5D}"/>
                </a:ext>
              </a:extLst>
            </p:cNvPr>
            <p:cNvCxnSpPr/>
            <p:nvPr/>
          </p:nvCxnSpPr>
          <p:spPr>
            <a:xfrm>
              <a:off x="6915150" y="2847975"/>
              <a:ext cx="114300" cy="168253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EDC0783-3EAF-42C7-9E05-1D80C9C7E3D1}"/>
                </a:ext>
              </a:extLst>
            </p:cNvPr>
            <p:cNvCxnSpPr/>
            <p:nvPr/>
          </p:nvCxnSpPr>
          <p:spPr>
            <a:xfrm flipV="1">
              <a:off x="6915150" y="3016228"/>
              <a:ext cx="123825" cy="173338"/>
            </a:xfrm>
            <a:prstGeom prst="lin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Forwarding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60" name="Content Placeholder 10">
            <a:extLst>
              <a:ext uri="{FF2B5EF4-FFF2-40B4-BE49-F238E27FC236}">
                <a16:creationId xmlns:a16="http://schemas.microsoft.com/office/drawing/2014/main" id="{B74E56F7-6A9E-4073-83EB-D23A13D30960}"/>
              </a:ext>
            </a:extLst>
          </p:cNvPr>
          <p:cNvSpPr txBox="1">
            <a:spLocks/>
          </p:cNvSpPr>
          <p:nvPr/>
        </p:nvSpPr>
        <p:spPr>
          <a:xfrm>
            <a:off x="228601" y="2229525"/>
            <a:ext cx="105168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sub </a:t>
            </a:r>
            <a:r>
              <a:rPr lang="en-US" sz="1600" dirty="0">
                <a:solidFill>
                  <a:srgbClr val="FF0000"/>
                </a:solidFill>
              </a:rPr>
              <a:t>x2</a:t>
            </a:r>
            <a:r>
              <a:rPr lang="en-US" sz="1600" dirty="0"/>
              <a:t>, x1, x3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0079166-0FF1-47C2-B049-2BB872BC7FC0}"/>
              </a:ext>
            </a:extLst>
          </p:cNvPr>
          <p:cNvSpPr/>
          <p:nvPr/>
        </p:nvSpPr>
        <p:spPr>
          <a:xfrm>
            <a:off x="2011873" y="2065379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0D5C922-D296-4430-BB19-B8DE23C2E727}"/>
              </a:ext>
            </a:extLst>
          </p:cNvPr>
          <p:cNvSpPr/>
          <p:nvPr/>
        </p:nvSpPr>
        <p:spPr>
          <a:xfrm>
            <a:off x="1385811" y="2176667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E17E9C-FC6A-4F15-82DD-F3F3B5145294}"/>
              </a:ext>
            </a:extLst>
          </p:cNvPr>
          <p:cNvCxnSpPr>
            <a:stCxn id="124" idx="3"/>
            <a:endCxn id="119" idx="1"/>
          </p:cNvCxnSpPr>
          <p:nvPr/>
        </p:nvCxnSpPr>
        <p:spPr>
          <a:xfrm flipV="1">
            <a:off x="1802647" y="2371625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A3F6BF4-5A64-4ADF-B0CE-9966AAAC0AD6}"/>
              </a:ext>
            </a:extLst>
          </p:cNvPr>
          <p:cNvSpPr/>
          <p:nvPr/>
        </p:nvSpPr>
        <p:spPr>
          <a:xfrm>
            <a:off x="2923689" y="2070548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61B9343-067E-4B9C-8E7B-8717EDD538F8}"/>
              </a:ext>
            </a:extLst>
          </p:cNvPr>
          <p:cNvSpPr/>
          <p:nvPr/>
        </p:nvSpPr>
        <p:spPr>
          <a:xfrm>
            <a:off x="2297627" y="2181836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RF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AF91EE0-256C-4E17-B27A-A4CD8ED1B970}"/>
              </a:ext>
            </a:extLst>
          </p:cNvPr>
          <p:cNvCxnSpPr>
            <a:cxnSpLocks/>
          </p:cNvCxnSpPr>
          <p:nvPr/>
        </p:nvCxnSpPr>
        <p:spPr>
          <a:xfrm flipV="1">
            <a:off x="2714463" y="2233919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99AAD34-B4C0-4E5D-8679-7CF9CA5E0EA6}"/>
              </a:ext>
            </a:extLst>
          </p:cNvPr>
          <p:cNvCxnSpPr/>
          <p:nvPr/>
        </p:nvCxnSpPr>
        <p:spPr>
          <a:xfrm flipV="1">
            <a:off x="2093238" y="2371624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89B832A-2A75-41CE-AC8B-2D7EFFE891BF}"/>
              </a:ext>
            </a:extLst>
          </p:cNvPr>
          <p:cNvSpPr/>
          <p:nvPr/>
        </p:nvSpPr>
        <p:spPr>
          <a:xfrm>
            <a:off x="3835505" y="2075717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31C71FA-CEC7-4529-8AB5-4BD65AA4FCCA}"/>
              </a:ext>
            </a:extLst>
          </p:cNvPr>
          <p:cNvCxnSpPr>
            <a:cxnSpLocks/>
            <a:endCxn id="139" idx="1"/>
          </p:cNvCxnSpPr>
          <p:nvPr/>
        </p:nvCxnSpPr>
        <p:spPr>
          <a:xfrm flipV="1">
            <a:off x="3580106" y="2381963"/>
            <a:ext cx="255399" cy="707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3538CA0-8324-4CBB-9B2D-3D234021D769}"/>
              </a:ext>
            </a:extLst>
          </p:cNvPr>
          <p:cNvCxnSpPr>
            <a:cxnSpLocks/>
          </p:cNvCxnSpPr>
          <p:nvPr/>
        </p:nvCxnSpPr>
        <p:spPr>
          <a:xfrm>
            <a:off x="3005054" y="2236551"/>
            <a:ext cx="213102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7453AF5-2565-4BAA-8382-76A3DE755181}"/>
              </a:ext>
            </a:extLst>
          </p:cNvPr>
          <p:cNvSpPr/>
          <p:nvPr/>
        </p:nvSpPr>
        <p:spPr>
          <a:xfrm>
            <a:off x="4746139" y="2089598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72EAB6E-3BBC-4D24-9E70-5EA1C090CC95}"/>
              </a:ext>
            </a:extLst>
          </p:cNvPr>
          <p:cNvSpPr/>
          <p:nvPr/>
        </p:nvSpPr>
        <p:spPr>
          <a:xfrm>
            <a:off x="4120077" y="2200886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DM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C6A8A79-B67C-4B0D-A86C-E8DE686F55CB}"/>
              </a:ext>
            </a:extLst>
          </p:cNvPr>
          <p:cNvCxnSpPr>
            <a:stCxn id="144" idx="3"/>
            <a:endCxn id="143" idx="1"/>
          </p:cNvCxnSpPr>
          <p:nvPr/>
        </p:nvCxnSpPr>
        <p:spPr>
          <a:xfrm flipV="1">
            <a:off x="4536913" y="2395844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1BE3A4A-0C42-4031-A427-CCCC81E0FA91}"/>
              </a:ext>
            </a:extLst>
          </p:cNvPr>
          <p:cNvCxnSpPr/>
          <p:nvPr/>
        </p:nvCxnSpPr>
        <p:spPr>
          <a:xfrm flipV="1">
            <a:off x="3915688" y="2390674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02E52E7-A581-474B-AF55-5DFBF0B7B452}"/>
              </a:ext>
            </a:extLst>
          </p:cNvPr>
          <p:cNvSpPr/>
          <p:nvPr/>
        </p:nvSpPr>
        <p:spPr>
          <a:xfrm>
            <a:off x="5034477" y="2207236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RF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7940107-DA30-4263-A3BA-F071955459EA}"/>
              </a:ext>
            </a:extLst>
          </p:cNvPr>
          <p:cNvCxnSpPr/>
          <p:nvPr/>
        </p:nvCxnSpPr>
        <p:spPr>
          <a:xfrm flipV="1">
            <a:off x="4830088" y="2397024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E7AFF0A5-09D1-4C80-B84B-24D2D3E75528}"/>
              </a:ext>
            </a:extLst>
          </p:cNvPr>
          <p:cNvSpPr/>
          <p:nvPr/>
        </p:nvSpPr>
        <p:spPr>
          <a:xfrm>
            <a:off x="5034690" y="2207236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F83B27-AB39-4BE4-8C0D-F508EC14EFC1}"/>
              </a:ext>
            </a:extLst>
          </p:cNvPr>
          <p:cNvCxnSpPr/>
          <p:nvPr/>
        </p:nvCxnSpPr>
        <p:spPr>
          <a:xfrm>
            <a:off x="4003479" y="2381963"/>
            <a:ext cx="0" cy="2959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77D89B5-ED68-4DB1-9D8B-8232418CD241}"/>
              </a:ext>
            </a:extLst>
          </p:cNvPr>
          <p:cNvCxnSpPr>
            <a:cxnSpLocks/>
          </p:cNvCxnSpPr>
          <p:nvPr/>
        </p:nvCxnSpPr>
        <p:spPr>
          <a:xfrm flipV="1">
            <a:off x="4004750" y="2671554"/>
            <a:ext cx="741389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E1AA30F-29E3-419E-85F9-6E5A3618B8C6}"/>
              </a:ext>
            </a:extLst>
          </p:cNvPr>
          <p:cNvSpPr/>
          <p:nvPr/>
        </p:nvSpPr>
        <p:spPr>
          <a:xfrm>
            <a:off x="2520090" y="2178661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2D27ACF-BFB6-40E1-B5B8-8371EA3A749B}"/>
              </a:ext>
            </a:extLst>
          </p:cNvPr>
          <p:cNvSpPr/>
          <p:nvPr/>
        </p:nvSpPr>
        <p:spPr>
          <a:xfrm>
            <a:off x="1605690" y="2172685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5DEF6132-2673-4595-BDFF-2F61D6C102C0}"/>
              </a:ext>
            </a:extLst>
          </p:cNvPr>
          <p:cNvCxnSpPr>
            <a:cxnSpLocks/>
          </p:cNvCxnSpPr>
          <p:nvPr/>
        </p:nvCxnSpPr>
        <p:spPr>
          <a:xfrm flipV="1">
            <a:off x="2718006" y="2535176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53955EC-AAC5-4A5D-8312-38DCED330A35}"/>
              </a:ext>
            </a:extLst>
          </p:cNvPr>
          <p:cNvCxnSpPr>
            <a:cxnSpLocks/>
          </p:cNvCxnSpPr>
          <p:nvPr/>
        </p:nvCxnSpPr>
        <p:spPr>
          <a:xfrm>
            <a:off x="3008597" y="2537808"/>
            <a:ext cx="213102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tent Placeholder 10">
            <a:extLst>
              <a:ext uri="{FF2B5EF4-FFF2-40B4-BE49-F238E27FC236}">
                <a16:creationId xmlns:a16="http://schemas.microsoft.com/office/drawing/2014/main" id="{9C8DC65E-1092-45F9-A78D-58CC3F4AAE40}"/>
              </a:ext>
            </a:extLst>
          </p:cNvPr>
          <p:cNvSpPr txBox="1">
            <a:spLocks/>
          </p:cNvSpPr>
          <p:nvPr/>
        </p:nvSpPr>
        <p:spPr>
          <a:xfrm>
            <a:off x="165464" y="3061194"/>
            <a:ext cx="1119171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and x12, </a:t>
            </a:r>
            <a:r>
              <a:rPr lang="en-US" sz="1600" dirty="0">
                <a:solidFill>
                  <a:srgbClr val="FF0000"/>
                </a:solidFill>
              </a:rPr>
              <a:t>x2</a:t>
            </a:r>
            <a:r>
              <a:rPr lang="en-US" sz="1600" dirty="0"/>
              <a:t>, x5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9F0BF98-DC3B-4686-B2FE-45B839A25C7D}"/>
              </a:ext>
            </a:extLst>
          </p:cNvPr>
          <p:cNvSpPr/>
          <p:nvPr/>
        </p:nvSpPr>
        <p:spPr>
          <a:xfrm>
            <a:off x="2930635" y="2897048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24D779A-0CDA-4793-874B-933788A95E79}"/>
              </a:ext>
            </a:extLst>
          </p:cNvPr>
          <p:cNvSpPr/>
          <p:nvPr/>
        </p:nvSpPr>
        <p:spPr>
          <a:xfrm>
            <a:off x="2304573" y="3008336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IM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2BC1349-11AC-495E-BF4C-DB2A08A9478A}"/>
              </a:ext>
            </a:extLst>
          </p:cNvPr>
          <p:cNvCxnSpPr>
            <a:stCxn id="163" idx="3"/>
            <a:endCxn id="162" idx="1"/>
          </p:cNvCxnSpPr>
          <p:nvPr/>
        </p:nvCxnSpPr>
        <p:spPr>
          <a:xfrm flipV="1">
            <a:off x="2721409" y="3203294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9E6EDB5-A269-4983-B305-16D1951F9235}"/>
              </a:ext>
            </a:extLst>
          </p:cNvPr>
          <p:cNvSpPr/>
          <p:nvPr/>
        </p:nvSpPr>
        <p:spPr>
          <a:xfrm>
            <a:off x="3842451" y="2902217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7061A8D-9722-4E81-AF14-E9950D037798}"/>
              </a:ext>
            </a:extLst>
          </p:cNvPr>
          <p:cNvSpPr/>
          <p:nvPr/>
        </p:nvSpPr>
        <p:spPr>
          <a:xfrm>
            <a:off x="3216389" y="3013505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RF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B8B9B95-26F5-45E6-A083-45C60EF2CB73}"/>
              </a:ext>
            </a:extLst>
          </p:cNvPr>
          <p:cNvCxnSpPr>
            <a:cxnSpLocks/>
          </p:cNvCxnSpPr>
          <p:nvPr/>
        </p:nvCxnSpPr>
        <p:spPr>
          <a:xfrm flipV="1">
            <a:off x="3633225" y="3065588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2C6ADDE-9C46-4E71-8D4C-2D13F07FD99A}"/>
              </a:ext>
            </a:extLst>
          </p:cNvPr>
          <p:cNvCxnSpPr/>
          <p:nvPr/>
        </p:nvCxnSpPr>
        <p:spPr>
          <a:xfrm flipV="1">
            <a:off x="3012000" y="3203293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7E13317-76C4-46A6-9414-CAA58B590735}"/>
              </a:ext>
            </a:extLst>
          </p:cNvPr>
          <p:cNvSpPr/>
          <p:nvPr/>
        </p:nvSpPr>
        <p:spPr>
          <a:xfrm>
            <a:off x="4754267" y="2907386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779D992-3BEF-4513-B75C-BAE4F147786C}"/>
              </a:ext>
            </a:extLst>
          </p:cNvPr>
          <p:cNvCxnSpPr>
            <a:cxnSpLocks/>
            <a:endCxn id="183" idx="1"/>
          </p:cNvCxnSpPr>
          <p:nvPr/>
        </p:nvCxnSpPr>
        <p:spPr>
          <a:xfrm flipV="1">
            <a:off x="4498868" y="3213632"/>
            <a:ext cx="255399" cy="707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7E8BE452-9C55-4869-992B-D7C7F3DD7566}"/>
              </a:ext>
            </a:extLst>
          </p:cNvPr>
          <p:cNvCxnSpPr>
            <a:cxnSpLocks/>
          </p:cNvCxnSpPr>
          <p:nvPr/>
        </p:nvCxnSpPr>
        <p:spPr>
          <a:xfrm>
            <a:off x="3923816" y="3068220"/>
            <a:ext cx="213102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15AF08B2-C542-43C0-81EF-F1EA718B4C12}"/>
              </a:ext>
            </a:extLst>
          </p:cNvPr>
          <p:cNvSpPr/>
          <p:nvPr/>
        </p:nvSpPr>
        <p:spPr>
          <a:xfrm>
            <a:off x="5664901" y="2921267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892F802-1586-491C-A6A4-3CA1FF8190E0}"/>
              </a:ext>
            </a:extLst>
          </p:cNvPr>
          <p:cNvSpPr/>
          <p:nvPr/>
        </p:nvSpPr>
        <p:spPr>
          <a:xfrm>
            <a:off x="5038839" y="3032555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DM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68A2184D-86E7-4156-9061-D1B3720EB350}"/>
              </a:ext>
            </a:extLst>
          </p:cNvPr>
          <p:cNvCxnSpPr>
            <a:stCxn id="209" idx="3"/>
            <a:endCxn id="188" idx="1"/>
          </p:cNvCxnSpPr>
          <p:nvPr/>
        </p:nvCxnSpPr>
        <p:spPr>
          <a:xfrm flipV="1">
            <a:off x="5455675" y="3227513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5BB0769F-DF16-4EC5-ADCC-FA5E56F6560A}"/>
              </a:ext>
            </a:extLst>
          </p:cNvPr>
          <p:cNvCxnSpPr/>
          <p:nvPr/>
        </p:nvCxnSpPr>
        <p:spPr>
          <a:xfrm flipV="1">
            <a:off x="4834450" y="3222343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8FA0C484-CE71-4786-ABFC-7E9431AD4CA9}"/>
              </a:ext>
            </a:extLst>
          </p:cNvPr>
          <p:cNvSpPr/>
          <p:nvPr/>
        </p:nvSpPr>
        <p:spPr>
          <a:xfrm>
            <a:off x="5953239" y="3038905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RF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E88CB16D-7A1C-4666-9E3A-47EF20F500D5}"/>
              </a:ext>
            </a:extLst>
          </p:cNvPr>
          <p:cNvCxnSpPr/>
          <p:nvPr/>
        </p:nvCxnSpPr>
        <p:spPr>
          <a:xfrm flipV="1">
            <a:off x="5748850" y="3228693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A91C910-6637-4A13-9643-B238D756533F}"/>
              </a:ext>
            </a:extLst>
          </p:cNvPr>
          <p:cNvSpPr/>
          <p:nvPr/>
        </p:nvSpPr>
        <p:spPr>
          <a:xfrm>
            <a:off x="5953452" y="3038905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C9B1619A-DE1E-4B49-A4AA-9AEC9EF20188}"/>
              </a:ext>
            </a:extLst>
          </p:cNvPr>
          <p:cNvCxnSpPr/>
          <p:nvPr/>
        </p:nvCxnSpPr>
        <p:spPr>
          <a:xfrm>
            <a:off x="4922241" y="3213632"/>
            <a:ext cx="0" cy="2959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292F7B92-043A-4D07-A84E-475F8C5ED732}"/>
              </a:ext>
            </a:extLst>
          </p:cNvPr>
          <p:cNvCxnSpPr>
            <a:cxnSpLocks/>
          </p:cNvCxnSpPr>
          <p:nvPr/>
        </p:nvCxnSpPr>
        <p:spPr>
          <a:xfrm flipV="1">
            <a:off x="4923512" y="3503223"/>
            <a:ext cx="741389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F1C19F6-6432-402C-B811-39AF205F4210}"/>
              </a:ext>
            </a:extLst>
          </p:cNvPr>
          <p:cNvSpPr/>
          <p:nvPr/>
        </p:nvSpPr>
        <p:spPr>
          <a:xfrm>
            <a:off x="3438852" y="3010330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EBEEC850-2822-41CF-9C86-85AE726B495D}"/>
              </a:ext>
            </a:extLst>
          </p:cNvPr>
          <p:cNvSpPr/>
          <p:nvPr/>
        </p:nvSpPr>
        <p:spPr>
          <a:xfrm>
            <a:off x="2524452" y="3004354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D0B2E5F1-6FE4-4F29-A3D3-5B22F5876222}"/>
              </a:ext>
            </a:extLst>
          </p:cNvPr>
          <p:cNvCxnSpPr>
            <a:cxnSpLocks/>
          </p:cNvCxnSpPr>
          <p:nvPr/>
        </p:nvCxnSpPr>
        <p:spPr>
          <a:xfrm flipV="1">
            <a:off x="3636768" y="3366845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16E45BD3-9521-438A-A508-4399014A69E8}"/>
              </a:ext>
            </a:extLst>
          </p:cNvPr>
          <p:cNvCxnSpPr>
            <a:cxnSpLocks/>
          </p:cNvCxnSpPr>
          <p:nvPr/>
        </p:nvCxnSpPr>
        <p:spPr>
          <a:xfrm>
            <a:off x="3927359" y="3369477"/>
            <a:ext cx="213102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ontent Placeholder 10">
            <a:extLst>
              <a:ext uri="{FF2B5EF4-FFF2-40B4-BE49-F238E27FC236}">
                <a16:creationId xmlns:a16="http://schemas.microsoft.com/office/drawing/2014/main" id="{3674CFF0-5BB9-44D2-8902-60FE146F0613}"/>
              </a:ext>
            </a:extLst>
          </p:cNvPr>
          <p:cNvSpPr txBox="1">
            <a:spLocks/>
          </p:cNvSpPr>
          <p:nvPr/>
        </p:nvSpPr>
        <p:spPr>
          <a:xfrm>
            <a:off x="246004" y="3884154"/>
            <a:ext cx="105168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or x13, x6, </a:t>
            </a:r>
            <a:r>
              <a:rPr lang="en-US" sz="1600" dirty="0">
                <a:solidFill>
                  <a:srgbClr val="FF0000"/>
                </a:solidFill>
              </a:rPr>
              <a:t>x2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AFF6B91C-EC3E-4F5E-A8A5-535134BC848D}"/>
              </a:ext>
            </a:extLst>
          </p:cNvPr>
          <p:cNvSpPr/>
          <p:nvPr/>
        </p:nvSpPr>
        <p:spPr>
          <a:xfrm>
            <a:off x="3849388" y="3720008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41E45E31-DAC8-4FAA-BC7D-0385D9D75511}"/>
              </a:ext>
            </a:extLst>
          </p:cNvPr>
          <p:cNvSpPr/>
          <p:nvPr/>
        </p:nvSpPr>
        <p:spPr>
          <a:xfrm>
            <a:off x="3223326" y="3831296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IM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8AA8AB97-10BE-4F6A-8BDE-E79EE2349C4A}"/>
              </a:ext>
            </a:extLst>
          </p:cNvPr>
          <p:cNvCxnSpPr>
            <a:stCxn id="264" idx="3"/>
            <a:endCxn id="263" idx="1"/>
          </p:cNvCxnSpPr>
          <p:nvPr/>
        </p:nvCxnSpPr>
        <p:spPr>
          <a:xfrm flipV="1">
            <a:off x="3640162" y="4026254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>
            <a:extLst>
              <a:ext uri="{FF2B5EF4-FFF2-40B4-BE49-F238E27FC236}">
                <a16:creationId xmlns:a16="http://schemas.microsoft.com/office/drawing/2014/main" id="{E20B8031-84EB-48DD-AF65-95201800DE5F}"/>
              </a:ext>
            </a:extLst>
          </p:cNvPr>
          <p:cNvSpPr/>
          <p:nvPr/>
        </p:nvSpPr>
        <p:spPr>
          <a:xfrm>
            <a:off x="4761204" y="3725177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F9782984-7E6D-4300-8F14-084C566ECF6E}"/>
              </a:ext>
            </a:extLst>
          </p:cNvPr>
          <p:cNvSpPr/>
          <p:nvPr/>
        </p:nvSpPr>
        <p:spPr>
          <a:xfrm>
            <a:off x="4135142" y="3836465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RF</a:t>
            </a: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355934BE-75CB-4B92-A575-7300F7BDD22E}"/>
              </a:ext>
            </a:extLst>
          </p:cNvPr>
          <p:cNvCxnSpPr>
            <a:cxnSpLocks/>
          </p:cNvCxnSpPr>
          <p:nvPr/>
        </p:nvCxnSpPr>
        <p:spPr>
          <a:xfrm flipV="1">
            <a:off x="4551978" y="3888548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4640B339-6935-488B-8603-01947DE87C83}"/>
              </a:ext>
            </a:extLst>
          </p:cNvPr>
          <p:cNvCxnSpPr/>
          <p:nvPr/>
        </p:nvCxnSpPr>
        <p:spPr>
          <a:xfrm flipV="1">
            <a:off x="3930753" y="4026253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>
            <a:extLst>
              <a:ext uri="{FF2B5EF4-FFF2-40B4-BE49-F238E27FC236}">
                <a16:creationId xmlns:a16="http://schemas.microsoft.com/office/drawing/2014/main" id="{201E0CF3-295A-490B-9F9C-314754F9BF9C}"/>
              </a:ext>
            </a:extLst>
          </p:cNvPr>
          <p:cNvSpPr/>
          <p:nvPr/>
        </p:nvSpPr>
        <p:spPr>
          <a:xfrm>
            <a:off x="5673020" y="3730346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A97BA6EF-ABB1-405B-88C0-84B45A3643D1}"/>
              </a:ext>
            </a:extLst>
          </p:cNvPr>
          <p:cNvCxnSpPr>
            <a:cxnSpLocks/>
            <a:endCxn id="298" idx="1"/>
          </p:cNvCxnSpPr>
          <p:nvPr/>
        </p:nvCxnSpPr>
        <p:spPr>
          <a:xfrm flipV="1">
            <a:off x="5417621" y="4036592"/>
            <a:ext cx="255399" cy="707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62FB175C-20C7-4225-BE3D-010476F11C0B}"/>
              </a:ext>
            </a:extLst>
          </p:cNvPr>
          <p:cNvCxnSpPr>
            <a:cxnSpLocks/>
          </p:cNvCxnSpPr>
          <p:nvPr/>
        </p:nvCxnSpPr>
        <p:spPr>
          <a:xfrm>
            <a:off x="4842569" y="3891180"/>
            <a:ext cx="213102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Rectangle 300">
            <a:extLst>
              <a:ext uri="{FF2B5EF4-FFF2-40B4-BE49-F238E27FC236}">
                <a16:creationId xmlns:a16="http://schemas.microsoft.com/office/drawing/2014/main" id="{88C72570-ACAE-4368-B848-2F7BB4730896}"/>
              </a:ext>
            </a:extLst>
          </p:cNvPr>
          <p:cNvSpPr/>
          <p:nvPr/>
        </p:nvSpPr>
        <p:spPr>
          <a:xfrm>
            <a:off x="6583654" y="3744227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145C6B10-089B-4C0F-94CD-ADF47B01A3F4}"/>
              </a:ext>
            </a:extLst>
          </p:cNvPr>
          <p:cNvSpPr/>
          <p:nvPr/>
        </p:nvSpPr>
        <p:spPr>
          <a:xfrm>
            <a:off x="5957592" y="3855515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DM</a:t>
            </a:r>
          </a:p>
        </p:txBody>
      </p: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961575FA-BF35-4A76-9ED8-C23E45B57A98}"/>
              </a:ext>
            </a:extLst>
          </p:cNvPr>
          <p:cNvCxnSpPr>
            <a:stCxn id="302" idx="3"/>
            <a:endCxn id="301" idx="1"/>
          </p:cNvCxnSpPr>
          <p:nvPr/>
        </p:nvCxnSpPr>
        <p:spPr>
          <a:xfrm flipV="1">
            <a:off x="6374428" y="4050473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F24615AB-3911-4381-BD8F-A8CBA9C3F50D}"/>
              </a:ext>
            </a:extLst>
          </p:cNvPr>
          <p:cNvCxnSpPr/>
          <p:nvPr/>
        </p:nvCxnSpPr>
        <p:spPr>
          <a:xfrm flipV="1">
            <a:off x="5753203" y="4045303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angle 304">
            <a:extLst>
              <a:ext uri="{FF2B5EF4-FFF2-40B4-BE49-F238E27FC236}">
                <a16:creationId xmlns:a16="http://schemas.microsoft.com/office/drawing/2014/main" id="{F8B4DAC8-529E-48BF-892C-FB528784E7B5}"/>
              </a:ext>
            </a:extLst>
          </p:cNvPr>
          <p:cNvSpPr/>
          <p:nvPr/>
        </p:nvSpPr>
        <p:spPr>
          <a:xfrm>
            <a:off x="6871992" y="3861865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RF</a:t>
            </a:r>
          </a:p>
        </p:txBody>
      </p: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3DB6AD26-DD5B-48ED-A0FF-E873AF69FB71}"/>
              </a:ext>
            </a:extLst>
          </p:cNvPr>
          <p:cNvCxnSpPr/>
          <p:nvPr/>
        </p:nvCxnSpPr>
        <p:spPr>
          <a:xfrm flipV="1">
            <a:off x="6667603" y="4051653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>
            <a:extLst>
              <a:ext uri="{FF2B5EF4-FFF2-40B4-BE49-F238E27FC236}">
                <a16:creationId xmlns:a16="http://schemas.microsoft.com/office/drawing/2014/main" id="{FBECCC6D-1216-40DA-BA43-E039751CBC74}"/>
              </a:ext>
            </a:extLst>
          </p:cNvPr>
          <p:cNvSpPr/>
          <p:nvPr/>
        </p:nvSpPr>
        <p:spPr>
          <a:xfrm>
            <a:off x="6872205" y="3861865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5EF5542C-F2F1-4B47-9FFA-CB26461983C0}"/>
              </a:ext>
            </a:extLst>
          </p:cNvPr>
          <p:cNvCxnSpPr/>
          <p:nvPr/>
        </p:nvCxnSpPr>
        <p:spPr>
          <a:xfrm>
            <a:off x="5840994" y="4036592"/>
            <a:ext cx="0" cy="2959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5807D30C-D130-40C8-AE23-6F532B1E08C9}"/>
              </a:ext>
            </a:extLst>
          </p:cNvPr>
          <p:cNvCxnSpPr>
            <a:cxnSpLocks/>
          </p:cNvCxnSpPr>
          <p:nvPr/>
        </p:nvCxnSpPr>
        <p:spPr>
          <a:xfrm flipV="1">
            <a:off x="5842265" y="4326183"/>
            <a:ext cx="741389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tangle 309">
            <a:extLst>
              <a:ext uri="{FF2B5EF4-FFF2-40B4-BE49-F238E27FC236}">
                <a16:creationId xmlns:a16="http://schemas.microsoft.com/office/drawing/2014/main" id="{1CB9D48E-B552-446F-A8EB-3999C7D2BA4B}"/>
              </a:ext>
            </a:extLst>
          </p:cNvPr>
          <p:cNvSpPr/>
          <p:nvPr/>
        </p:nvSpPr>
        <p:spPr>
          <a:xfrm>
            <a:off x="4357605" y="3833290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506D2E8F-D623-4FDB-BFA6-D4B32F57BEEB}"/>
              </a:ext>
            </a:extLst>
          </p:cNvPr>
          <p:cNvSpPr/>
          <p:nvPr/>
        </p:nvSpPr>
        <p:spPr>
          <a:xfrm>
            <a:off x="3443205" y="3827314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77FBBF2C-69EA-40A3-8D09-7F20BBFCFB2C}"/>
              </a:ext>
            </a:extLst>
          </p:cNvPr>
          <p:cNvCxnSpPr>
            <a:cxnSpLocks/>
          </p:cNvCxnSpPr>
          <p:nvPr/>
        </p:nvCxnSpPr>
        <p:spPr>
          <a:xfrm flipV="1">
            <a:off x="4555521" y="4189805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10A970B2-65F1-42AD-9765-0C4FA67120E4}"/>
              </a:ext>
            </a:extLst>
          </p:cNvPr>
          <p:cNvCxnSpPr>
            <a:cxnSpLocks/>
          </p:cNvCxnSpPr>
          <p:nvPr/>
        </p:nvCxnSpPr>
        <p:spPr>
          <a:xfrm>
            <a:off x="4846112" y="4192437"/>
            <a:ext cx="213102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Content Placeholder 10">
            <a:extLst>
              <a:ext uri="{FF2B5EF4-FFF2-40B4-BE49-F238E27FC236}">
                <a16:creationId xmlns:a16="http://schemas.microsoft.com/office/drawing/2014/main" id="{9E66758D-59CB-41AA-BF73-800D00973424}"/>
              </a:ext>
            </a:extLst>
          </p:cNvPr>
          <p:cNvSpPr txBox="1">
            <a:spLocks/>
          </p:cNvSpPr>
          <p:nvPr/>
        </p:nvSpPr>
        <p:spPr>
          <a:xfrm>
            <a:off x="165464" y="4654866"/>
            <a:ext cx="1145283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add x14, </a:t>
            </a:r>
            <a:r>
              <a:rPr lang="en-US" sz="1600" dirty="0">
                <a:solidFill>
                  <a:srgbClr val="FF0000"/>
                </a:solidFill>
              </a:rPr>
              <a:t>x2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FF0000"/>
                </a:solidFill>
              </a:rPr>
              <a:t>x2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22B969B2-CA1A-458D-9455-A881870A5511}"/>
              </a:ext>
            </a:extLst>
          </p:cNvPr>
          <p:cNvSpPr/>
          <p:nvPr/>
        </p:nvSpPr>
        <p:spPr>
          <a:xfrm>
            <a:off x="4768147" y="4490720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1E26DAD8-A050-479B-BF40-F7F20A8A1A04}"/>
              </a:ext>
            </a:extLst>
          </p:cNvPr>
          <p:cNvSpPr/>
          <p:nvPr/>
        </p:nvSpPr>
        <p:spPr>
          <a:xfrm>
            <a:off x="4142085" y="4602008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IM</a:t>
            </a:r>
          </a:p>
        </p:txBody>
      </p: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186569B8-1034-4D0E-884B-70A87242AED3}"/>
              </a:ext>
            </a:extLst>
          </p:cNvPr>
          <p:cNvCxnSpPr>
            <a:stCxn id="316" idx="3"/>
            <a:endCxn id="315" idx="1"/>
          </p:cNvCxnSpPr>
          <p:nvPr/>
        </p:nvCxnSpPr>
        <p:spPr>
          <a:xfrm flipV="1">
            <a:off x="4558921" y="4796966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35375117-B410-42FA-B4CE-49E4F95D433E}"/>
              </a:ext>
            </a:extLst>
          </p:cNvPr>
          <p:cNvSpPr/>
          <p:nvPr/>
        </p:nvSpPr>
        <p:spPr>
          <a:xfrm>
            <a:off x="5679963" y="4495889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5DC515D-767A-4CAE-B54A-8D3F47BE4656}"/>
              </a:ext>
            </a:extLst>
          </p:cNvPr>
          <p:cNvSpPr/>
          <p:nvPr/>
        </p:nvSpPr>
        <p:spPr>
          <a:xfrm>
            <a:off x="5053901" y="4607177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RF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43AEF97B-28F1-4610-8D4B-54D974BB4830}"/>
              </a:ext>
            </a:extLst>
          </p:cNvPr>
          <p:cNvCxnSpPr>
            <a:cxnSpLocks/>
          </p:cNvCxnSpPr>
          <p:nvPr/>
        </p:nvCxnSpPr>
        <p:spPr>
          <a:xfrm flipV="1">
            <a:off x="5470737" y="4659260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D3D4050D-19A1-47C2-A327-66D776845B5E}"/>
              </a:ext>
            </a:extLst>
          </p:cNvPr>
          <p:cNvCxnSpPr/>
          <p:nvPr/>
        </p:nvCxnSpPr>
        <p:spPr>
          <a:xfrm flipV="1">
            <a:off x="4849512" y="4796965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ectangle 331">
            <a:extLst>
              <a:ext uri="{FF2B5EF4-FFF2-40B4-BE49-F238E27FC236}">
                <a16:creationId xmlns:a16="http://schemas.microsoft.com/office/drawing/2014/main" id="{0B9213D6-D8B3-4D3D-B547-0EF47A001CB9}"/>
              </a:ext>
            </a:extLst>
          </p:cNvPr>
          <p:cNvSpPr/>
          <p:nvPr/>
        </p:nvSpPr>
        <p:spPr>
          <a:xfrm>
            <a:off x="6591779" y="4501058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2215618F-87EB-436F-9310-7D8095B34043}"/>
              </a:ext>
            </a:extLst>
          </p:cNvPr>
          <p:cNvCxnSpPr>
            <a:cxnSpLocks/>
            <a:endCxn id="332" idx="1"/>
          </p:cNvCxnSpPr>
          <p:nvPr/>
        </p:nvCxnSpPr>
        <p:spPr>
          <a:xfrm flipV="1">
            <a:off x="6336380" y="4807304"/>
            <a:ext cx="255399" cy="707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AC3F2C2B-9B34-4FC6-B17E-7791D0225D90}"/>
              </a:ext>
            </a:extLst>
          </p:cNvPr>
          <p:cNvCxnSpPr>
            <a:cxnSpLocks/>
          </p:cNvCxnSpPr>
          <p:nvPr/>
        </p:nvCxnSpPr>
        <p:spPr>
          <a:xfrm>
            <a:off x="5761328" y="4661892"/>
            <a:ext cx="213102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angle 334">
            <a:extLst>
              <a:ext uri="{FF2B5EF4-FFF2-40B4-BE49-F238E27FC236}">
                <a16:creationId xmlns:a16="http://schemas.microsoft.com/office/drawing/2014/main" id="{D7CF5138-1634-46AA-85BE-9F36F236A1A4}"/>
              </a:ext>
            </a:extLst>
          </p:cNvPr>
          <p:cNvSpPr/>
          <p:nvPr/>
        </p:nvSpPr>
        <p:spPr>
          <a:xfrm>
            <a:off x="7502413" y="4514939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C0A5B8B8-89C8-4417-8C9D-00AD4A7DA00B}"/>
              </a:ext>
            </a:extLst>
          </p:cNvPr>
          <p:cNvSpPr/>
          <p:nvPr/>
        </p:nvSpPr>
        <p:spPr>
          <a:xfrm>
            <a:off x="6876351" y="4626227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DM</a:t>
            </a:r>
          </a:p>
        </p:txBody>
      </p: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7C16935E-6267-429E-BDE3-BB34EEE6DD3A}"/>
              </a:ext>
            </a:extLst>
          </p:cNvPr>
          <p:cNvCxnSpPr>
            <a:stCxn id="336" idx="3"/>
            <a:endCxn id="335" idx="1"/>
          </p:cNvCxnSpPr>
          <p:nvPr/>
        </p:nvCxnSpPr>
        <p:spPr>
          <a:xfrm flipV="1">
            <a:off x="7293187" y="4821185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20056D25-DB38-4C1F-B70B-405292D6E2B0}"/>
              </a:ext>
            </a:extLst>
          </p:cNvPr>
          <p:cNvCxnSpPr/>
          <p:nvPr/>
        </p:nvCxnSpPr>
        <p:spPr>
          <a:xfrm flipV="1">
            <a:off x="6671962" y="4816015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angle 338">
            <a:extLst>
              <a:ext uri="{FF2B5EF4-FFF2-40B4-BE49-F238E27FC236}">
                <a16:creationId xmlns:a16="http://schemas.microsoft.com/office/drawing/2014/main" id="{02ABB265-1928-4BF9-BF35-D7E4F823D53A}"/>
              </a:ext>
            </a:extLst>
          </p:cNvPr>
          <p:cNvSpPr/>
          <p:nvPr/>
        </p:nvSpPr>
        <p:spPr>
          <a:xfrm>
            <a:off x="7790751" y="4632577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RF</a:t>
            </a:r>
          </a:p>
        </p:txBody>
      </p: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0D480B23-7786-4DDC-961E-1BD2EEB58153}"/>
              </a:ext>
            </a:extLst>
          </p:cNvPr>
          <p:cNvCxnSpPr/>
          <p:nvPr/>
        </p:nvCxnSpPr>
        <p:spPr>
          <a:xfrm flipV="1">
            <a:off x="7586362" y="4822365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angle 340">
            <a:extLst>
              <a:ext uri="{FF2B5EF4-FFF2-40B4-BE49-F238E27FC236}">
                <a16:creationId xmlns:a16="http://schemas.microsoft.com/office/drawing/2014/main" id="{2EA122A8-10E2-46CC-8C1A-05295BB1441D}"/>
              </a:ext>
            </a:extLst>
          </p:cNvPr>
          <p:cNvSpPr/>
          <p:nvPr/>
        </p:nvSpPr>
        <p:spPr>
          <a:xfrm>
            <a:off x="7790964" y="4632577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72F04C74-595B-4869-9786-4F04A0C07404}"/>
              </a:ext>
            </a:extLst>
          </p:cNvPr>
          <p:cNvCxnSpPr/>
          <p:nvPr/>
        </p:nvCxnSpPr>
        <p:spPr>
          <a:xfrm>
            <a:off x="6759753" y="4807304"/>
            <a:ext cx="0" cy="2959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204ABE6C-C760-4E01-B123-E8A6C1B8DD3B}"/>
              </a:ext>
            </a:extLst>
          </p:cNvPr>
          <p:cNvCxnSpPr>
            <a:cxnSpLocks/>
          </p:cNvCxnSpPr>
          <p:nvPr/>
        </p:nvCxnSpPr>
        <p:spPr>
          <a:xfrm flipV="1">
            <a:off x="6761024" y="5096895"/>
            <a:ext cx="741389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angle 343">
            <a:extLst>
              <a:ext uri="{FF2B5EF4-FFF2-40B4-BE49-F238E27FC236}">
                <a16:creationId xmlns:a16="http://schemas.microsoft.com/office/drawing/2014/main" id="{17FF9806-D9D4-452D-9569-835D7BD2ECBC}"/>
              </a:ext>
            </a:extLst>
          </p:cNvPr>
          <p:cNvSpPr/>
          <p:nvPr/>
        </p:nvSpPr>
        <p:spPr>
          <a:xfrm>
            <a:off x="5276364" y="4604002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C90CACF0-C398-4EEF-BD39-D46AA39B71F2}"/>
              </a:ext>
            </a:extLst>
          </p:cNvPr>
          <p:cNvSpPr/>
          <p:nvPr/>
        </p:nvSpPr>
        <p:spPr>
          <a:xfrm>
            <a:off x="4361964" y="4598026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8674962F-B84B-46FE-8F23-2A92FFB3CAF7}"/>
              </a:ext>
            </a:extLst>
          </p:cNvPr>
          <p:cNvCxnSpPr>
            <a:cxnSpLocks/>
          </p:cNvCxnSpPr>
          <p:nvPr/>
        </p:nvCxnSpPr>
        <p:spPr>
          <a:xfrm flipV="1">
            <a:off x="5474280" y="4960517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D3128C12-9D36-4C1C-A879-2A357F826D33}"/>
              </a:ext>
            </a:extLst>
          </p:cNvPr>
          <p:cNvCxnSpPr>
            <a:cxnSpLocks/>
          </p:cNvCxnSpPr>
          <p:nvPr/>
        </p:nvCxnSpPr>
        <p:spPr>
          <a:xfrm>
            <a:off x="5764871" y="4963149"/>
            <a:ext cx="213102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Content Placeholder 10">
            <a:extLst>
              <a:ext uri="{FF2B5EF4-FFF2-40B4-BE49-F238E27FC236}">
                <a16:creationId xmlns:a16="http://schemas.microsoft.com/office/drawing/2014/main" id="{BBF1FB34-83FA-4335-96E7-7593B45F9C24}"/>
              </a:ext>
            </a:extLst>
          </p:cNvPr>
          <p:cNvSpPr txBox="1">
            <a:spLocks/>
          </p:cNvSpPr>
          <p:nvPr/>
        </p:nvSpPr>
        <p:spPr>
          <a:xfrm>
            <a:off x="165464" y="5442987"/>
            <a:ext cx="1158340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sd</a:t>
            </a:r>
            <a:r>
              <a:rPr lang="en-US" sz="1600" dirty="0"/>
              <a:t> x15, 100(</a:t>
            </a:r>
            <a:r>
              <a:rPr lang="en-US" sz="1600" dirty="0">
                <a:solidFill>
                  <a:srgbClr val="FF0000"/>
                </a:solidFill>
              </a:rPr>
              <a:t>x2</a:t>
            </a:r>
            <a:r>
              <a:rPr lang="en-US" sz="1600" dirty="0"/>
              <a:t>)</a:t>
            </a: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75777B0F-E872-4171-A072-366F011EF126}"/>
              </a:ext>
            </a:extLst>
          </p:cNvPr>
          <p:cNvSpPr/>
          <p:nvPr/>
        </p:nvSpPr>
        <p:spPr>
          <a:xfrm>
            <a:off x="5686890" y="5278841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810D6EF8-6C00-4F5A-8A27-4D5B515A1673}"/>
              </a:ext>
            </a:extLst>
          </p:cNvPr>
          <p:cNvSpPr/>
          <p:nvPr/>
        </p:nvSpPr>
        <p:spPr>
          <a:xfrm>
            <a:off x="5060828" y="5390129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IM</a:t>
            </a:r>
          </a:p>
        </p:txBody>
      </p: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41510834-AD6A-481E-A6DF-5A3BE8C8A634}"/>
              </a:ext>
            </a:extLst>
          </p:cNvPr>
          <p:cNvCxnSpPr>
            <a:stCxn id="350" idx="3"/>
            <a:endCxn id="349" idx="1"/>
          </p:cNvCxnSpPr>
          <p:nvPr/>
        </p:nvCxnSpPr>
        <p:spPr>
          <a:xfrm flipV="1">
            <a:off x="5477664" y="5585087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Rectangle 351">
            <a:extLst>
              <a:ext uri="{FF2B5EF4-FFF2-40B4-BE49-F238E27FC236}">
                <a16:creationId xmlns:a16="http://schemas.microsoft.com/office/drawing/2014/main" id="{9EDBE825-D901-4CB8-890D-5AF94C58045C}"/>
              </a:ext>
            </a:extLst>
          </p:cNvPr>
          <p:cNvSpPr/>
          <p:nvPr/>
        </p:nvSpPr>
        <p:spPr>
          <a:xfrm>
            <a:off x="6598706" y="5284010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2F56DA75-D7CF-4D38-AEAB-0A5B6827BFF8}"/>
              </a:ext>
            </a:extLst>
          </p:cNvPr>
          <p:cNvSpPr/>
          <p:nvPr/>
        </p:nvSpPr>
        <p:spPr>
          <a:xfrm>
            <a:off x="5972644" y="5395298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RF</a:t>
            </a: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3DA8754D-89DC-4E07-A68D-F530353273E6}"/>
              </a:ext>
            </a:extLst>
          </p:cNvPr>
          <p:cNvCxnSpPr>
            <a:cxnSpLocks/>
          </p:cNvCxnSpPr>
          <p:nvPr/>
        </p:nvCxnSpPr>
        <p:spPr>
          <a:xfrm flipV="1">
            <a:off x="6389480" y="5447381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580B1D9F-4658-47E4-9E47-D897522312B7}"/>
              </a:ext>
            </a:extLst>
          </p:cNvPr>
          <p:cNvCxnSpPr/>
          <p:nvPr/>
        </p:nvCxnSpPr>
        <p:spPr>
          <a:xfrm flipV="1">
            <a:off x="5768255" y="5585086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Rectangle 365">
            <a:extLst>
              <a:ext uri="{FF2B5EF4-FFF2-40B4-BE49-F238E27FC236}">
                <a16:creationId xmlns:a16="http://schemas.microsoft.com/office/drawing/2014/main" id="{6375AA63-C9F9-4AA3-89A4-EC036F1CFA94}"/>
              </a:ext>
            </a:extLst>
          </p:cNvPr>
          <p:cNvSpPr/>
          <p:nvPr/>
        </p:nvSpPr>
        <p:spPr>
          <a:xfrm>
            <a:off x="7510522" y="5289179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E4289475-BCD1-4D39-9FB7-9F0BE0C2E3E0}"/>
              </a:ext>
            </a:extLst>
          </p:cNvPr>
          <p:cNvCxnSpPr>
            <a:cxnSpLocks/>
            <a:endCxn id="366" idx="1"/>
          </p:cNvCxnSpPr>
          <p:nvPr/>
        </p:nvCxnSpPr>
        <p:spPr>
          <a:xfrm flipV="1">
            <a:off x="7255123" y="5595425"/>
            <a:ext cx="255399" cy="707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D6DE5359-5175-45CA-AA92-78E255114844}"/>
              </a:ext>
            </a:extLst>
          </p:cNvPr>
          <p:cNvCxnSpPr>
            <a:cxnSpLocks/>
          </p:cNvCxnSpPr>
          <p:nvPr/>
        </p:nvCxnSpPr>
        <p:spPr>
          <a:xfrm>
            <a:off x="6680071" y="5450013"/>
            <a:ext cx="213102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Rectangle 368">
            <a:extLst>
              <a:ext uri="{FF2B5EF4-FFF2-40B4-BE49-F238E27FC236}">
                <a16:creationId xmlns:a16="http://schemas.microsoft.com/office/drawing/2014/main" id="{9E316455-B23B-49F4-B82B-CED7615AC5EE}"/>
              </a:ext>
            </a:extLst>
          </p:cNvPr>
          <p:cNvSpPr/>
          <p:nvPr/>
        </p:nvSpPr>
        <p:spPr>
          <a:xfrm>
            <a:off x="8421156" y="5303060"/>
            <a:ext cx="85241" cy="61249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E9BC42BA-0784-49B2-8EE4-B9EC4A181314}"/>
              </a:ext>
            </a:extLst>
          </p:cNvPr>
          <p:cNvSpPr/>
          <p:nvPr/>
        </p:nvSpPr>
        <p:spPr>
          <a:xfrm>
            <a:off x="7795094" y="5414348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DM</a:t>
            </a:r>
          </a:p>
        </p:txBody>
      </p: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E7248E87-89DC-4339-AFC6-64E02F2F607A}"/>
              </a:ext>
            </a:extLst>
          </p:cNvPr>
          <p:cNvCxnSpPr>
            <a:stCxn id="370" idx="3"/>
            <a:endCxn id="369" idx="1"/>
          </p:cNvCxnSpPr>
          <p:nvPr/>
        </p:nvCxnSpPr>
        <p:spPr>
          <a:xfrm flipV="1">
            <a:off x="8211930" y="5609306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1D68CDEC-2E51-46BF-8249-6461165AD286}"/>
              </a:ext>
            </a:extLst>
          </p:cNvPr>
          <p:cNvCxnSpPr/>
          <p:nvPr/>
        </p:nvCxnSpPr>
        <p:spPr>
          <a:xfrm flipV="1">
            <a:off x="7590705" y="5604136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E18EB412-0184-44AA-BB53-613E1F6A3248}"/>
              </a:ext>
            </a:extLst>
          </p:cNvPr>
          <p:cNvSpPr/>
          <p:nvPr/>
        </p:nvSpPr>
        <p:spPr>
          <a:xfrm>
            <a:off x="8709494" y="5420698"/>
            <a:ext cx="416836" cy="38991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RF</a:t>
            </a:r>
          </a:p>
        </p:txBody>
      </p: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1F28B8DD-82C8-4347-B9E0-A3C2A2BB403B}"/>
              </a:ext>
            </a:extLst>
          </p:cNvPr>
          <p:cNvCxnSpPr/>
          <p:nvPr/>
        </p:nvCxnSpPr>
        <p:spPr>
          <a:xfrm flipV="1">
            <a:off x="8505105" y="5610486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Rectangle 374">
            <a:extLst>
              <a:ext uri="{FF2B5EF4-FFF2-40B4-BE49-F238E27FC236}">
                <a16:creationId xmlns:a16="http://schemas.microsoft.com/office/drawing/2014/main" id="{17089D2F-113D-4643-A60A-904F0F073ACE}"/>
              </a:ext>
            </a:extLst>
          </p:cNvPr>
          <p:cNvSpPr/>
          <p:nvPr/>
        </p:nvSpPr>
        <p:spPr>
          <a:xfrm>
            <a:off x="7795298" y="5420698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54B0A25C-5131-4B34-80CC-09E3A0705F85}"/>
              </a:ext>
            </a:extLst>
          </p:cNvPr>
          <p:cNvCxnSpPr/>
          <p:nvPr/>
        </p:nvCxnSpPr>
        <p:spPr>
          <a:xfrm>
            <a:off x="7678496" y="5595425"/>
            <a:ext cx="0" cy="2959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07D5B103-52D1-483D-86DA-DCCFA6F0CAD4}"/>
              </a:ext>
            </a:extLst>
          </p:cNvPr>
          <p:cNvCxnSpPr>
            <a:cxnSpLocks/>
          </p:cNvCxnSpPr>
          <p:nvPr/>
        </p:nvCxnSpPr>
        <p:spPr>
          <a:xfrm flipV="1">
            <a:off x="7679767" y="5885016"/>
            <a:ext cx="741389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>
            <a:extLst>
              <a:ext uri="{FF2B5EF4-FFF2-40B4-BE49-F238E27FC236}">
                <a16:creationId xmlns:a16="http://schemas.microsoft.com/office/drawing/2014/main" id="{02D9463B-B4C5-4172-8639-3F861E05F2B3}"/>
              </a:ext>
            </a:extLst>
          </p:cNvPr>
          <p:cNvSpPr/>
          <p:nvPr/>
        </p:nvSpPr>
        <p:spPr>
          <a:xfrm>
            <a:off x="6195107" y="5392123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FBC9CFF1-43AF-4DBA-833E-748B7D5CBB5B}"/>
              </a:ext>
            </a:extLst>
          </p:cNvPr>
          <p:cNvSpPr/>
          <p:nvPr/>
        </p:nvSpPr>
        <p:spPr>
          <a:xfrm>
            <a:off x="5280707" y="5386147"/>
            <a:ext cx="197923" cy="38991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DF84DBC2-E366-454B-AEBA-08E980F527D9}"/>
              </a:ext>
            </a:extLst>
          </p:cNvPr>
          <p:cNvCxnSpPr>
            <a:cxnSpLocks/>
          </p:cNvCxnSpPr>
          <p:nvPr/>
        </p:nvCxnSpPr>
        <p:spPr>
          <a:xfrm flipV="1">
            <a:off x="6393023" y="5748638"/>
            <a:ext cx="20922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0422C331-D494-4D3C-AF6F-E00066BCC1CF}"/>
              </a:ext>
            </a:extLst>
          </p:cNvPr>
          <p:cNvCxnSpPr>
            <a:cxnSpLocks/>
          </p:cNvCxnSpPr>
          <p:nvPr/>
        </p:nvCxnSpPr>
        <p:spPr>
          <a:xfrm>
            <a:off x="6683614" y="5751270"/>
            <a:ext cx="213102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70CBFB-F120-4B24-97CC-CA040A70F485}"/>
              </a:ext>
            </a:extLst>
          </p:cNvPr>
          <p:cNvCxnSpPr>
            <a:cxnSpLocks/>
            <a:stCxn id="149" idx="3"/>
          </p:cNvCxnSpPr>
          <p:nvPr/>
        </p:nvCxnSpPr>
        <p:spPr>
          <a:xfrm flipH="1">
            <a:off x="3460725" y="2402195"/>
            <a:ext cx="1771888" cy="81143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D6B0883E-D0A3-4EC3-B0FE-440383A482F1}"/>
              </a:ext>
            </a:extLst>
          </p:cNvPr>
          <p:cNvCxnSpPr>
            <a:cxnSpLocks/>
            <a:stCxn id="149" idx="3"/>
          </p:cNvCxnSpPr>
          <p:nvPr/>
        </p:nvCxnSpPr>
        <p:spPr>
          <a:xfrm flipH="1">
            <a:off x="4374615" y="2402195"/>
            <a:ext cx="857998" cy="162656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1C90D135-0F04-45BE-BC1C-4C3E732B990A}"/>
              </a:ext>
            </a:extLst>
          </p:cNvPr>
          <p:cNvCxnSpPr>
            <a:cxnSpLocks/>
            <a:stCxn id="149" idx="3"/>
          </p:cNvCxnSpPr>
          <p:nvPr/>
        </p:nvCxnSpPr>
        <p:spPr>
          <a:xfrm>
            <a:off x="5232613" y="2402195"/>
            <a:ext cx="971870" cy="317676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98CD9919-5DBE-47BD-96C0-3A8D9C016F8F}"/>
              </a:ext>
            </a:extLst>
          </p:cNvPr>
          <p:cNvCxnSpPr>
            <a:cxnSpLocks/>
          </p:cNvCxnSpPr>
          <p:nvPr/>
        </p:nvCxnSpPr>
        <p:spPr>
          <a:xfrm>
            <a:off x="3933609" y="2384919"/>
            <a:ext cx="96758" cy="68303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B12B625C-B21B-410F-B523-DAFF8964419D}"/>
              </a:ext>
            </a:extLst>
          </p:cNvPr>
          <p:cNvCxnSpPr>
            <a:cxnSpLocks/>
          </p:cNvCxnSpPr>
          <p:nvPr/>
        </p:nvCxnSpPr>
        <p:spPr>
          <a:xfrm>
            <a:off x="4852690" y="2398369"/>
            <a:ext cx="102087" cy="151470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D82490C8-FE85-4AA5-BB83-124AE891E6E3}"/>
              </a:ext>
            </a:extLst>
          </p:cNvPr>
          <p:cNvCxnSpPr>
            <a:cxnSpLocks/>
          </p:cNvCxnSpPr>
          <p:nvPr/>
        </p:nvCxnSpPr>
        <p:spPr>
          <a:xfrm>
            <a:off x="697121" y="2381962"/>
            <a:ext cx="219879" cy="6792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>
            <a:extLst>
              <a:ext uri="{FF2B5EF4-FFF2-40B4-BE49-F238E27FC236}">
                <a16:creationId xmlns:a16="http://schemas.microsoft.com/office/drawing/2014/main" id="{2566E536-F273-414E-81CB-1128F64F6CE7}"/>
              </a:ext>
            </a:extLst>
          </p:cNvPr>
          <p:cNvSpPr/>
          <p:nvPr/>
        </p:nvSpPr>
        <p:spPr>
          <a:xfrm>
            <a:off x="264769" y="2383431"/>
            <a:ext cx="894699" cy="2437753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4A2488DC-B435-4466-ACBA-7864F24E5925}"/>
              </a:ext>
            </a:extLst>
          </p:cNvPr>
          <p:cNvCxnSpPr>
            <a:cxnSpLocks/>
          </p:cNvCxnSpPr>
          <p:nvPr/>
        </p:nvCxnSpPr>
        <p:spPr>
          <a:xfrm flipH="1">
            <a:off x="1157897" y="3598160"/>
            <a:ext cx="6617" cy="2683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Content Placeholder 10">
            <a:extLst>
              <a:ext uri="{FF2B5EF4-FFF2-40B4-BE49-F238E27FC236}">
                <a16:creationId xmlns:a16="http://schemas.microsoft.com/office/drawing/2014/main" id="{8DC4E353-207D-4A97-8647-EEE9B71DA7BB}"/>
              </a:ext>
            </a:extLst>
          </p:cNvPr>
          <p:cNvSpPr txBox="1">
            <a:spLocks/>
          </p:cNvSpPr>
          <p:nvPr/>
        </p:nvSpPr>
        <p:spPr>
          <a:xfrm>
            <a:off x="120130" y="1551468"/>
            <a:ext cx="1145283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Clock Cycle</a:t>
            </a:r>
          </a:p>
        </p:txBody>
      </p:sp>
      <p:sp>
        <p:nvSpPr>
          <p:cNvPr id="391" name="Content Placeholder 10">
            <a:extLst>
              <a:ext uri="{FF2B5EF4-FFF2-40B4-BE49-F238E27FC236}">
                <a16:creationId xmlns:a16="http://schemas.microsoft.com/office/drawing/2014/main" id="{D33004DF-0BCA-4434-8840-70B97B0BDE84}"/>
              </a:ext>
            </a:extLst>
          </p:cNvPr>
          <p:cNvSpPr txBox="1">
            <a:spLocks/>
          </p:cNvSpPr>
          <p:nvPr/>
        </p:nvSpPr>
        <p:spPr>
          <a:xfrm>
            <a:off x="693728" y="1551468"/>
            <a:ext cx="1145283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CC0</a:t>
            </a:r>
          </a:p>
        </p:txBody>
      </p:sp>
      <p:sp>
        <p:nvSpPr>
          <p:cNvPr id="392" name="Content Placeholder 10">
            <a:extLst>
              <a:ext uri="{FF2B5EF4-FFF2-40B4-BE49-F238E27FC236}">
                <a16:creationId xmlns:a16="http://schemas.microsoft.com/office/drawing/2014/main" id="{17FFE158-02A4-485D-8609-951B4C9753F0}"/>
              </a:ext>
            </a:extLst>
          </p:cNvPr>
          <p:cNvSpPr txBox="1">
            <a:spLocks/>
          </p:cNvSpPr>
          <p:nvPr/>
        </p:nvSpPr>
        <p:spPr>
          <a:xfrm>
            <a:off x="1617653" y="1551468"/>
            <a:ext cx="1145283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CC1</a:t>
            </a:r>
          </a:p>
        </p:txBody>
      </p:sp>
      <p:sp>
        <p:nvSpPr>
          <p:cNvPr id="393" name="Content Placeholder 10">
            <a:extLst>
              <a:ext uri="{FF2B5EF4-FFF2-40B4-BE49-F238E27FC236}">
                <a16:creationId xmlns:a16="http://schemas.microsoft.com/office/drawing/2014/main" id="{E9C313AB-E343-4FF6-A4F1-D2459426E835}"/>
              </a:ext>
            </a:extLst>
          </p:cNvPr>
          <p:cNvSpPr txBox="1">
            <a:spLocks/>
          </p:cNvSpPr>
          <p:nvPr/>
        </p:nvSpPr>
        <p:spPr>
          <a:xfrm>
            <a:off x="2474903" y="1551468"/>
            <a:ext cx="1145283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CC2</a:t>
            </a:r>
          </a:p>
        </p:txBody>
      </p:sp>
      <p:sp>
        <p:nvSpPr>
          <p:cNvPr id="394" name="Content Placeholder 10">
            <a:extLst>
              <a:ext uri="{FF2B5EF4-FFF2-40B4-BE49-F238E27FC236}">
                <a16:creationId xmlns:a16="http://schemas.microsoft.com/office/drawing/2014/main" id="{E6A98840-A7F5-46E0-9CE3-BAB67ABB2930}"/>
              </a:ext>
            </a:extLst>
          </p:cNvPr>
          <p:cNvSpPr txBox="1">
            <a:spLocks/>
          </p:cNvSpPr>
          <p:nvPr/>
        </p:nvSpPr>
        <p:spPr>
          <a:xfrm>
            <a:off x="3389303" y="1551468"/>
            <a:ext cx="1145283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CC3</a:t>
            </a:r>
          </a:p>
        </p:txBody>
      </p:sp>
      <p:sp>
        <p:nvSpPr>
          <p:cNvPr id="395" name="Content Placeholder 10">
            <a:extLst>
              <a:ext uri="{FF2B5EF4-FFF2-40B4-BE49-F238E27FC236}">
                <a16:creationId xmlns:a16="http://schemas.microsoft.com/office/drawing/2014/main" id="{377982DC-0C63-4331-BAB5-24F79F75C2DF}"/>
              </a:ext>
            </a:extLst>
          </p:cNvPr>
          <p:cNvSpPr txBox="1">
            <a:spLocks/>
          </p:cNvSpPr>
          <p:nvPr/>
        </p:nvSpPr>
        <p:spPr>
          <a:xfrm>
            <a:off x="4313228" y="1551468"/>
            <a:ext cx="1145283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CC4</a:t>
            </a:r>
          </a:p>
        </p:txBody>
      </p:sp>
      <p:sp>
        <p:nvSpPr>
          <p:cNvPr id="396" name="Content Placeholder 10">
            <a:extLst>
              <a:ext uri="{FF2B5EF4-FFF2-40B4-BE49-F238E27FC236}">
                <a16:creationId xmlns:a16="http://schemas.microsoft.com/office/drawing/2014/main" id="{7F0A5EBC-185B-4C3E-A37B-202DFFECCC5C}"/>
              </a:ext>
            </a:extLst>
          </p:cNvPr>
          <p:cNvSpPr txBox="1">
            <a:spLocks/>
          </p:cNvSpPr>
          <p:nvPr/>
        </p:nvSpPr>
        <p:spPr>
          <a:xfrm>
            <a:off x="5246678" y="1551468"/>
            <a:ext cx="1145283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CC5</a:t>
            </a:r>
          </a:p>
        </p:txBody>
      </p:sp>
      <p:sp>
        <p:nvSpPr>
          <p:cNvPr id="397" name="Content Placeholder 10">
            <a:extLst>
              <a:ext uri="{FF2B5EF4-FFF2-40B4-BE49-F238E27FC236}">
                <a16:creationId xmlns:a16="http://schemas.microsoft.com/office/drawing/2014/main" id="{A07EA433-A3C4-4D70-A37F-4F65E839C859}"/>
              </a:ext>
            </a:extLst>
          </p:cNvPr>
          <p:cNvSpPr txBox="1">
            <a:spLocks/>
          </p:cNvSpPr>
          <p:nvPr/>
        </p:nvSpPr>
        <p:spPr>
          <a:xfrm>
            <a:off x="6170603" y="1551468"/>
            <a:ext cx="1145283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CC6</a:t>
            </a:r>
          </a:p>
        </p:txBody>
      </p:sp>
      <p:sp>
        <p:nvSpPr>
          <p:cNvPr id="398" name="Content Placeholder 10">
            <a:extLst>
              <a:ext uri="{FF2B5EF4-FFF2-40B4-BE49-F238E27FC236}">
                <a16:creationId xmlns:a16="http://schemas.microsoft.com/office/drawing/2014/main" id="{FB99AAE1-5E8C-4F27-835C-D5458B514E89}"/>
              </a:ext>
            </a:extLst>
          </p:cNvPr>
          <p:cNvSpPr txBox="1">
            <a:spLocks/>
          </p:cNvSpPr>
          <p:nvPr/>
        </p:nvSpPr>
        <p:spPr>
          <a:xfrm>
            <a:off x="7094528" y="1551468"/>
            <a:ext cx="1145283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CC7</a:t>
            </a:r>
          </a:p>
        </p:txBody>
      </p:sp>
      <p:sp>
        <p:nvSpPr>
          <p:cNvPr id="399" name="Content Placeholder 10">
            <a:extLst>
              <a:ext uri="{FF2B5EF4-FFF2-40B4-BE49-F238E27FC236}">
                <a16:creationId xmlns:a16="http://schemas.microsoft.com/office/drawing/2014/main" id="{467888C3-1A3A-4195-B45A-54DC889AD032}"/>
              </a:ext>
            </a:extLst>
          </p:cNvPr>
          <p:cNvSpPr txBox="1">
            <a:spLocks/>
          </p:cNvSpPr>
          <p:nvPr/>
        </p:nvSpPr>
        <p:spPr>
          <a:xfrm>
            <a:off x="8037503" y="1551468"/>
            <a:ext cx="1145283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CC8</a:t>
            </a:r>
          </a:p>
        </p:txBody>
      </p: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38BE17B2-839A-4F5D-A48E-1A83A28F61B2}"/>
              </a:ext>
            </a:extLst>
          </p:cNvPr>
          <p:cNvCxnSpPr>
            <a:cxnSpLocks/>
            <a:stCxn id="149" idx="3"/>
          </p:cNvCxnSpPr>
          <p:nvPr/>
        </p:nvCxnSpPr>
        <p:spPr>
          <a:xfrm>
            <a:off x="5232613" y="2402195"/>
            <a:ext cx="56422" cy="239193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07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Detecting the need to forward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dirty="0"/>
              <a:t>Pass register indices along pipeline</a:t>
            </a:r>
          </a:p>
          <a:p>
            <a:pPr lvl="1"/>
            <a:r>
              <a:rPr lang="en-US" altLang="en-US" dirty="0"/>
              <a:t>e.g., ID/EX.RegisterRs1 = register index for Rs1 sitting in ID/EX pipeline register</a:t>
            </a:r>
          </a:p>
          <a:p>
            <a:r>
              <a:rPr lang="en-US" altLang="en-US" dirty="0"/>
              <a:t>ALU operand register numbers in EX stage are given by</a:t>
            </a:r>
          </a:p>
          <a:p>
            <a:pPr lvl="1"/>
            <a:r>
              <a:rPr lang="en-US" altLang="en-US" dirty="0"/>
              <a:t>ID/EX.RegisterRs1, ID/EX.RegisterRs2 (r_ex_rs1 and r_ex_rs2)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AU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1817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Pipeline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Content Placeholder 6"/>
          <p:cNvSpPr>
            <a:spLocks noGrp="1"/>
          </p:cNvSpPr>
          <p:nvPr>
            <p:ph idx="1"/>
          </p:nvPr>
        </p:nvSpPr>
        <p:spPr>
          <a:xfrm>
            <a:off x="489852" y="1275542"/>
            <a:ext cx="3724373" cy="4624512"/>
          </a:xfrm>
        </p:spPr>
        <p:txBody>
          <a:bodyPr>
            <a:normAutofit/>
          </a:bodyPr>
          <a:lstStyle/>
          <a:p>
            <a:r>
              <a:rPr lang="en-AU" altLang="en-US" sz="3200" dirty="0"/>
              <a:t>Pass necessary information down the pipeline</a:t>
            </a:r>
          </a:p>
          <a:p>
            <a:r>
              <a:rPr lang="en-AU" altLang="en-US" sz="3200" dirty="0"/>
              <a:t>Note that </a:t>
            </a:r>
            <a:r>
              <a:rPr lang="en-AU" altLang="en-US" sz="3200" dirty="0" err="1"/>
              <a:t>rd</a:t>
            </a:r>
            <a:r>
              <a:rPr lang="en-AU" altLang="en-US" sz="3200" dirty="0"/>
              <a:t> is already passed down the pipeline</a:t>
            </a:r>
          </a:p>
          <a:p>
            <a:endParaRPr lang="en-AU" altLang="en-US" sz="3200" dirty="0"/>
          </a:p>
        </p:txBody>
      </p:sp>
      <p:pic>
        <p:nvPicPr>
          <p:cNvPr id="11" name="Picture 1">
            <a:extLst>
              <a:ext uri="{FF2B5EF4-FFF2-40B4-BE49-F238E27FC236}">
                <a16:creationId xmlns:a16="http://schemas.microsoft.com/office/drawing/2014/main" id="{DFF1DBD1-1925-4640-BC33-A22CDE718E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556284"/>
            <a:ext cx="7567613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B38664-8FBA-44D0-9541-6334994D6971}"/>
              </a:ext>
            </a:extLst>
          </p:cNvPr>
          <p:cNvCxnSpPr/>
          <p:nvPr/>
        </p:nvCxnSpPr>
        <p:spPr>
          <a:xfrm flipV="1">
            <a:off x="6950990" y="2239505"/>
            <a:ext cx="0" cy="10926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F8869E-7DD8-43E9-BC4B-91F98F450169}"/>
              </a:ext>
            </a:extLst>
          </p:cNvPr>
          <p:cNvCxnSpPr/>
          <p:nvPr/>
        </p:nvCxnSpPr>
        <p:spPr>
          <a:xfrm>
            <a:off x="6950990" y="2247254"/>
            <a:ext cx="146459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9CA8DA-B621-4658-A45E-593AE35D312C}"/>
              </a:ext>
            </a:extLst>
          </p:cNvPr>
          <p:cNvCxnSpPr>
            <a:cxnSpLocks/>
          </p:cNvCxnSpPr>
          <p:nvPr/>
        </p:nvCxnSpPr>
        <p:spPr>
          <a:xfrm flipV="1">
            <a:off x="7041397" y="2336370"/>
            <a:ext cx="0" cy="124373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B77ABF-EA3D-49D4-9A58-C460F2B7B776}"/>
              </a:ext>
            </a:extLst>
          </p:cNvPr>
          <p:cNvCxnSpPr>
            <a:cxnSpLocks/>
          </p:cNvCxnSpPr>
          <p:nvPr/>
        </p:nvCxnSpPr>
        <p:spPr>
          <a:xfrm>
            <a:off x="7041397" y="2344118"/>
            <a:ext cx="137418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C33C31-774E-49A4-A5CC-773428D95F56}"/>
              </a:ext>
            </a:extLst>
          </p:cNvPr>
          <p:cNvCxnSpPr>
            <a:cxnSpLocks/>
          </p:cNvCxnSpPr>
          <p:nvPr/>
        </p:nvCxnSpPr>
        <p:spPr>
          <a:xfrm>
            <a:off x="3924300" y="3580108"/>
            <a:ext cx="4953000" cy="16110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67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Detecting the need to forward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dirty="0"/>
              <a:t>Pass register numbers along pipeline</a:t>
            </a:r>
          </a:p>
          <a:p>
            <a:pPr lvl="1"/>
            <a:r>
              <a:rPr lang="en-US" altLang="en-US" dirty="0"/>
              <a:t>e.g., ID/EX.RegisterRs1 = register number for Rs1 sitting in ID/EX pipeline register</a:t>
            </a:r>
          </a:p>
          <a:p>
            <a:r>
              <a:rPr lang="en-US" altLang="en-US" dirty="0"/>
              <a:t>ALU operand register numbers in EX stage are given by</a:t>
            </a:r>
          </a:p>
          <a:p>
            <a:pPr lvl="1"/>
            <a:r>
              <a:rPr lang="en-US" altLang="en-US" dirty="0"/>
              <a:t>ID/EX.RegisterRs1, ID/EX.RegisterRs2 (r_ex_rs1 and r_ex_rs2)</a:t>
            </a:r>
          </a:p>
          <a:p>
            <a:r>
              <a:rPr lang="en-US" altLang="en-US" dirty="0"/>
              <a:t>Data hazards when</a:t>
            </a:r>
          </a:p>
          <a:p>
            <a:pPr lvl="1">
              <a:buNone/>
            </a:pPr>
            <a:r>
              <a:rPr lang="en-US" altLang="en-US" dirty="0">
                <a:solidFill>
                  <a:schemeClr val="hlink"/>
                </a:solidFill>
              </a:rPr>
              <a:t>1a.</a:t>
            </a:r>
            <a:r>
              <a:rPr lang="en-US" altLang="en-US" dirty="0"/>
              <a:t> EX/</a:t>
            </a:r>
            <a:r>
              <a:rPr lang="en-US" altLang="en-US" dirty="0" err="1"/>
              <a:t>MEM.RegisterRd</a:t>
            </a:r>
            <a:r>
              <a:rPr lang="en-US" altLang="en-US" dirty="0"/>
              <a:t> (</a:t>
            </a:r>
            <a:r>
              <a:rPr lang="en-US" altLang="en-US" dirty="0" err="1"/>
              <a:t>r_me_rd</a:t>
            </a:r>
            <a:r>
              <a:rPr lang="en-US" altLang="en-US" dirty="0"/>
              <a:t>) = ID/EX.RegisterRs1</a:t>
            </a:r>
          </a:p>
          <a:p>
            <a:pPr lvl="1">
              <a:buNone/>
            </a:pPr>
            <a:r>
              <a:rPr lang="en-US" altLang="en-US" dirty="0">
                <a:solidFill>
                  <a:schemeClr val="hlink"/>
                </a:solidFill>
              </a:rPr>
              <a:t>1b.</a:t>
            </a:r>
            <a:r>
              <a:rPr lang="en-US" altLang="en-US" dirty="0"/>
              <a:t> EX/</a:t>
            </a:r>
            <a:r>
              <a:rPr lang="en-US" altLang="en-US" dirty="0" err="1"/>
              <a:t>MEM.RegisterRd</a:t>
            </a:r>
            <a:r>
              <a:rPr lang="en-US" altLang="en-US" dirty="0"/>
              <a:t> (</a:t>
            </a:r>
            <a:r>
              <a:rPr lang="en-US" altLang="en-US" dirty="0" err="1"/>
              <a:t>r_me_rd</a:t>
            </a:r>
            <a:r>
              <a:rPr lang="en-US" altLang="en-US" dirty="0"/>
              <a:t>) = ID/EX.RegisterRs2</a:t>
            </a:r>
          </a:p>
          <a:p>
            <a:pPr lvl="1">
              <a:buNone/>
            </a:pPr>
            <a:r>
              <a:rPr lang="en-US" altLang="en-US" dirty="0">
                <a:solidFill>
                  <a:schemeClr val="hlink"/>
                </a:solidFill>
              </a:rPr>
              <a:t>2a.</a:t>
            </a:r>
            <a:r>
              <a:rPr lang="en-US" altLang="en-US" dirty="0"/>
              <a:t> MEM/</a:t>
            </a:r>
            <a:r>
              <a:rPr lang="en-US" altLang="en-US" dirty="0" err="1"/>
              <a:t>WB.RegisterRd</a:t>
            </a:r>
            <a:r>
              <a:rPr lang="en-US" altLang="en-US" dirty="0"/>
              <a:t> (</a:t>
            </a:r>
            <a:r>
              <a:rPr lang="en-US" altLang="en-US" dirty="0" err="1"/>
              <a:t>r_wb_rd</a:t>
            </a:r>
            <a:r>
              <a:rPr lang="en-US" altLang="en-US" dirty="0"/>
              <a:t>) = ID/EX.RegisterRs1</a:t>
            </a:r>
          </a:p>
          <a:p>
            <a:pPr lvl="1">
              <a:buNone/>
            </a:pPr>
            <a:r>
              <a:rPr lang="en-US" altLang="en-US" dirty="0">
                <a:solidFill>
                  <a:schemeClr val="hlink"/>
                </a:solidFill>
              </a:rPr>
              <a:t>2b.</a:t>
            </a:r>
            <a:r>
              <a:rPr lang="en-US" altLang="en-US" dirty="0"/>
              <a:t> MEM/</a:t>
            </a:r>
            <a:r>
              <a:rPr lang="en-US" altLang="en-US" dirty="0" err="1"/>
              <a:t>WB.RegisterRd</a:t>
            </a:r>
            <a:r>
              <a:rPr lang="en-US" altLang="en-US" dirty="0"/>
              <a:t> (</a:t>
            </a:r>
            <a:r>
              <a:rPr lang="en-US" altLang="en-US" dirty="0" err="1"/>
              <a:t>r_wb_rd</a:t>
            </a:r>
            <a:r>
              <a:rPr lang="en-US" altLang="en-US" dirty="0"/>
              <a:t>) = ID/EX.RegisterRs2</a:t>
            </a:r>
            <a:endParaRPr lang="en-AU" altLang="en-US" dirty="0"/>
          </a:p>
          <a:p>
            <a:endParaRPr lang="en-US" altLang="en-US" dirty="0"/>
          </a:p>
          <a:p>
            <a:endParaRPr lang="en-AU" altLang="en-US" sz="3200" dirty="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E4FB2F72-9863-4807-86CB-331859FC2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3650" y="3959225"/>
            <a:ext cx="1241425" cy="835025"/>
          </a:xfrm>
          <a:prstGeom prst="rect">
            <a:avLst/>
          </a:prstGeom>
          <a:solidFill>
            <a:srgbClr val="9FCAD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Fwd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 from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ME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pipeline reg</a:t>
            </a:r>
            <a:endParaRPr kumimoji="0" lang="en-AU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26D7E961-24CF-4085-BE2D-D1F06A230F31}"/>
              </a:ext>
            </a:extLst>
          </p:cNvPr>
          <p:cNvSpPr>
            <a:spLocks/>
          </p:cNvSpPr>
          <p:nvPr/>
        </p:nvSpPr>
        <p:spPr bwMode="auto">
          <a:xfrm>
            <a:off x="8310563" y="3976688"/>
            <a:ext cx="166687" cy="849312"/>
          </a:xfrm>
          <a:prstGeom prst="rightBrace">
            <a:avLst>
              <a:gd name="adj1" fmla="val 4246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44709852-DE15-4451-9D91-B906C5B4B64B}"/>
              </a:ext>
            </a:extLst>
          </p:cNvPr>
          <p:cNvSpPr>
            <a:spLocks/>
          </p:cNvSpPr>
          <p:nvPr/>
        </p:nvSpPr>
        <p:spPr bwMode="auto">
          <a:xfrm>
            <a:off x="8310563" y="4884589"/>
            <a:ext cx="166687" cy="849312"/>
          </a:xfrm>
          <a:prstGeom prst="rightBrace">
            <a:avLst>
              <a:gd name="adj1" fmla="val 4246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95E8FA74-F8AF-4713-9BF6-73D969B52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3650" y="4922722"/>
            <a:ext cx="1241425" cy="835025"/>
          </a:xfrm>
          <a:prstGeom prst="rect">
            <a:avLst/>
          </a:prstGeom>
          <a:solidFill>
            <a:srgbClr val="9FCAD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Fwd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 from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WB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pipeline reg</a:t>
            </a:r>
            <a:endParaRPr kumimoji="0" lang="en-AU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40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46432</TotalTime>
  <Words>1519</Words>
  <Application>Microsoft Office PowerPoint</Application>
  <PresentationFormat>Widescreen</PresentationFormat>
  <Paragraphs>286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HelveticaNeueLT Std ExtBlk Cn</vt:lpstr>
      <vt:lpstr>Lucida Console</vt:lpstr>
      <vt:lpstr>Office Theme</vt:lpstr>
      <vt:lpstr>ECEN 3593-001 Computer Organization</vt:lpstr>
      <vt:lpstr>Agenda</vt:lpstr>
      <vt:lpstr>Class Announcements</vt:lpstr>
      <vt:lpstr>Class Announcements</vt:lpstr>
      <vt:lpstr>Phase 6 Scoring</vt:lpstr>
      <vt:lpstr>Data Forwarding</vt:lpstr>
      <vt:lpstr>Detecting the need to forward</vt:lpstr>
      <vt:lpstr>Pipeline Control</vt:lpstr>
      <vt:lpstr>Detecting the need to forward</vt:lpstr>
      <vt:lpstr>Detecting the need to forward</vt:lpstr>
      <vt:lpstr>Forwarding paths</vt:lpstr>
      <vt:lpstr>Forwarding conditions</vt:lpstr>
      <vt:lpstr>Double Data Hazard</vt:lpstr>
      <vt:lpstr>Revised Forwarding condition</vt:lpstr>
      <vt:lpstr>Forwarding paths</vt:lpstr>
      <vt:lpstr>Load Data Hazard</vt:lpstr>
      <vt:lpstr>Load-Hazard Detection</vt:lpstr>
      <vt:lpstr>How to insert a bubble and stall the pipeline</vt:lpstr>
      <vt:lpstr>Data path with hazard detection</vt:lpstr>
      <vt:lpstr>Inserting a bubble</vt:lpstr>
      <vt:lpstr>How to insert a bubble and stall the pipeline</vt:lpstr>
      <vt:lpstr>Load Hazard Pipeline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Scherr</dc:creator>
  <cp:lastModifiedBy>Steve Sheafor</cp:lastModifiedBy>
  <cp:revision>688</cp:revision>
  <cp:lastPrinted>2017-10-14T14:57:33Z</cp:lastPrinted>
  <dcterms:created xsi:type="dcterms:W3CDTF">2015-08-04T22:38:58Z</dcterms:created>
  <dcterms:modified xsi:type="dcterms:W3CDTF">2021-03-03T20:35:16Z</dcterms:modified>
</cp:coreProperties>
</file>