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257" r:id="rId3"/>
    <p:sldId id="706" r:id="rId4"/>
    <p:sldId id="640" r:id="rId5"/>
    <p:sldId id="440" r:id="rId6"/>
    <p:sldId id="439" r:id="rId7"/>
    <p:sldId id="446" r:id="rId8"/>
    <p:sldId id="433" r:id="rId9"/>
    <p:sldId id="639" r:id="rId10"/>
    <p:sldId id="443" r:id="rId11"/>
    <p:sldId id="444" r:id="rId12"/>
    <p:sldId id="637" r:id="rId13"/>
    <p:sldId id="638" r:id="rId14"/>
    <p:sldId id="445" r:id="rId15"/>
    <p:sldId id="636" r:id="rId16"/>
    <p:sldId id="707" r:id="rId17"/>
    <p:sldId id="6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899" autoAdjust="0"/>
  </p:normalViewPr>
  <p:slideViewPr>
    <p:cSldViewPr snapToGrid="0">
      <p:cViewPr varScale="1">
        <p:scale>
          <a:sx n="119" d="100"/>
          <a:sy n="119" d="100"/>
        </p:scale>
        <p:origin x="96" y="348"/>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1/20/2021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1/20/2021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13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7710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98554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33975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047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15963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74783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9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9602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0279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7658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2631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28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5239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496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0881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1/20/2021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1/20/2021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8000" dirty="0">
                <a:latin typeface="HelveticaNeueLT Std ExtBlk Cn" panose="020B0806040502050204" pitchFamily="34" charset="0"/>
              </a:rPr>
              <a:t>ECEN 3593-001</a:t>
            </a:r>
            <a:br>
              <a:rPr lang="en-US" sz="9600" dirty="0">
                <a:latin typeface="HelveticaNeueLT Std ExtBlk Cn" panose="020B0806040502050204" pitchFamily="34" charset="0"/>
              </a:rPr>
            </a:br>
            <a:r>
              <a:rPr lang="en-US" sz="5300" dirty="0">
                <a:latin typeface="HelveticaNeueLT Std ExtBlk Cn" panose="020B0806040502050204" pitchFamily="34" charset="0"/>
              </a:rPr>
              <a:t>Computer Organization</a:t>
            </a:r>
          </a:p>
        </p:txBody>
      </p:sp>
      <p:sp>
        <p:nvSpPr>
          <p:cNvPr id="3" name="Subtitle 2"/>
          <p:cNvSpPr>
            <a:spLocks noGrp="1"/>
          </p:cNvSpPr>
          <p:nvPr>
            <p:ph type="subTitle" idx="1"/>
          </p:nvPr>
        </p:nvSpPr>
        <p:spPr/>
        <p:txBody>
          <a:bodyPr>
            <a:normAutofit/>
          </a:bodyPr>
          <a:lstStyle/>
          <a:p>
            <a:r>
              <a:rPr lang="en-US" sz="3600" dirty="0">
                <a:solidFill>
                  <a:srgbClr val="CFB87C"/>
                </a:solidFill>
                <a:latin typeface="HelveticaNeueLT Std ExtBlk Cn" panose="020B0806040502050204" pitchFamily="34" charset="0"/>
              </a:rPr>
              <a:t>Lecture #2</a:t>
            </a:r>
          </a:p>
          <a:p>
            <a:r>
              <a:rPr lang="en-US" sz="3600">
                <a:solidFill>
                  <a:srgbClr val="CFB87C"/>
                </a:solidFill>
                <a:latin typeface="HelveticaNeueLT Std ExtBlk Cn" panose="020B0806040502050204" pitchFamily="34" charset="0"/>
              </a:rPr>
              <a:t>20 January 2021</a:t>
            </a:r>
            <a:endParaRPr lang="en-US" sz="3600" dirty="0">
              <a:solidFill>
                <a:srgbClr val="CFB87C"/>
              </a:solidFill>
              <a:latin typeface="HelveticaNeueLT Std ExtBlk Cn" panose="020B080604050205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normAutofit/>
          </a:bodyPr>
          <a:lstStyle/>
          <a:p>
            <a:r>
              <a:rPr lang="en-US" sz="4000" dirty="0"/>
              <a:t>Class Project (continued)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664809"/>
            <a:ext cx="10515600" cy="4512154"/>
          </a:xfrm>
        </p:spPr>
        <p:txBody>
          <a:bodyPr>
            <a:normAutofit/>
          </a:bodyPr>
          <a:lstStyle/>
          <a:p>
            <a:pPr lvl="1"/>
            <a:r>
              <a:rPr lang="en-US" dirty="0"/>
              <a:t>The </a:t>
            </a:r>
            <a:r>
              <a:rPr lang="en-US" dirty="0" err="1"/>
              <a:t>Codasip</a:t>
            </a:r>
            <a:r>
              <a:rPr lang="en-US" dirty="0"/>
              <a:t> simulation part of the course project will be executed on a CU server accessed via Remote Desktop (Windows) or a similar product for Macs and Linux machines</a:t>
            </a:r>
          </a:p>
          <a:p>
            <a:pPr lvl="1"/>
            <a:r>
              <a:rPr lang="en-US" dirty="0"/>
              <a:t>The course project will be using a professional processor integrated design environment by </a:t>
            </a:r>
            <a:r>
              <a:rPr lang="en-US" dirty="0" err="1"/>
              <a:t>Codasip</a:t>
            </a:r>
            <a:endParaRPr lang="en-US" dirty="0"/>
          </a:p>
          <a:p>
            <a:pPr lvl="1"/>
            <a:r>
              <a:rPr lang="en-US" dirty="0"/>
              <a:t>To have access to the </a:t>
            </a:r>
            <a:r>
              <a:rPr lang="en-US" dirty="0" err="1"/>
              <a:t>Codasip</a:t>
            </a:r>
            <a:r>
              <a:rPr lang="en-US" dirty="0"/>
              <a:t> IDE, each student will need to read, accept, sign, and return a student NDA which will has been posted in Canvas under the Course Material folder and was supplied in class</a:t>
            </a:r>
          </a:p>
          <a:p>
            <a:pPr lvl="1"/>
            <a:r>
              <a:rPr lang="en-US" dirty="0"/>
              <a:t>Some phases will require the completion of Schematics.  These will be developed in draw.io and submitted via Slack.</a:t>
            </a:r>
          </a:p>
          <a:p>
            <a:pPr lvl="1"/>
            <a:endParaRPr lang="en-US" dirty="0"/>
          </a:p>
          <a:p>
            <a:pPr lvl="1"/>
            <a:endParaRPr lang="en-US" dirty="0"/>
          </a:p>
          <a:p>
            <a:endParaRPr lang="en-US" dirty="0"/>
          </a:p>
        </p:txBody>
      </p:sp>
    </p:spTree>
    <p:extLst>
      <p:ext uri="{BB962C8B-B14F-4D97-AF65-F5344CB8AC3E}">
        <p14:creationId xmlns:p14="http://schemas.microsoft.com/office/powerpoint/2010/main" val="401871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Project Materials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2811"/>
            <a:ext cx="10515600" cy="4694152"/>
          </a:xfrm>
        </p:spPr>
        <p:txBody>
          <a:bodyPr>
            <a:normAutofit/>
          </a:bodyPr>
          <a:lstStyle/>
          <a:p>
            <a:r>
              <a:rPr lang="en-US" dirty="0"/>
              <a:t>Project Phase descriptions will be in the “Class Project” folder in Canvas</a:t>
            </a:r>
          </a:p>
          <a:p>
            <a:r>
              <a:rPr lang="en-US" dirty="0"/>
              <a:t>Required project material will be in the “Information” folder on the ECEN server, under the specific Phase</a:t>
            </a:r>
          </a:p>
          <a:p>
            <a:r>
              <a:rPr lang="en-US" dirty="0"/>
              <a:t>Phase results will be submitted by sending them to the “Submission” folder on the ECEN server</a:t>
            </a:r>
          </a:p>
          <a:p>
            <a:r>
              <a:rPr lang="en-US" dirty="0"/>
              <a:t>All </a:t>
            </a:r>
            <a:r>
              <a:rPr lang="en-US" dirty="0" err="1"/>
              <a:t>Codasip</a:t>
            </a:r>
            <a:r>
              <a:rPr lang="en-US" dirty="0"/>
              <a:t> Project activities will be executed on the ECEN server.  Each student has access to a project folder named by their </a:t>
            </a:r>
            <a:r>
              <a:rPr lang="en-US" dirty="0" err="1"/>
              <a:t>Identikey</a:t>
            </a:r>
            <a:r>
              <a:rPr lang="en-US" dirty="0"/>
              <a:t>.  CU VPN access is required to access the servers when off campus.</a:t>
            </a:r>
          </a:p>
          <a:p>
            <a:r>
              <a:rPr lang="en-US" dirty="0"/>
              <a:t>Access to other server resources is prohibited.</a:t>
            </a:r>
          </a:p>
          <a:p>
            <a:endParaRPr lang="en-US" dirty="0"/>
          </a:p>
        </p:txBody>
      </p:sp>
    </p:spTree>
    <p:extLst>
      <p:ext uri="{BB962C8B-B14F-4D97-AF65-F5344CB8AC3E}">
        <p14:creationId xmlns:p14="http://schemas.microsoft.com/office/powerpoint/2010/main" val="18414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err="1"/>
              <a:t>Standardname</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Content Placeholder 7">
            <a:extLst>
              <a:ext uri="{FF2B5EF4-FFF2-40B4-BE49-F238E27FC236}">
                <a16:creationId xmlns:a16="http://schemas.microsoft.com/office/drawing/2014/main" id="{D7995009-72B4-4BE4-A7E9-97A28C6E25AF}"/>
              </a:ext>
            </a:extLst>
          </p:cNvPr>
          <p:cNvSpPr>
            <a:spLocks noGrp="1"/>
          </p:cNvSpPr>
          <p:nvPr>
            <p:ph idx="1"/>
          </p:nvPr>
        </p:nvSpPr>
        <p:spPr>
          <a:xfrm>
            <a:off x="838200" y="1502352"/>
            <a:ext cx="10515600" cy="4351338"/>
          </a:xfrm>
        </p:spPr>
        <p:txBody>
          <a:bodyPr>
            <a:normAutofit/>
          </a:bodyPr>
          <a:lstStyle/>
          <a:p>
            <a:r>
              <a:rPr lang="en-US" dirty="0"/>
              <a:t>All submitted projects MUST be named with a </a:t>
            </a:r>
            <a:r>
              <a:rPr lang="en-US" dirty="0" err="1"/>
              <a:t>standardname</a:t>
            </a:r>
            <a:endParaRPr lang="en-US" dirty="0"/>
          </a:p>
          <a:p>
            <a:pPr lvl="1"/>
            <a:r>
              <a:rPr lang="en-US" dirty="0"/>
              <a:t>First Initial, Last Name, Phase Number (no spaces)</a:t>
            </a:r>
          </a:p>
          <a:p>
            <a:pPr lvl="1"/>
            <a:r>
              <a:rPr lang="en-US" dirty="0"/>
              <a:t>Example – ssheafor2</a:t>
            </a:r>
          </a:p>
          <a:p>
            <a:r>
              <a:rPr lang="en-US" dirty="0"/>
              <a:t>All submitted project files (which are ZIP files) MUST also be named as standardname.zip</a:t>
            </a:r>
          </a:p>
          <a:p>
            <a:r>
              <a:rPr lang="en-US" dirty="0"/>
              <a:t>Incorrectly named projects will be rejected and a 2% penalty may be imposed</a:t>
            </a:r>
          </a:p>
          <a:p>
            <a:pPr marL="0" indent="0">
              <a:buNone/>
            </a:pPr>
            <a:endParaRPr lang="en-US" sz="1400" dirty="0"/>
          </a:p>
        </p:txBody>
      </p:sp>
    </p:spTree>
    <p:extLst>
      <p:ext uri="{BB962C8B-B14F-4D97-AF65-F5344CB8AC3E}">
        <p14:creationId xmlns:p14="http://schemas.microsoft.com/office/powerpoint/2010/main" val="365725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Project Phase Files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Content Placeholder 7">
            <a:extLst>
              <a:ext uri="{FF2B5EF4-FFF2-40B4-BE49-F238E27FC236}">
                <a16:creationId xmlns:a16="http://schemas.microsoft.com/office/drawing/2014/main" id="{D7995009-72B4-4BE4-A7E9-97A28C6E25AF}"/>
              </a:ext>
            </a:extLst>
          </p:cNvPr>
          <p:cNvSpPr>
            <a:spLocks noGrp="1"/>
          </p:cNvSpPr>
          <p:nvPr>
            <p:ph idx="1"/>
          </p:nvPr>
        </p:nvSpPr>
        <p:spPr>
          <a:xfrm>
            <a:off x="838200" y="1502352"/>
            <a:ext cx="10515600" cy="4351338"/>
          </a:xfrm>
        </p:spPr>
        <p:txBody>
          <a:bodyPr>
            <a:normAutofit/>
          </a:bodyPr>
          <a:lstStyle/>
          <a:p>
            <a:r>
              <a:rPr lang="en-US" dirty="0"/>
              <a:t>Each Phase description, which is a Word file named “Class Project Phase X”, will be placed in the Canvas Content folder</a:t>
            </a:r>
          </a:p>
          <a:p>
            <a:r>
              <a:rPr lang="en-US" dirty="0"/>
              <a:t>Necessary project inputs, such as a starting hardware project or a test program, will be placed into the G:Information/Phase X folder</a:t>
            </a:r>
          </a:p>
          <a:p>
            <a:r>
              <a:rPr lang="en-US" dirty="0"/>
              <a:t>The resulting project will be submitted as </a:t>
            </a:r>
            <a:r>
              <a:rPr lang="en-US" dirty="0" err="1"/>
              <a:t>standardname</a:t>
            </a:r>
            <a:r>
              <a:rPr lang="en-US" dirty="0"/>
              <a:t> into the G:Submission folder (NOT in the </a:t>
            </a:r>
            <a:r>
              <a:rPr lang="en-US" dirty="0" err="1"/>
              <a:t>PhaseX</a:t>
            </a:r>
            <a:r>
              <a:rPr lang="en-US" dirty="0"/>
              <a:t> folders below this)</a:t>
            </a:r>
          </a:p>
          <a:p>
            <a:pPr marL="0" indent="0">
              <a:buNone/>
            </a:pPr>
            <a:endParaRPr lang="en-US" sz="1400" dirty="0"/>
          </a:p>
        </p:txBody>
      </p:sp>
    </p:spTree>
    <p:extLst>
      <p:ext uri="{BB962C8B-B14F-4D97-AF65-F5344CB8AC3E}">
        <p14:creationId xmlns:p14="http://schemas.microsoft.com/office/powerpoint/2010/main" val="156138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Project Phase 1</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2811"/>
            <a:ext cx="10515600" cy="4694152"/>
          </a:xfrm>
        </p:spPr>
        <p:txBody>
          <a:bodyPr>
            <a:normAutofit/>
          </a:bodyPr>
          <a:lstStyle/>
          <a:p>
            <a:r>
              <a:rPr lang="en-US" dirty="0"/>
              <a:t>The description is available in the Canvas “Project Materials/Phase 1” folder</a:t>
            </a:r>
          </a:p>
          <a:p>
            <a:r>
              <a:rPr lang="en-US" dirty="0"/>
              <a:t>This Phase has a Target Date of Thursday, January 28 at 10:00 PM.</a:t>
            </a:r>
          </a:p>
          <a:p>
            <a:r>
              <a:rPr lang="en-US" dirty="0"/>
              <a:t>The submitted project must build and run correctly.</a:t>
            </a:r>
          </a:p>
          <a:p>
            <a:r>
              <a:rPr lang="en-US" dirty="0"/>
              <a:t>The submitted project must be named correctly.</a:t>
            </a:r>
          </a:p>
          <a:p>
            <a:r>
              <a:rPr lang="en-US" dirty="0"/>
              <a:t>1% Bonus for each day the Phase is early (maximum 7%)</a:t>
            </a:r>
          </a:p>
          <a:p>
            <a:r>
              <a:rPr lang="en-US" dirty="0"/>
              <a:t>25% penalty for each day the Phase is late</a:t>
            </a:r>
          </a:p>
          <a:p>
            <a:r>
              <a:rPr lang="en-US" dirty="0"/>
              <a:t>All Phases will be graded in a similar way</a:t>
            </a:r>
          </a:p>
        </p:txBody>
      </p:sp>
    </p:spTree>
    <p:extLst>
      <p:ext uri="{BB962C8B-B14F-4D97-AF65-F5344CB8AC3E}">
        <p14:creationId xmlns:p14="http://schemas.microsoft.com/office/powerpoint/2010/main" val="313939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err="1"/>
              <a:t>Codasip</a:t>
            </a:r>
            <a:r>
              <a:rPr lang="en-US" dirty="0"/>
              <a:t> Server Environment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9" name="Content Placeholder 8">
            <a:extLst>
              <a:ext uri="{FF2B5EF4-FFF2-40B4-BE49-F238E27FC236}">
                <a16:creationId xmlns:a16="http://schemas.microsoft.com/office/drawing/2014/main" id="{AE2D994A-DA99-4063-A4FA-DEB40C3DE4E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327565" y="1664809"/>
            <a:ext cx="7799188" cy="3435358"/>
          </a:xfrm>
        </p:spPr>
      </p:pic>
    </p:spTree>
    <p:extLst>
      <p:ext uri="{BB962C8B-B14F-4D97-AF65-F5344CB8AC3E}">
        <p14:creationId xmlns:p14="http://schemas.microsoft.com/office/powerpoint/2010/main" val="44713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err="1"/>
              <a:t>Codasip</a:t>
            </a:r>
            <a:r>
              <a:rPr lang="en-US" dirty="0"/>
              <a:t> Server Environment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Content Placeholder 7">
            <a:extLst>
              <a:ext uri="{FF2B5EF4-FFF2-40B4-BE49-F238E27FC236}">
                <a16:creationId xmlns:a16="http://schemas.microsoft.com/office/drawing/2014/main" id="{D7995009-72B4-4BE4-A7E9-97A28C6E25AF}"/>
              </a:ext>
            </a:extLst>
          </p:cNvPr>
          <p:cNvSpPr>
            <a:spLocks noGrp="1"/>
          </p:cNvSpPr>
          <p:nvPr>
            <p:ph idx="1"/>
          </p:nvPr>
        </p:nvSpPr>
        <p:spPr>
          <a:xfrm>
            <a:off x="838200" y="1502352"/>
            <a:ext cx="10515600" cy="4351338"/>
          </a:xfrm>
        </p:spPr>
        <p:txBody>
          <a:bodyPr>
            <a:normAutofit/>
          </a:bodyPr>
          <a:lstStyle/>
          <a:p>
            <a:r>
              <a:rPr lang="en-US" dirty="0"/>
              <a:t>Folder Environment</a:t>
            </a:r>
          </a:p>
          <a:p>
            <a:pPr marL="0" indent="0">
              <a:buNone/>
            </a:pPr>
            <a:r>
              <a:rPr lang="en-US" sz="1400" dirty="0"/>
              <a:t>Local Disk (C:)				\</a:t>
            </a:r>
          </a:p>
          <a:p>
            <a:pPr marL="0" indent="0">
              <a:buNone/>
            </a:pPr>
            <a:r>
              <a:rPr lang="en-US" sz="1400" dirty="0"/>
              <a:t>	Users				|</a:t>
            </a:r>
          </a:p>
          <a:p>
            <a:pPr marL="0" indent="0">
              <a:buNone/>
            </a:pPr>
            <a:r>
              <a:rPr lang="en-US" sz="1400" dirty="0"/>
              <a:t>		</a:t>
            </a:r>
            <a:r>
              <a:rPr lang="en-US" sz="1400" dirty="0" err="1"/>
              <a:t>Identikey</a:t>
            </a:r>
            <a:r>
              <a:rPr lang="en-US" sz="1400" dirty="0"/>
              <a:t> (READ/WRITE)		|  Local to ECEE-CA-xx</a:t>
            </a:r>
          </a:p>
          <a:p>
            <a:pPr marL="0" indent="0">
              <a:buNone/>
            </a:pPr>
            <a:r>
              <a:rPr lang="en-US" sz="1400" dirty="0"/>
              <a:t>			Workspace1		|</a:t>
            </a:r>
          </a:p>
          <a:p>
            <a:pPr marL="0" indent="0">
              <a:buNone/>
            </a:pPr>
            <a:r>
              <a:rPr lang="en-US" sz="1400" dirty="0"/>
              <a:t>			Workspace2		/</a:t>
            </a:r>
          </a:p>
          <a:p>
            <a:pPr marL="0" indent="0">
              <a:buNone/>
            </a:pPr>
            <a:r>
              <a:rPr lang="en-US" sz="1400" dirty="0"/>
              <a:t>G:					\</a:t>
            </a:r>
          </a:p>
          <a:p>
            <a:pPr marL="0" indent="0">
              <a:buNone/>
            </a:pPr>
            <a:r>
              <a:rPr lang="en-US" sz="1400" dirty="0"/>
              <a:t>	Information (READ ONLY) &lt;- Source Projects	|</a:t>
            </a:r>
          </a:p>
          <a:p>
            <a:pPr marL="0" indent="0">
              <a:buNone/>
            </a:pPr>
            <a:r>
              <a:rPr lang="en-US" sz="1400" dirty="0"/>
              <a:t>		Phase 1			|</a:t>
            </a:r>
          </a:p>
          <a:p>
            <a:pPr marL="0" indent="0">
              <a:buNone/>
            </a:pPr>
            <a:r>
              <a:rPr lang="en-US" sz="1400" dirty="0"/>
              <a:t>		Phase 2			|</a:t>
            </a:r>
          </a:p>
          <a:p>
            <a:pPr marL="0" indent="0">
              <a:buNone/>
            </a:pPr>
            <a:r>
              <a:rPr lang="en-US" sz="1400" dirty="0"/>
              <a:t>	Submission (WRITE ONLY) &lt;- Submitted Projects	|  Mapped to ECEE-CA			|</a:t>
            </a:r>
          </a:p>
          <a:p>
            <a:pPr marL="0" indent="0">
              <a:buNone/>
            </a:pPr>
            <a:r>
              <a:rPr lang="en-US" sz="1400" dirty="0"/>
              <a:t>H:					|</a:t>
            </a:r>
          </a:p>
          <a:p>
            <a:pPr marL="0" indent="0">
              <a:buNone/>
            </a:pPr>
            <a:r>
              <a:rPr lang="en-US" sz="1400" dirty="0"/>
              <a:t>	</a:t>
            </a:r>
            <a:r>
              <a:rPr lang="en-US" sz="1400" dirty="0" err="1"/>
              <a:t>Identikey</a:t>
            </a:r>
            <a:r>
              <a:rPr lang="en-US" sz="1400" dirty="0"/>
              <a:t> (READ/WRITE) &lt;- Project Backup	/</a:t>
            </a:r>
          </a:p>
          <a:p>
            <a:pPr marL="0" indent="0">
              <a:buNone/>
            </a:pPr>
            <a:endParaRPr lang="en-US" sz="1400" dirty="0"/>
          </a:p>
        </p:txBody>
      </p:sp>
    </p:spTree>
    <p:extLst>
      <p:ext uri="{BB962C8B-B14F-4D97-AF65-F5344CB8AC3E}">
        <p14:creationId xmlns:p14="http://schemas.microsoft.com/office/powerpoint/2010/main" val="212274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TextBox 7"/>
          <p:cNvSpPr txBox="1"/>
          <p:nvPr/>
        </p:nvSpPr>
        <p:spPr>
          <a:xfrm>
            <a:off x="838200" y="1852820"/>
            <a:ext cx="1051560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err="1">
                <a:ln>
                  <a:noFill/>
                </a:ln>
                <a:solidFill>
                  <a:prstClr val="white"/>
                </a:solidFill>
                <a:effectLst/>
                <a:uLnTx/>
                <a:uFillTx/>
                <a:latin typeface="Calibri" panose="020F0502020204030204"/>
                <a:ea typeface="+mn-ea"/>
                <a:cs typeface="+mn-cs"/>
              </a:rPr>
              <a:t>Codasip</a:t>
            </a:r>
            <a:r>
              <a:rPr kumimoji="0" lang="en-US" sz="8000" b="0" i="0" u="none" strike="noStrike" kern="1200" cap="none" spc="0" normalizeH="0" baseline="0" noProof="0" dirty="0">
                <a:ln>
                  <a:noFill/>
                </a:ln>
                <a:solidFill>
                  <a:prstClr val="white"/>
                </a:solidFill>
                <a:effectLst/>
                <a:uLnTx/>
                <a:uFillTx/>
                <a:latin typeface="Calibri" panose="020F0502020204030204"/>
                <a:ea typeface="+mn-ea"/>
                <a:cs typeface="+mn-cs"/>
              </a:rPr>
              <a:t> demo</a:t>
            </a:r>
          </a:p>
        </p:txBody>
      </p:sp>
    </p:spTree>
    <p:extLst>
      <p:ext uri="{BB962C8B-B14F-4D97-AF65-F5344CB8AC3E}">
        <p14:creationId xmlns:p14="http://schemas.microsoft.com/office/powerpoint/2010/main" val="374536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Agenda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Class Announcements</a:t>
            </a:r>
          </a:p>
          <a:p>
            <a:r>
              <a:rPr lang="en-US" dirty="0"/>
              <a:t>Course Structure</a:t>
            </a:r>
          </a:p>
          <a:p>
            <a:r>
              <a:rPr lang="en-US" dirty="0"/>
              <a:t>Class Project</a:t>
            </a:r>
          </a:p>
        </p:txBody>
      </p:sp>
    </p:spTree>
    <p:extLst>
      <p:ext uri="{BB962C8B-B14F-4D97-AF65-F5344CB8AC3E}">
        <p14:creationId xmlns:p14="http://schemas.microsoft.com/office/powerpoint/2010/main" val="158006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41342"/>
            <a:ext cx="10515600" cy="4735621"/>
          </a:xfrm>
        </p:spPr>
        <p:txBody>
          <a:bodyPr>
            <a:normAutofit fontScale="92500" lnSpcReduction="10000"/>
          </a:bodyPr>
          <a:lstStyle/>
          <a:p>
            <a:r>
              <a:rPr lang="en-US" sz="3200" dirty="0"/>
              <a:t>Reading for the week</a:t>
            </a:r>
          </a:p>
          <a:p>
            <a:pPr lvl="1"/>
            <a:r>
              <a:rPr lang="en-US" sz="2800" dirty="0"/>
              <a:t>“Computer Organization and Design, The Hardware / Software Interface, RISC-V edition,” by David Patterson and John Hennessy</a:t>
            </a:r>
          </a:p>
          <a:p>
            <a:pPr lvl="2"/>
            <a:r>
              <a:rPr lang="en-US" sz="2400" dirty="0"/>
              <a:t>ISBN 978-0-12-812275-4</a:t>
            </a:r>
            <a:endParaRPr lang="en-US" dirty="0"/>
          </a:p>
          <a:p>
            <a:pPr lvl="2"/>
            <a:r>
              <a:rPr lang="en-US" sz="2400" dirty="0"/>
              <a:t>Chapter 1, “Computer Abstractions and Technology”</a:t>
            </a:r>
          </a:p>
          <a:p>
            <a:pPr lvl="3"/>
            <a:r>
              <a:rPr lang="en-US" sz="2000" dirty="0"/>
              <a:t>sections 1.1 thru 1.2</a:t>
            </a:r>
          </a:p>
          <a:p>
            <a:pPr lvl="3"/>
            <a:r>
              <a:rPr lang="en-US" sz="2000" dirty="0"/>
              <a:t>pages 2-12 </a:t>
            </a:r>
          </a:p>
          <a:p>
            <a:pPr lvl="2"/>
            <a:r>
              <a:rPr lang="en-US" sz="2600" dirty="0"/>
              <a:t>Chapter 2, “Language of the Computer”</a:t>
            </a:r>
          </a:p>
          <a:p>
            <a:pPr lvl="3"/>
            <a:r>
              <a:rPr lang="en-US" sz="2000" dirty="0"/>
              <a:t>sections 2.1 thru 2.8</a:t>
            </a:r>
          </a:p>
          <a:p>
            <a:pPr lvl="3"/>
            <a:r>
              <a:rPr lang="en-US" sz="2000" dirty="0"/>
              <a:t>pages 60-108</a:t>
            </a:r>
          </a:p>
          <a:p>
            <a:r>
              <a:rPr lang="en-US" sz="3200" dirty="0"/>
              <a:t>RISC-V Specification is in the Course Content Area in Canvas</a:t>
            </a:r>
          </a:p>
          <a:p>
            <a:r>
              <a:rPr lang="en-US" sz="3200" dirty="0"/>
              <a:t>Table 2.18 in the textbook has errors – use the Figure on Page 104 of the RISC-V Specification or the Green Card</a:t>
            </a:r>
          </a:p>
          <a:p>
            <a:pPr marL="0" indent="0">
              <a:buNone/>
            </a:pPr>
            <a:endParaRPr lang="en-US" sz="2800" dirty="0"/>
          </a:p>
        </p:txBody>
      </p:sp>
    </p:spTree>
    <p:extLst>
      <p:ext uri="{BB962C8B-B14F-4D97-AF65-F5344CB8AC3E}">
        <p14:creationId xmlns:p14="http://schemas.microsoft.com/office/powerpoint/2010/main" val="67521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err="1"/>
              <a:t>Codasip</a:t>
            </a:r>
            <a:r>
              <a:rPr lang="en-US" dirty="0"/>
              <a:t> NDA</a:t>
            </a:r>
          </a:p>
          <a:p>
            <a:pPr lvl="1"/>
            <a:r>
              <a:rPr lang="en-US" dirty="0"/>
              <a:t>Due end of class, Friday, January 22, 2021</a:t>
            </a:r>
          </a:p>
          <a:p>
            <a:r>
              <a:rPr lang="en-US" dirty="0"/>
              <a:t>5 people have not responded to the Slack invitation – please do that immediately</a:t>
            </a:r>
          </a:p>
          <a:p>
            <a:r>
              <a:rPr lang="en-US" dirty="0"/>
              <a:t>6 people have not signed the </a:t>
            </a:r>
            <a:r>
              <a:rPr lang="en-US" dirty="0" err="1"/>
              <a:t>Codasip</a:t>
            </a:r>
            <a:r>
              <a:rPr lang="en-US" dirty="0"/>
              <a:t> NDA – this is required in order to start the project</a:t>
            </a:r>
          </a:p>
          <a:p>
            <a:pPr marL="0" indent="0">
              <a:buNone/>
            </a:pPr>
            <a:endParaRPr lang="en-US" dirty="0"/>
          </a:p>
        </p:txBody>
      </p:sp>
    </p:spTree>
    <p:extLst>
      <p:ext uri="{BB962C8B-B14F-4D97-AF65-F5344CB8AC3E}">
        <p14:creationId xmlns:p14="http://schemas.microsoft.com/office/powerpoint/2010/main" val="324607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Slack (Online or Virtual Office Hours)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2811"/>
            <a:ext cx="10515600" cy="4694152"/>
          </a:xfrm>
        </p:spPr>
        <p:txBody>
          <a:bodyPr>
            <a:normAutofit fontScale="92500" lnSpcReduction="20000"/>
          </a:bodyPr>
          <a:lstStyle/>
          <a:p>
            <a:r>
              <a:rPr lang="en-US" dirty="0"/>
              <a:t>A Computer Slack team has been set up for this course</a:t>
            </a:r>
          </a:p>
          <a:p>
            <a:r>
              <a:rPr lang="en-US" dirty="0"/>
              <a:t>The </a:t>
            </a:r>
            <a:r>
              <a:rPr lang="en-US" dirty="0">
                <a:solidFill>
                  <a:schemeClr val="accent1">
                    <a:lumMod val="75000"/>
                  </a:schemeClr>
                </a:solidFill>
              </a:rPr>
              <a:t>Slack channels/forums </a:t>
            </a:r>
            <a:r>
              <a:rPr lang="en-US" dirty="0"/>
              <a:t>will be a valuable place to look for answers, ask questions, and to help others.  As you work through problems, you may find documentation errors or lack of documentation that may have already been solved in the forum.  The forum will be proctored by the instructor.  As in all engineering projects, collaboration and sharing knowledge of issues and solutions is very productive.</a:t>
            </a:r>
          </a:p>
          <a:p>
            <a:pPr lvl="1"/>
            <a:r>
              <a:rPr lang="en-US" u="sng" dirty="0">
                <a:solidFill>
                  <a:srgbClr val="FF0000"/>
                </a:solidFill>
              </a:rPr>
              <a:t>Please feel free to create new threads and help out others!</a:t>
            </a:r>
            <a:r>
              <a:rPr lang="en-US" u="sng" dirty="0"/>
              <a:t> </a:t>
            </a:r>
          </a:p>
          <a:p>
            <a:r>
              <a:rPr lang="en-US" dirty="0"/>
              <a:t>However, each Phase of the project must be completed </a:t>
            </a:r>
            <a:r>
              <a:rPr lang="en-US" u="sng" dirty="0"/>
              <a:t>individually</a:t>
            </a:r>
            <a:r>
              <a:rPr lang="en-US" dirty="0"/>
              <a:t>.  Copying any part of the project is a Violation of the CU Honor Code.</a:t>
            </a:r>
          </a:p>
          <a:p>
            <a:r>
              <a:rPr lang="en-US" dirty="0"/>
              <a:t>Everyone should have received a Slack invitation.  Let me know if you have not seen this.</a:t>
            </a:r>
          </a:p>
          <a:p>
            <a:r>
              <a:rPr lang="en-US" dirty="0"/>
              <a:t>Please contact me via Slack Direct Messages rather than Email.</a:t>
            </a:r>
          </a:p>
          <a:p>
            <a:r>
              <a:rPr lang="en-US" dirty="0"/>
              <a:t>You can change your Slack name, but please keep it obvious who you are</a:t>
            </a:r>
          </a:p>
        </p:txBody>
      </p:sp>
    </p:spTree>
    <p:extLst>
      <p:ext uri="{BB962C8B-B14F-4D97-AF65-F5344CB8AC3E}">
        <p14:creationId xmlns:p14="http://schemas.microsoft.com/office/powerpoint/2010/main" val="170772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Canvas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2811"/>
            <a:ext cx="10515600" cy="4694152"/>
          </a:xfrm>
        </p:spPr>
        <p:txBody>
          <a:bodyPr>
            <a:normAutofit/>
          </a:bodyPr>
          <a:lstStyle/>
          <a:p>
            <a:r>
              <a:rPr lang="en-US" dirty="0"/>
              <a:t>Syllabus and other course material will be inside the “Course Material” folder</a:t>
            </a:r>
          </a:p>
          <a:p>
            <a:r>
              <a:rPr lang="en-US" dirty="0"/>
              <a:t>Lectures will be located in their weekly folder in the “Presentations” folder, posted within 1 day of the lecture (remind me on Slack if not)</a:t>
            </a:r>
          </a:p>
          <a:p>
            <a:r>
              <a:rPr lang="en-US" dirty="0"/>
              <a:t>Homework assignments and Exams will be delivered via Canvas Quizzes to enable questions to be answered and auto-graded</a:t>
            </a:r>
          </a:p>
          <a:p>
            <a:r>
              <a:rPr lang="en-US" dirty="0"/>
              <a:t>Homework and exams will include lecture material not in the lecture slides or in the textbook</a:t>
            </a:r>
          </a:p>
        </p:txBody>
      </p:sp>
    </p:spTree>
    <p:extLst>
      <p:ext uri="{BB962C8B-B14F-4D97-AF65-F5344CB8AC3E}">
        <p14:creationId xmlns:p14="http://schemas.microsoft.com/office/powerpoint/2010/main" val="170022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F255790-EDCC-44D5-861E-D86CF7E8D3B5}"/>
              </a:ext>
            </a:extLst>
          </p:cNvPr>
          <p:cNvSpPr>
            <a:spLocks noGrp="1" noChangeArrowheads="1"/>
          </p:cNvSpPr>
          <p:nvPr>
            <p:ph type="title"/>
          </p:nvPr>
        </p:nvSpPr>
        <p:spPr>
          <a:xfrm>
            <a:off x="2152650" y="260350"/>
            <a:ext cx="7886700" cy="431800"/>
          </a:xfrm>
        </p:spPr>
        <p:txBody>
          <a:bodyPr rtlCol="0">
            <a:normAutofit fontScale="90000"/>
          </a:bodyPr>
          <a:lstStyle/>
          <a:p>
            <a:pPr>
              <a:defRPr/>
            </a:pPr>
            <a:r>
              <a:rPr lang="en-US" altLang="en-US" dirty="0"/>
              <a:t>Class Project</a:t>
            </a:r>
          </a:p>
        </p:txBody>
      </p:sp>
      <p:sp>
        <p:nvSpPr>
          <p:cNvPr id="12291" name="Rectangle 3">
            <a:extLst>
              <a:ext uri="{FF2B5EF4-FFF2-40B4-BE49-F238E27FC236}">
                <a16:creationId xmlns:a16="http://schemas.microsoft.com/office/drawing/2014/main" id="{588B78E9-ECF9-4AEC-859E-53B5ABEC3913}"/>
              </a:ext>
            </a:extLst>
          </p:cNvPr>
          <p:cNvSpPr>
            <a:spLocks noGrp="1" noChangeArrowheads="1"/>
          </p:cNvSpPr>
          <p:nvPr>
            <p:ph idx="1"/>
          </p:nvPr>
        </p:nvSpPr>
        <p:spPr>
          <a:xfrm>
            <a:off x="1752601" y="1250950"/>
            <a:ext cx="8736013" cy="5187172"/>
          </a:xfrm>
        </p:spPr>
        <p:txBody>
          <a:bodyPr>
            <a:normAutofit lnSpcReduction="10000"/>
          </a:bodyPr>
          <a:lstStyle/>
          <a:p>
            <a:pPr eaLnBrk="1" hangingPunct="1">
              <a:lnSpc>
                <a:spcPct val="100000"/>
              </a:lnSpc>
              <a:spcBef>
                <a:spcPts val="1800"/>
              </a:spcBef>
            </a:pPr>
            <a:r>
              <a:rPr lang="en-US" altLang="en-US" sz="2400" dirty="0">
                <a:cs typeface="Arial" panose="020B0604020202020204" pitchFamily="34" charset="0"/>
              </a:rPr>
              <a:t>Class Project using a commercial processor simulation tool</a:t>
            </a:r>
          </a:p>
          <a:p>
            <a:pPr lvl="1">
              <a:lnSpc>
                <a:spcPct val="100000"/>
              </a:lnSpc>
              <a:spcBef>
                <a:spcPts val="1800"/>
              </a:spcBef>
            </a:pPr>
            <a:r>
              <a:rPr lang="en-US" altLang="en-US" sz="2000" dirty="0" err="1">
                <a:cs typeface="Arial" panose="020B0604020202020204" pitchFamily="34" charset="0"/>
              </a:rPr>
              <a:t>Codasip</a:t>
            </a:r>
            <a:r>
              <a:rPr lang="en-US" altLang="en-US" sz="2000" dirty="0">
                <a:cs typeface="Arial" panose="020B0604020202020204" pitchFamily="34" charset="0"/>
              </a:rPr>
              <a:t> Development Tool</a:t>
            </a:r>
          </a:p>
          <a:p>
            <a:pPr>
              <a:lnSpc>
                <a:spcPct val="100000"/>
              </a:lnSpc>
              <a:spcBef>
                <a:spcPts val="1800"/>
              </a:spcBef>
            </a:pPr>
            <a:r>
              <a:rPr lang="en-US" altLang="en-US" sz="2400" dirty="0">
                <a:cs typeface="Arial" panose="020B0604020202020204" pitchFamily="34" charset="0"/>
              </a:rPr>
              <a:t>Several (~12) Project Phases will create a basic RISC-V processor</a:t>
            </a:r>
          </a:p>
          <a:p>
            <a:pPr lvl="1">
              <a:lnSpc>
                <a:spcPct val="100000"/>
              </a:lnSpc>
              <a:spcBef>
                <a:spcPts val="1800"/>
              </a:spcBef>
            </a:pPr>
            <a:r>
              <a:rPr lang="en-US" altLang="en-US" sz="2000" dirty="0">
                <a:cs typeface="Arial" panose="020B0604020202020204" pitchFamily="34" charset="0"/>
              </a:rPr>
              <a:t>Processor described in the </a:t>
            </a:r>
            <a:r>
              <a:rPr lang="en-US" altLang="en-US" sz="2000" dirty="0" err="1">
                <a:cs typeface="Arial" panose="020B0604020202020204" pitchFamily="34" charset="0"/>
              </a:rPr>
              <a:t>Codal</a:t>
            </a:r>
            <a:r>
              <a:rPr lang="en-US" altLang="en-US" sz="2000" dirty="0">
                <a:cs typeface="Arial" panose="020B0604020202020204" pitchFamily="34" charset="0"/>
              </a:rPr>
              <a:t> language</a:t>
            </a:r>
          </a:p>
          <a:p>
            <a:pPr lvl="1">
              <a:lnSpc>
                <a:spcPct val="100000"/>
              </a:lnSpc>
              <a:spcBef>
                <a:spcPts val="1800"/>
              </a:spcBef>
            </a:pPr>
            <a:r>
              <a:rPr lang="en-US" altLang="en-US" sz="2000" dirty="0">
                <a:cs typeface="Arial" panose="020B0604020202020204" pitchFamily="34" charset="0"/>
              </a:rPr>
              <a:t>Creation/simulation of an Instruction Accurate (IA) model (software)</a:t>
            </a:r>
          </a:p>
          <a:p>
            <a:pPr lvl="1">
              <a:lnSpc>
                <a:spcPct val="100000"/>
              </a:lnSpc>
              <a:spcBef>
                <a:spcPts val="1800"/>
              </a:spcBef>
            </a:pPr>
            <a:r>
              <a:rPr lang="en-US" altLang="en-US" sz="2000" dirty="0">
                <a:cs typeface="Arial" panose="020B0604020202020204" pitchFamily="34" charset="0"/>
              </a:rPr>
              <a:t>Develop test programs in assembly language</a:t>
            </a:r>
          </a:p>
          <a:p>
            <a:pPr lvl="1">
              <a:lnSpc>
                <a:spcPct val="100000"/>
              </a:lnSpc>
              <a:spcBef>
                <a:spcPts val="1800"/>
              </a:spcBef>
            </a:pPr>
            <a:r>
              <a:rPr lang="en-US" altLang="en-US" sz="2000" dirty="0">
                <a:cs typeface="Arial" panose="020B0604020202020204" pitchFamily="34" charset="0"/>
              </a:rPr>
              <a:t>Creation/ simulation of a Cycle Accurate (CA) model (hardware pipeline)</a:t>
            </a:r>
          </a:p>
          <a:p>
            <a:pPr lvl="1">
              <a:lnSpc>
                <a:spcPct val="100000"/>
              </a:lnSpc>
              <a:spcBef>
                <a:spcPts val="1800"/>
              </a:spcBef>
            </a:pPr>
            <a:r>
              <a:rPr lang="en-US" altLang="en-US" sz="2000" dirty="0">
                <a:cs typeface="Arial" panose="020B0604020202020204" pitchFamily="34" charset="0"/>
              </a:rPr>
              <a:t>Develop simple schematic descriptions of the hardware</a:t>
            </a:r>
          </a:p>
          <a:p>
            <a:pPr lvl="1">
              <a:lnSpc>
                <a:spcPct val="100000"/>
              </a:lnSpc>
              <a:spcBef>
                <a:spcPts val="1800"/>
              </a:spcBef>
            </a:pPr>
            <a:r>
              <a:rPr lang="en-US" altLang="en-US" sz="2000" dirty="0">
                <a:cs typeface="Arial" panose="020B0604020202020204" pitchFamily="34" charset="0"/>
              </a:rPr>
              <a:t>Implementation of a hierarchical memory system (cache)</a:t>
            </a:r>
          </a:p>
          <a:p>
            <a:pPr lvl="1">
              <a:lnSpc>
                <a:spcPct val="100000"/>
              </a:lnSpc>
              <a:spcBef>
                <a:spcPts val="1800"/>
              </a:spcBef>
            </a:pPr>
            <a:r>
              <a:rPr lang="en-US" altLang="en-US" sz="2000" dirty="0">
                <a:cs typeface="Arial" panose="020B0604020202020204" pitchFamily="34" charset="0"/>
              </a:rPr>
              <a:t>Custom instruction set extensions</a:t>
            </a:r>
          </a:p>
          <a:p>
            <a:pPr lvl="1">
              <a:spcBef>
                <a:spcPct val="100000"/>
              </a:spcBef>
            </a:pPr>
            <a:endParaRPr lang="en-US" altLang="en-US" sz="2000" dirty="0">
              <a:cs typeface="Arial" panose="020B0604020202020204" pitchFamily="34" charset="0"/>
            </a:endParaRPr>
          </a:p>
          <a:p>
            <a:pPr lvl="1">
              <a:spcBef>
                <a:spcPct val="100000"/>
              </a:spcBef>
            </a:pPr>
            <a:endParaRPr lang="en-US" altLang="en-US" sz="2000" dirty="0">
              <a:cs typeface="Arial" panose="020B0604020202020204" pitchFamily="34" charset="0"/>
            </a:endParaRPr>
          </a:p>
          <a:p>
            <a:pPr eaLnBrk="1" hangingPunct="1">
              <a:spcBef>
                <a:spcPct val="100000"/>
              </a:spcBef>
            </a:pPr>
            <a:endParaRPr lang="en-US" altLang="en-US" sz="1800" dirty="0">
              <a:cs typeface="Arial" panose="020B0604020202020204" pitchFamily="34" charset="0"/>
            </a:endParaRPr>
          </a:p>
          <a:p>
            <a:pPr>
              <a:spcBef>
                <a:spcPct val="100000"/>
              </a:spcBef>
            </a:pPr>
            <a:endParaRPr lang="en-US" altLang="en-US" sz="1800" dirty="0">
              <a:cs typeface="Arial" panose="020B0604020202020204" pitchFamily="34" charset="0"/>
            </a:endParaRPr>
          </a:p>
        </p:txBody>
      </p:sp>
    </p:spTree>
    <p:extLst>
      <p:ext uri="{BB962C8B-B14F-4D97-AF65-F5344CB8AC3E}">
        <p14:creationId xmlns:p14="http://schemas.microsoft.com/office/powerpoint/2010/main" val="42269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normAutofit/>
          </a:bodyPr>
          <a:lstStyle/>
          <a:p>
            <a:r>
              <a:rPr lang="en-US" sz="4000" dirty="0"/>
              <a:t>Class Project (continued)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664809"/>
            <a:ext cx="10515600" cy="4512154"/>
          </a:xfrm>
        </p:spPr>
        <p:txBody>
          <a:bodyPr>
            <a:normAutofit/>
          </a:bodyPr>
          <a:lstStyle/>
          <a:p>
            <a:pPr lvl="1"/>
            <a:r>
              <a:rPr lang="en-US" dirty="0"/>
              <a:t>There will be ~12 phases to the project, with one phase due approximately each week.  Each Phase will have a specified Target Date.</a:t>
            </a:r>
          </a:p>
          <a:p>
            <a:pPr lvl="1"/>
            <a:r>
              <a:rPr lang="en-US" dirty="0"/>
              <a:t>Phase grades will be a function of the final correct submission date.  Bonus points will be awarded for submissions before the Target Date, and deductions will be taken for submissions after the Target Date.</a:t>
            </a:r>
          </a:p>
          <a:p>
            <a:pPr lvl="1"/>
            <a:r>
              <a:rPr lang="en-US" dirty="0"/>
              <a:t>Phase descriptions will be available in the Course Materials section on Canvas</a:t>
            </a:r>
          </a:p>
          <a:p>
            <a:pPr lvl="1"/>
            <a:r>
              <a:rPr lang="en-US" dirty="0"/>
              <a:t>Each Phase of the project must be completed </a:t>
            </a:r>
            <a:r>
              <a:rPr lang="en-US" u="sng" dirty="0"/>
              <a:t>individually</a:t>
            </a:r>
            <a:r>
              <a:rPr lang="en-US" dirty="0"/>
              <a:t>.  Copying any part of the project is a Violation of the CU Honor Code.</a:t>
            </a:r>
          </a:p>
          <a:p>
            <a:pPr lvl="1"/>
            <a:r>
              <a:rPr lang="en-US" dirty="0"/>
              <a:t>Project details and </a:t>
            </a:r>
            <a:r>
              <a:rPr lang="en-US" dirty="0" err="1"/>
              <a:t>Codasip</a:t>
            </a:r>
            <a:r>
              <a:rPr lang="en-US" dirty="0"/>
              <a:t> demonstration on Friday.</a:t>
            </a:r>
          </a:p>
          <a:p>
            <a:pPr lvl="1"/>
            <a:r>
              <a:rPr lang="en-US" dirty="0"/>
              <a:t>Project will take 5-15 hours per week (except Phase 1).  Do not get behind!</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47485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Project Phases (Preliminary)</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Content Placeholder 7">
            <a:extLst>
              <a:ext uri="{FF2B5EF4-FFF2-40B4-BE49-F238E27FC236}">
                <a16:creationId xmlns:a16="http://schemas.microsoft.com/office/drawing/2014/main" id="{D7995009-72B4-4BE4-A7E9-97A28C6E25AF}"/>
              </a:ext>
            </a:extLst>
          </p:cNvPr>
          <p:cNvSpPr>
            <a:spLocks noGrp="1"/>
          </p:cNvSpPr>
          <p:nvPr>
            <p:ph idx="1"/>
          </p:nvPr>
        </p:nvSpPr>
        <p:spPr>
          <a:xfrm>
            <a:off x="838200" y="1502352"/>
            <a:ext cx="10515600" cy="4351338"/>
          </a:xfrm>
        </p:spPr>
        <p:txBody>
          <a:bodyPr>
            <a:normAutofit fontScale="77500" lnSpcReduction="20000"/>
          </a:bodyPr>
          <a:lstStyle/>
          <a:p>
            <a:r>
              <a:rPr lang="en-US" dirty="0"/>
              <a:t>Phase 1 – Installation (2%)</a:t>
            </a:r>
          </a:p>
          <a:p>
            <a:r>
              <a:rPr lang="en-US" dirty="0"/>
              <a:t>Phase 2 – Instruction Accurate Model (10%)</a:t>
            </a:r>
          </a:p>
          <a:p>
            <a:r>
              <a:rPr lang="en-US" dirty="0"/>
              <a:t>Phase 3 – Verification Test (7%)</a:t>
            </a:r>
          </a:p>
          <a:p>
            <a:r>
              <a:rPr lang="en-US" dirty="0"/>
              <a:t>Phase 4 – ADD/ADDI Schematic (7%)</a:t>
            </a:r>
          </a:p>
          <a:p>
            <a:r>
              <a:rPr lang="en-US" dirty="0"/>
              <a:t>Phase 5 – ADD/ADDI Cycle Accurate Model (14%)</a:t>
            </a:r>
          </a:p>
          <a:p>
            <a:r>
              <a:rPr lang="en-US" dirty="0"/>
              <a:t>Phase 6 – Forwarding CA Model (10%)</a:t>
            </a:r>
          </a:p>
          <a:p>
            <a:r>
              <a:rPr lang="en-US" dirty="0"/>
              <a:t>Phase 7 – ALU/Branch/Jump CA Model (15%)</a:t>
            </a:r>
          </a:p>
          <a:p>
            <a:r>
              <a:rPr lang="en-US" dirty="0"/>
              <a:t>Phase 8 – Data Memory CA Model (15%)</a:t>
            </a:r>
          </a:p>
          <a:p>
            <a:r>
              <a:rPr lang="en-US" dirty="0"/>
              <a:t>Phase 9 – Add new Instruction (8%)</a:t>
            </a:r>
          </a:p>
          <a:p>
            <a:r>
              <a:rPr lang="en-US" dirty="0"/>
              <a:t>Phase 10 – Cache CA Model (10% + 5% Bonus)</a:t>
            </a:r>
          </a:p>
          <a:p>
            <a:r>
              <a:rPr lang="en-US" dirty="0"/>
              <a:t>Phase 11 – Performance Enhancement (5% Bonus)</a:t>
            </a:r>
          </a:p>
          <a:p>
            <a:r>
              <a:rPr lang="en-US" dirty="0"/>
              <a:t>Phase 12 – Final Report (2%)</a:t>
            </a:r>
          </a:p>
          <a:p>
            <a:pPr marL="0" indent="0">
              <a:buNone/>
            </a:pPr>
            <a:endParaRPr lang="en-US" sz="1400" dirty="0"/>
          </a:p>
        </p:txBody>
      </p:sp>
    </p:spTree>
    <p:extLst>
      <p:ext uri="{BB962C8B-B14F-4D97-AF65-F5344CB8AC3E}">
        <p14:creationId xmlns:p14="http://schemas.microsoft.com/office/powerpoint/2010/main" val="19137781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37915</TotalTime>
  <Words>1342</Words>
  <Application>Microsoft Office PowerPoint</Application>
  <PresentationFormat>Widescreen</PresentationFormat>
  <Paragraphs>148</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HelveticaNeueLT Std ExtBlk Cn</vt:lpstr>
      <vt:lpstr>Office Theme</vt:lpstr>
      <vt:lpstr>ECEN 3593-001 Computer Organization</vt:lpstr>
      <vt:lpstr>Agenda</vt:lpstr>
      <vt:lpstr>Class Announcements</vt:lpstr>
      <vt:lpstr>Class Announcements</vt:lpstr>
      <vt:lpstr>Slack (Online or Virtual Office Hours)</vt:lpstr>
      <vt:lpstr>Canvas</vt:lpstr>
      <vt:lpstr>Class Project</vt:lpstr>
      <vt:lpstr>Class Project (continued)</vt:lpstr>
      <vt:lpstr>Project Phases (Preliminary)</vt:lpstr>
      <vt:lpstr>Class Project (continued)</vt:lpstr>
      <vt:lpstr>Class Project Materials</vt:lpstr>
      <vt:lpstr>Standardname</vt:lpstr>
      <vt:lpstr>Project Phase Files</vt:lpstr>
      <vt:lpstr>Project Phase 1</vt:lpstr>
      <vt:lpstr>Codasip Server Environment</vt:lpstr>
      <vt:lpstr>Codasip Server Environment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Steve Sheafor</cp:lastModifiedBy>
  <cp:revision>306</cp:revision>
  <dcterms:created xsi:type="dcterms:W3CDTF">2015-08-04T22:38:58Z</dcterms:created>
  <dcterms:modified xsi:type="dcterms:W3CDTF">2021-01-21T04:39:09Z</dcterms:modified>
</cp:coreProperties>
</file>