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73" r:id="rId4"/>
    <p:sldId id="1106" r:id="rId5"/>
    <p:sldId id="1088" r:id="rId6"/>
    <p:sldId id="1089" r:id="rId7"/>
    <p:sldId id="1062" r:id="rId8"/>
    <p:sldId id="1118" r:id="rId9"/>
    <p:sldId id="1119" r:id="rId10"/>
    <p:sldId id="1103" r:id="rId11"/>
    <p:sldId id="1022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 autoAdjust="0"/>
    <p:restoredTop sz="93899" autoAdjust="0"/>
  </p:normalViewPr>
  <p:slideViewPr>
    <p:cSldViewPr snapToGrid="0">
      <p:cViewPr varScale="1">
        <p:scale>
          <a:sx n="95" d="100"/>
          <a:sy n="95" d="100"/>
        </p:scale>
        <p:origin x="78" y="864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#20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5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March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Pipeline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101077"/>
            <a:ext cx="10515600" cy="503728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Processor Clock Frequency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pipeline stages of a RISC-V CPU</a:t>
            </a:r>
          </a:p>
          <a:p>
            <a:r>
              <a:rPr lang="en-US" sz="2800" dirty="0">
                <a:solidFill>
                  <a:schemeClr val="bg1"/>
                </a:solidFill>
              </a:rPr>
              <a:t>	IF (Instruction Fetch)			200ps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ID (Instruction  Decode)			150ps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EX (Execution)				250ps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MEM (Memory Access)			200ps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WB (Write Back)				100ps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Single cycle instruction cycle time?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Single cycle instruction latency?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Pipelined cycle time?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Pipelined latency?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Divide 1 stage – which one?		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0ADA-E431-4E01-B2F9-FB85C9AB50DC}"/>
              </a:ext>
            </a:extLst>
          </p:cNvPr>
          <p:cNvSpPr txBox="1"/>
          <p:nvPr/>
        </p:nvSpPr>
        <p:spPr>
          <a:xfrm>
            <a:off x="6225310" y="4048026"/>
            <a:ext cx="1228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250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1250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9145-FFC2-42E8-BB9B-616124FB9E5F}"/>
              </a:ext>
            </a:extLst>
          </p:cNvPr>
          <p:cNvSpPr txBox="1"/>
          <p:nvPr/>
        </p:nvSpPr>
        <p:spPr>
          <a:xfrm>
            <a:off x="8175337" y="4055143"/>
            <a:ext cx="1228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1200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5C8E3-46B7-4D6C-9332-B1F9BB228984}"/>
              </a:ext>
            </a:extLst>
          </p:cNvPr>
          <p:cNvCxnSpPr>
            <a:cxnSpLocks/>
          </p:cNvCxnSpPr>
          <p:nvPr/>
        </p:nvCxnSpPr>
        <p:spPr>
          <a:xfrm>
            <a:off x="4156364" y="6022109"/>
            <a:ext cx="4544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6D2E4B-7878-40A2-99D0-21CDF7280C98}"/>
              </a:ext>
            </a:extLst>
          </p:cNvPr>
          <p:cNvCxnSpPr/>
          <p:nvPr/>
        </p:nvCxnSpPr>
        <p:spPr>
          <a:xfrm flipV="1">
            <a:off x="8700655" y="5652655"/>
            <a:ext cx="0" cy="350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4ACF08-D33F-4B6F-977D-AF77F23B2EEA}"/>
              </a:ext>
            </a:extLst>
          </p:cNvPr>
          <p:cNvSpPr/>
          <p:nvPr/>
        </p:nvSpPr>
        <p:spPr>
          <a:xfrm>
            <a:off x="7204668" y="3014506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77F69-3686-46FA-BB79-151D9BC9E8BA}"/>
              </a:ext>
            </a:extLst>
          </p:cNvPr>
          <p:cNvSpPr/>
          <p:nvPr/>
        </p:nvSpPr>
        <p:spPr>
          <a:xfrm>
            <a:off x="7204668" y="2285483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4AE255-92FD-497C-9A08-C7E8DD025064}"/>
              </a:ext>
            </a:extLst>
          </p:cNvPr>
          <p:cNvSpPr/>
          <p:nvPr/>
        </p:nvSpPr>
        <p:spPr>
          <a:xfrm>
            <a:off x="7204668" y="3348171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Stalls and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92500" lnSpcReduction="20000"/>
          </a:bodyPr>
          <a:lstStyle/>
          <a:p>
            <a:r>
              <a:rPr lang="en-AU" altLang="en-US" sz="3600" dirty="0"/>
              <a:t>Stalls reduce performance</a:t>
            </a:r>
          </a:p>
          <a:p>
            <a:pPr lvl="1"/>
            <a:r>
              <a:rPr lang="en-AU" altLang="en-US" sz="3200" dirty="0"/>
              <a:t>But are required to get correct results</a:t>
            </a:r>
          </a:p>
          <a:p>
            <a:r>
              <a:rPr lang="en-AU" altLang="en-US" sz="3600" dirty="0"/>
              <a:t>Compiler can arrange code to avoid hazards and stalls</a:t>
            </a:r>
          </a:p>
          <a:p>
            <a:pPr lvl="1"/>
            <a:r>
              <a:rPr lang="en-AU" altLang="en-US" sz="3200" dirty="0"/>
              <a:t>With different hardware implementations of the RISC-V ISA, can the compiler optimize or work around hazards for all implementations with different pipeline structures? </a:t>
            </a:r>
          </a:p>
          <a:p>
            <a:pPr lvl="1"/>
            <a:r>
              <a:rPr lang="en-AU" altLang="en-US" sz="3200" dirty="0">
                <a:solidFill>
                  <a:srgbClr val="FF0000"/>
                </a:solidFill>
              </a:rPr>
              <a:t>No, requires knowledge of the pipeline structure to avoid hazards and to optimize performance on a specific RISC-V implementation </a:t>
            </a:r>
          </a:p>
          <a:p>
            <a:pPr lvl="1"/>
            <a:r>
              <a:rPr lang="en-AU" altLang="en-US" sz="3600" dirty="0"/>
              <a:t>Hazard detection and forwarding can eliminate or reduce the number of stalls that the compiler cannot prevent</a:t>
            </a:r>
          </a:p>
          <a:p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00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Complete Chapter 4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1, “Computer Abstractions and Technology”</a:t>
            </a:r>
          </a:p>
          <a:p>
            <a:pPr lvl="3"/>
            <a:r>
              <a:rPr lang="en-US" sz="2200" dirty="0"/>
              <a:t>Sections 1.1 thru 1.11 required</a:t>
            </a:r>
          </a:p>
          <a:p>
            <a:pPr lvl="3"/>
            <a:r>
              <a:rPr lang="en-US" sz="2200" dirty="0"/>
              <a:t>Section 1.12 (optional)</a:t>
            </a:r>
          </a:p>
          <a:p>
            <a:pPr lvl="2"/>
            <a:r>
              <a:rPr lang="en-US" sz="2400" dirty="0"/>
              <a:t>pages 2-54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sz="3200" dirty="0"/>
              <a:t>Homework #3 is due on Tuesday, March 9 at 10:00 PM</a:t>
            </a:r>
          </a:p>
          <a:p>
            <a:r>
              <a:rPr lang="en-US" sz="3200" dirty="0"/>
              <a:t>Phase 5 is in the deduction period – 20% as of today</a:t>
            </a:r>
          </a:p>
          <a:p>
            <a:r>
              <a:rPr lang="en-US" sz="3200" dirty="0"/>
              <a:t>Phase 6 Target Date Sunday, March 7 at 10:00 PM</a:t>
            </a:r>
          </a:p>
          <a:p>
            <a:r>
              <a:rPr lang="en-US" sz="3200" dirty="0"/>
              <a:t>Phase 7 will be posted tonight</a:t>
            </a:r>
          </a:p>
          <a:p>
            <a:r>
              <a:rPr lang="en-US" sz="3200" dirty="0"/>
              <a:t>Target Date Sunday, March 21 at 10:00 PM</a:t>
            </a:r>
          </a:p>
          <a:p>
            <a:r>
              <a:rPr lang="en-US" sz="3200" dirty="0"/>
              <a:t>Bonus 1%/day (maximum 7%), deduction 4%/day</a:t>
            </a:r>
          </a:p>
          <a:p>
            <a:r>
              <a:rPr lang="en-US" sz="3200" dirty="0" err="1"/>
              <a:t>MidTerm</a:t>
            </a:r>
            <a:r>
              <a:rPr lang="en-US" sz="3200" dirty="0"/>
              <a:t> – Wednesday, March 17 in class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7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Three Basic Elements in </a:t>
            </a:r>
            <a:r>
              <a:rPr lang="en-US" dirty="0" err="1"/>
              <a:t>Codasip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94541FF8-6F8B-419E-8F8C-875CD295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79" y="935602"/>
            <a:ext cx="7508240" cy="52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E1B7E1A-E5B1-4A80-A3B7-245F5589B769}"/>
              </a:ext>
            </a:extLst>
          </p:cNvPr>
          <p:cNvSpPr/>
          <p:nvPr/>
        </p:nvSpPr>
        <p:spPr>
          <a:xfrm>
            <a:off x="5009500" y="2507878"/>
            <a:ext cx="928617" cy="7301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AD7153-33FE-46D7-8A1F-E3B4E9036F3B}"/>
              </a:ext>
            </a:extLst>
          </p:cNvPr>
          <p:cNvSpPr/>
          <p:nvPr/>
        </p:nvSpPr>
        <p:spPr>
          <a:xfrm>
            <a:off x="8217703" y="2594329"/>
            <a:ext cx="1410063" cy="30160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F5ECB-4BF9-46CD-B2A6-FD164E3C0226}"/>
              </a:ext>
            </a:extLst>
          </p:cNvPr>
          <p:cNvSpPr/>
          <p:nvPr/>
        </p:nvSpPr>
        <p:spPr>
          <a:xfrm rot="5400000">
            <a:off x="7165539" y="1561782"/>
            <a:ext cx="1057521" cy="8346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DD9D50-BD7A-4330-9CCD-FC08428CA115}"/>
              </a:ext>
            </a:extLst>
          </p:cNvPr>
          <p:cNvSpPr/>
          <p:nvPr/>
        </p:nvSpPr>
        <p:spPr>
          <a:xfrm>
            <a:off x="6065004" y="2278039"/>
            <a:ext cx="266054" cy="364435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7452AC-42E5-48F9-9CDE-9E0AE3C07879}"/>
              </a:ext>
            </a:extLst>
          </p:cNvPr>
          <p:cNvSpPr/>
          <p:nvPr/>
        </p:nvSpPr>
        <p:spPr>
          <a:xfrm>
            <a:off x="8023694" y="1193369"/>
            <a:ext cx="266054" cy="47121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831FF-C2B4-4CE0-BAB7-389127E57467}"/>
              </a:ext>
            </a:extLst>
          </p:cNvPr>
          <p:cNvSpPr/>
          <p:nvPr/>
        </p:nvSpPr>
        <p:spPr>
          <a:xfrm>
            <a:off x="9555720" y="1542082"/>
            <a:ext cx="266054" cy="431872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BFD502-B811-48FE-97EA-BDC1904969F5}"/>
              </a:ext>
            </a:extLst>
          </p:cNvPr>
          <p:cNvSpPr/>
          <p:nvPr/>
        </p:nvSpPr>
        <p:spPr>
          <a:xfrm>
            <a:off x="10985715" y="1867547"/>
            <a:ext cx="266054" cy="39932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FA1387-3D5F-4081-A1CB-5E527BD1FA04}"/>
              </a:ext>
            </a:extLst>
          </p:cNvPr>
          <p:cNvSpPr/>
          <p:nvPr/>
        </p:nvSpPr>
        <p:spPr>
          <a:xfrm>
            <a:off x="4561721" y="3383280"/>
            <a:ext cx="266054" cy="62620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4BE2C97-2534-4FA1-8FB1-CE819541756C}"/>
              </a:ext>
            </a:extLst>
          </p:cNvPr>
          <p:cNvSpPr txBox="1">
            <a:spLocks/>
          </p:cNvSpPr>
          <p:nvPr/>
        </p:nvSpPr>
        <p:spPr>
          <a:xfrm>
            <a:off x="461025" y="1138511"/>
            <a:ext cx="3282504" cy="472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 -&gt; defined in </a:t>
            </a:r>
            <a:r>
              <a:rPr lang="en-US" dirty="0" err="1"/>
              <a:t>ca_resources</a:t>
            </a:r>
            <a:endParaRPr lang="en-US" dirty="0"/>
          </a:p>
          <a:p>
            <a:r>
              <a:rPr lang="en-US" dirty="0" err="1"/>
              <a:t>Codasip</a:t>
            </a:r>
            <a:r>
              <a:rPr lang="en-US" dirty="0"/>
              <a:t> Memory Elements – added with functions</a:t>
            </a:r>
          </a:p>
          <a:p>
            <a:r>
              <a:rPr lang="en-US" dirty="0"/>
              <a:t>Combinational Blocks – created in the 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B53CEE-1F5D-4B76-BB88-7D04E9C0F237}"/>
              </a:ext>
            </a:extLst>
          </p:cNvPr>
          <p:cNvSpPr/>
          <p:nvPr/>
        </p:nvSpPr>
        <p:spPr>
          <a:xfrm>
            <a:off x="4934308" y="3563709"/>
            <a:ext cx="1005817" cy="101625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A13491-7BE6-4EAA-8A35-CF2F2FB11D2A}"/>
              </a:ext>
            </a:extLst>
          </p:cNvPr>
          <p:cNvSpPr/>
          <p:nvPr/>
        </p:nvSpPr>
        <p:spPr>
          <a:xfrm>
            <a:off x="6812052" y="3563709"/>
            <a:ext cx="1005817" cy="108430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06EE4A-09CC-40FE-AB3A-35D373AE0F2D}"/>
              </a:ext>
            </a:extLst>
          </p:cNvPr>
          <p:cNvSpPr/>
          <p:nvPr/>
        </p:nvSpPr>
        <p:spPr>
          <a:xfrm>
            <a:off x="9948869" y="3754119"/>
            <a:ext cx="1005817" cy="11263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Functional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2E0AA-B9FC-4055-9D5F-4CA5779EB8D6}"/>
              </a:ext>
            </a:extLst>
          </p:cNvPr>
          <p:cNvSpPr/>
          <p:nvPr/>
        </p:nvSpPr>
        <p:spPr>
          <a:xfrm>
            <a:off x="7190020" y="2625969"/>
            <a:ext cx="269631" cy="327073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AB195-3CA1-48BA-B0C6-A6367924F054}"/>
              </a:ext>
            </a:extLst>
          </p:cNvPr>
          <p:cNvCxnSpPr>
            <a:cxnSpLocks/>
          </p:cNvCxnSpPr>
          <p:nvPr/>
        </p:nvCxnSpPr>
        <p:spPr>
          <a:xfrm flipV="1">
            <a:off x="7190020" y="5773119"/>
            <a:ext cx="132928" cy="1235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967677-1F5C-49E6-9E62-0F00B2C9432A}"/>
              </a:ext>
            </a:extLst>
          </p:cNvPr>
          <p:cNvCxnSpPr/>
          <p:nvPr/>
        </p:nvCxnSpPr>
        <p:spPr>
          <a:xfrm>
            <a:off x="7190020" y="5680129"/>
            <a:ext cx="132928" cy="1007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9E9CC-7DF7-4476-8553-789383869164}"/>
              </a:ext>
            </a:extLst>
          </p:cNvPr>
          <p:cNvSpPr/>
          <p:nvPr/>
        </p:nvSpPr>
        <p:spPr>
          <a:xfrm>
            <a:off x="6158688" y="3017049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Register File (Write)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6160575" y="2623282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Instruction 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53AE34-FEF7-4265-96AE-B94EB8F01008}"/>
              </a:ext>
            </a:extLst>
          </p:cNvPr>
          <p:cNvSpPr/>
          <p:nvPr/>
        </p:nvSpPr>
        <p:spPr>
          <a:xfrm>
            <a:off x="6160575" y="3414592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27495-6C6D-4CF2-9720-57B4C822DD72}"/>
              </a:ext>
            </a:extLst>
          </p:cNvPr>
          <p:cNvSpPr/>
          <p:nvPr/>
        </p:nvSpPr>
        <p:spPr>
          <a:xfrm>
            <a:off x="8203768" y="3032800"/>
            <a:ext cx="1219199" cy="28639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Combinational Logic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 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C431D9-9342-4A74-AA43-4098CDA268DF}"/>
              </a:ext>
            </a:extLst>
          </p:cNvPr>
          <p:cNvCxnSpPr>
            <a:cxnSpLocks/>
          </p:cNvCxnSpPr>
          <p:nvPr/>
        </p:nvCxnSpPr>
        <p:spPr>
          <a:xfrm>
            <a:off x="7459651" y="5680129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2218E3-2D7D-464B-9074-36266AC0DFFF}"/>
              </a:ext>
            </a:extLst>
          </p:cNvPr>
          <p:cNvSpPr/>
          <p:nvPr/>
        </p:nvSpPr>
        <p:spPr>
          <a:xfrm>
            <a:off x="7459651" y="5468615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r_wb_xx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D8C74B-EB95-40E8-8D45-84735672DAD4}"/>
              </a:ext>
            </a:extLst>
          </p:cNvPr>
          <p:cNvCxnSpPr>
            <a:cxnSpLocks/>
          </p:cNvCxnSpPr>
          <p:nvPr/>
        </p:nvCxnSpPr>
        <p:spPr>
          <a:xfrm>
            <a:off x="7459651" y="5398330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6EF54-DB05-472C-A15B-7F0CC688AE3B}"/>
              </a:ext>
            </a:extLst>
          </p:cNvPr>
          <p:cNvSpPr/>
          <p:nvPr/>
        </p:nvSpPr>
        <p:spPr>
          <a:xfrm>
            <a:off x="7459651" y="5186816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r_me_xx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FEAAE-8D11-4AEF-8FCE-AEB4C9380391}"/>
              </a:ext>
            </a:extLst>
          </p:cNvPr>
          <p:cNvCxnSpPr>
            <a:cxnSpLocks/>
          </p:cNvCxnSpPr>
          <p:nvPr/>
        </p:nvCxnSpPr>
        <p:spPr>
          <a:xfrm>
            <a:off x="7459651" y="5105599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286F9-BE91-47E8-B37F-1E8B074A1C76}"/>
              </a:ext>
            </a:extLst>
          </p:cNvPr>
          <p:cNvSpPr/>
          <p:nvPr/>
        </p:nvSpPr>
        <p:spPr>
          <a:xfrm>
            <a:off x="7459651" y="4894085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r_ex_xx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BFA05-4A66-4AD0-B08C-7206DA591E98}"/>
              </a:ext>
            </a:extLst>
          </p:cNvPr>
          <p:cNvCxnSpPr>
            <a:cxnSpLocks/>
          </p:cNvCxnSpPr>
          <p:nvPr/>
        </p:nvCxnSpPr>
        <p:spPr>
          <a:xfrm>
            <a:off x="7459651" y="4886984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59E0A-2A18-400E-9C01-58A6A9678CBE}"/>
              </a:ext>
            </a:extLst>
          </p:cNvPr>
          <p:cNvSpPr/>
          <p:nvPr/>
        </p:nvSpPr>
        <p:spPr>
          <a:xfrm>
            <a:off x="7454390" y="4662129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r_id_xx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B0252-1E68-4E45-89EF-B7C1D01CBD41}"/>
              </a:ext>
            </a:extLst>
          </p:cNvPr>
          <p:cNvSpPr/>
          <p:nvPr/>
        </p:nvSpPr>
        <p:spPr>
          <a:xfrm>
            <a:off x="8203768" y="2629941"/>
            <a:ext cx="121919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Register File (Read)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3C5A0-BC3D-4E11-A42C-152200015330}"/>
              </a:ext>
            </a:extLst>
          </p:cNvPr>
          <p:cNvCxnSpPr>
            <a:cxnSpLocks/>
          </p:cNvCxnSpPr>
          <p:nvPr/>
        </p:nvCxnSpPr>
        <p:spPr>
          <a:xfrm>
            <a:off x="7459651" y="3199008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56A2A7-B3CA-42BA-AA2C-9B579EC27576}"/>
              </a:ext>
            </a:extLst>
          </p:cNvPr>
          <p:cNvSpPr/>
          <p:nvPr/>
        </p:nvSpPr>
        <p:spPr>
          <a:xfrm>
            <a:off x="7459651" y="2987494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s_ex_xx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78346C-C623-47F8-BB4B-09F9D41A26E8}"/>
              </a:ext>
            </a:extLst>
          </p:cNvPr>
          <p:cNvCxnSpPr>
            <a:cxnSpLocks/>
          </p:cNvCxnSpPr>
          <p:nvPr/>
        </p:nvCxnSpPr>
        <p:spPr>
          <a:xfrm>
            <a:off x="7459651" y="3595847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536A9-FAFF-4207-8A52-65C14FFEA64C}"/>
              </a:ext>
            </a:extLst>
          </p:cNvPr>
          <p:cNvSpPr/>
          <p:nvPr/>
        </p:nvSpPr>
        <p:spPr>
          <a:xfrm>
            <a:off x="7459651" y="3384333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s_wb_xx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A48C04-0867-4D56-9A72-FB0F8E36FE76}"/>
              </a:ext>
            </a:extLst>
          </p:cNvPr>
          <p:cNvCxnSpPr>
            <a:cxnSpLocks/>
          </p:cNvCxnSpPr>
          <p:nvPr/>
        </p:nvCxnSpPr>
        <p:spPr>
          <a:xfrm>
            <a:off x="7459651" y="2838121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943BFCF-A954-4BB4-B4DA-A1C6B53B3C7F}"/>
              </a:ext>
            </a:extLst>
          </p:cNvPr>
          <p:cNvSpPr/>
          <p:nvPr/>
        </p:nvSpPr>
        <p:spPr>
          <a:xfrm>
            <a:off x="7459651" y="2626607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s_id_xx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5E4012-A39A-48AB-9D86-D5123C56049A}"/>
              </a:ext>
            </a:extLst>
          </p:cNvPr>
          <p:cNvCxnSpPr>
            <a:cxnSpLocks/>
          </p:cNvCxnSpPr>
          <p:nvPr/>
        </p:nvCxnSpPr>
        <p:spPr>
          <a:xfrm flipV="1">
            <a:off x="9422966" y="4324027"/>
            <a:ext cx="984143" cy="27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7305AA-FDC6-4FC6-9CBD-BF8361821338}"/>
              </a:ext>
            </a:extLst>
          </p:cNvPr>
          <p:cNvCxnSpPr/>
          <p:nvPr/>
        </p:nvCxnSpPr>
        <p:spPr>
          <a:xfrm flipV="1">
            <a:off x="10407109" y="2131017"/>
            <a:ext cx="0" cy="2193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A1CA1-9B2A-49EC-B8FB-1D41F92C373A}"/>
              </a:ext>
            </a:extLst>
          </p:cNvPr>
          <p:cNvCxnSpPr>
            <a:cxnSpLocks/>
          </p:cNvCxnSpPr>
          <p:nvPr/>
        </p:nvCxnSpPr>
        <p:spPr>
          <a:xfrm flipH="1" flipV="1">
            <a:off x="5509647" y="2123269"/>
            <a:ext cx="4897462" cy="47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39CCDA-10A7-4920-AA21-42CC3310A93E}"/>
              </a:ext>
            </a:extLst>
          </p:cNvPr>
          <p:cNvCxnSpPr/>
          <p:nvPr/>
        </p:nvCxnSpPr>
        <p:spPr>
          <a:xfrm>
            <a:off x="5509646" y="2131017"/>
            <a:ext cx="0" cy="27630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F6347E-06D5-4F49-9D1B-346802FDAB50}"/>
              </a:ext>
            </a:extLst>
          </p:cNvPr>
          <p:cNvCxnSpPr>
            <a:endCxn id="18" idx="1"/>
          </p:cNvCxnSpPr>
          <p:nvPr/>
        </p:nvCxnSpPr>
        <p:spPr>
          <a:xfrm>
            <a:off x="5509646" y="2817955"/>
            <a:ext cx="650929" cy="3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D83A65-378D-45E6-9FD3-899C9BE1B486}"/>
              </a:ext>
            </a:extLst>
          </p:cNvPr>
          <p:cNvCxnSpPr>
            <a:endCxn id="17" idx="1"/>
          </p:cNvCxnSpPr>
          <p:nvPr/>
        </p:nvCxnSpPr>
        <p:spPr>
          <a:xfrm>
            <a:off x="5508703" y="3214652"/>
            <a:ext cx="649985" cy="49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5F0C53-9C23-45EE-9AE7-A17502B023C1}"/>
              </a:ext>
            </a:extLst>
          </p:cNvPr>
          <p:cNvCxnSpPr>
            <a:endCxn id="19" idx="1"/>
          </p:cNvCxnSpPr>
          <p:nvPr/>
        </p:nvCxnSpPr>
        <p:spPr>
          <a:xfrm>
            <a:off x="5509646" y="3608916"/>
            <a:ext cx="650929" cy="37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136C12-0D3F-4018-9D6C-AC2FA348EEBD}"/>
              </a:ext>
            </a:extLst>
          </p:cNvPr>
          <p:cNvCxnSpPr/>
          <p:nvPr/>
        </p:nvCxnSpPr>
        <p:spPr>
          <a:xfrm>
            <a:off x="5508703" y="4886984"/>
            <a:ext cx="1677543" cy="148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641254-AF63-4EC4-BAFF-5995EDE805F9}"/>
              </a:ext>
            </a:extLst>
          </p:cNvPr>
          <p:cNvSpPr/>
          <p:nvPr/>
        </p:nvSpPr>
        <p:spPr>
          <a:xfrm>
            <a:off x="9461516" y="4092260"/>
            <a:ext cx="945592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s_STG_xx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94CAE2-14D6-4CEA-9E36-B76CD396D1FA}"/>
              </a:ext>
            </a:extLst>
          </p:cNvPr>
          <p:cNvCxnSpPr/>
          <p:nvPr/>
        </p:nvCxnSpPr>
        <p:spPr>
          <a:xfrm>
            <a:off x="6617776" y="5780868"/>
            <a:ext cx="56847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ECF8233-2CE8-4A08-B396-98375461DC6F}"/>
              </a:ext>
            </a:extLst>
          </p:cNvPr>
          <p:cNvSpPr/>
          <p:nvPr/>
        </p:nvSpPr>
        <p:spPr>
          <a:xfrm>
            <a:off x="5928350" y="5659963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67C72A-BCC6-48F3-8788-8D75947EEC6B}"/>
              </a:ext>
            </a:extLst>
          </p:cNvPr>
          <p:cNvCxnSpPr/>
          <p:nvPr/>
        </p:nvCxnSpPr>
        <p:spPr>
          <a:xfrm>
            <a:off x="1123627" y="5468615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155A52-C56C-4CD8-A3F7-23EC3D261F1A}"/>
              </a:ext>
            </a:extLst>
          </p:cNvPr>
          <p:cNvCxnSpPr/>
          <p:nvPr/>
        </p:nvCxnSpPr>
        <p:spPr>
          <a:xfrm flipV="1">
            <a:off x="2007031" y="5282490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35209B-0AEC-4B6C-B777-286B0B1084C7}"/>
              </a:ext>
            </a:extLst>
          </p:cNvPr>
          <p:cNvCxnSpPr/>
          <p:nvPr/>
        </p:nvCxnSpPr>
        <p:spPr>
          <a:xfrm>
            <a:off x="2007030" y="5292394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BCF276-51D5-4AC6-926F-64DDB3684361}"/>
              </a:ext>
            </a:extLst>
          </p:cNvPr>
          <p:cNvCxnSpPr/>
          <p:nvPr/>
        </p:nvCxnSpPr>
        <p:spPr>
          <a:xfrm flipV="1">
            <a:off x="2879871" y="5282489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EA9F8B-1689-4034-AD05-102E62DBC3D4}"/>
              </a:ext>
            </a:extLst>
          </p:cNvPr>
          <p:cNvCxnSpPr/>
          <p:nvPr/>
        </p:nvCxnSpPr>
        <p:spPr>
          <a:xfrm>
            <a:off x="2879871" y="5468614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0D9D5C-5595-4704-BE25-26AAACD4BFC9}"/>
              </a:ext>
            </a:extLst>
          </p:cNvPr>
          <p:cNvCxnSpPr/>
          <p:nvPr/>
        </p:nvCxnSpPr>
        <p:spPr>
          <a:xfrm flipV="1">
            <a:off x="3763275" y="5282489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AC8B90-0322-408F-852E-8D832F374264}"/>
              </a:ext>
            </a:extLst>
          </p:cNvPr>
          <p:cNvCxnSpPr/>
          <p:nvPr/>
        </p:nvCxnSpPr>
        <p:spPr>
          <a:xfrm>
            <a:off x="3763274" y="5282489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80BC1E-995A-42AE-AAE4-C5AB35119880}"/>
              </a:ext>
            </a:extLst>
          </p:cNvPr>
          <p:cNvCxnSpPr/>
          <p:nvPr/>
        </p:nvCxnSpPr>
        <p:spPr>
          <a:xfrm flipV="1">
            <a:off x="4653533" y="5290002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42DB8-0409-4701-8BF4-37C3A2557681}"/>
              </a:ext>
            </a:extLst>
          </p:cNvPr>
          <p:cNvCxnSpPr>
            <a:cxnSpLocks/>
          </p:cNvCxnSpPr>
          <p:nvPr/>
        </p:nvCxnSpPr>
        <p:spPr>
          <a:xfrm>
            <a:off x="2007030" y="4561330"/>
            <a:ext cx="0" cy="6254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966656-029E-4D0B-9626-D091F5B0A469}"/>
              </a:ext>
            </a:extLst>
          </p:cNvPr>
          <p:cNvSpPr/>
          <p:nvPr/>
        </p:nvSpPr>
        <p:spPr>
          <a:xfrm>
            <a:off x="1634971" y="4357642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New r_*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3F9E830-D367-4C4E-99A7-694CDA818214}"/>
              </a:ext>
            </a:extLst>
          </p:cNvPr>
          <p:cNvSpPr/>
          <p:nvPr/>
        </p:nvSpPr>
        <p:spPr>
          <a:xfrm>
            <a:off x="2255253" y="4633943"/>
            <a:ext cx="1131015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Comb. Logic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301F6A-2BE0-4015-8C56-B59018B5BD8A}"/>
              </a:ext>
            </a:extLst>
          </p:cNvPr>
          <p:cNvCxnSpPr>
            <a:cxnSpLocks/>
          </p:cNvCxnSpPr>
          <p:nvPr/>
        </p:nvCxnSpPr>
        <p:spPr>
          <a:xfrm>
            <a:off x="3758339" y="4572758"/>
            <a:ext cx="0" cy="6254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CFB3E27-33E3-47E2-A626-7FD9432008C1}"/>
              </a:ext>
            </a:extLst>
          </p:cNvPr>
          <p:cNvSpPr/>
          <p:nvPr/>
        </p:nvSpPr>
        <p:spPr>
          <a:xfrm>
            <a:off x="3386280" y="4369070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New r_*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C8C7B9-E2D1-485D-8C0F-41F6D1AD3A8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007030" y="4832043"/>
            <a:ext cx="24822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F3D4D6-98CC-4BA8-9BBD-F5C9F096C5DC}"/>
              </a:ext>
            </a:extLst>
          </p:cNvPr>
          <p:cNvCxnSpPr>
            <a:cxnSpLocks/>
          </p:cNvCxnSpPr>
          <p:nvPr/>
        </p:nvCxnSpPr>
        <p:spPr>
          <a:xfrm flipV="1">
            <a:off x="3386268" y="4811877"/>
            <a:ext cx="372071" cy="301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C2CE0-F401-4F66-B49C-BCD1B6B129AA}"/>
              </a:ext>
            </a:extLst>
          </p:cNvPr>
          <p:cNvSpPr/>
          <p:nvPr/>
        </p:nvSpPr>
        <p:spPr>
          <a:xfrm>
            <a:off x="9527417" y="4384571"/>
            <a:ext cx="1601871" cy="2292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May be </a:t>
            </a:r>
            <a:r>
              <a:rPr lang="en-US" sz="1200" dirty="0" err="1">
                <a:solidFill>
                  <a:schemeClr val="bg1"/>
                </a:solidFill>
              </a:rPr>
              <a:t>r_STG_xx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89B0E9-1192-4680-BD2B-9CC602881D89}"/>
              </a:ext>
            </a:extLst>
          </p:cNvPr>
          <p:cNvCxnSpPr>
            <a:cxnSpLocks/>
          </p:cNvCxnSpPr>
          <p:nvPr/>
        </p:nvCxnSpPr>
        <p:spPr>
          <a:xfrm>
            <a:off x="7459651" y="4644033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972215-82F4-4605-ACA3-44867F43537D}"/>
              </a:ext>
            </a:extLst>
          </p:cNvPr>
          <p:cNvSpPr/>
          <p:nvPr/>
        </p:nvSpPr>
        <p:spPr>
          <a:xfrm>
            <a:off x="7461538" y="4426327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r_pc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Content Placeholder 6">
            <a:extLst>
              <a:ext uri="{FF2B5EF4-FFF2-40B4-BE49-F238E27FC236}">
                <a16:creationId xmlns:a16="http://schemas.microsoft.com/office/drawing/2014/main" id="{24BEEAEF-D0AD-4C50-B1F3-2E9545D4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74" cy="154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registers are updated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1220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0" grpId="0" animBg="1"/>
      <p:bldP spid="24" grpId="0"/>
      <p:bldP spid="26" grpId="0"/>
      <p:bldP spid="28" grpId="0"/>
      <p:bldP spid="30" grpId="0"/>
      <p:bldP spid="31" grpId="0" animBg="1"/>
      <p:bldP spid="33" grpId="0"/>
      <p:bldP spid="35" grpId="0"/>
      <p:bldP spid="37" grpId="0"/>
      <p:bldP spid="55" grpId="0"/>
      <p:bldP spid="61" grpId="0"/>
      <p:bldP spid="74" grpId="0"/>
      <p:bldP spid="75" grpId="0" animBg="1"/>
      <p:bldP spid="77" grpId="0"/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339"/>
            <a:ext cx="4695985" cy="4704624"/>
          </a:xfrm>
        </p:spPr>
        <p:txBody>
          <a:bodyPr>
            <a:normAutofit/>
          </a:bodyPr>
          <a:lstStyle/>
          <a:p>
            <a:r>
              <a:rPr lang="en-US" dirty="0"/>
              <a:t>This is Figure 4.19 used in the Homework.</a:t>
            </a:r>
          </a:p>
          <a:p>
            <a:r>
              <a:rPr lang="en-US" dirty="0"/>
              <a:t>A “control signal” is asserted if it in the active state</a:t>
            </a:r>
          </a:p>
          <a:p>
            <a:r>
              <a:rPr lang="en-US" dirty="0"/>
              <a:t>A “resource block” is used if data flowing through it affects the value of an updated state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439D2F-7130-4175-A44E-578A76EE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99" y="1285576"/>
            <a:ext cx="5458587" cy="42868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CCAE6-B2DD-49C9-AB96-B33ADB3C7548}"/>
              </a:ext>
            </a:extLst>
          </p:cNvPr>
          <p:cNvCxnSpPr/>
          <p:nvPr/>
        </p:nvCxnSpPr>
        <p:spPr>
          <a:xfrm flipV="1">
            <a:off x="5129939" y="2797444"/>
            <a:ext cx="3122908" cy="619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DB096-8A85-4040-91F5-0BE59280C19F}"/>
              </a:ext>
            </a:extLst>
          </p:cNvPr>
          <p:cNvCxnSpPr>
            <a:cxnSpLocks/>
          </p:cNvCxnSpPr>
          <p:nvPr/>
        </p:nvCxnSpPr>
        <p:spPr>
          <a:xfrm>
            <a:off x="5129939" y="2859437"/>
            <a:ext cx="4695985" cy="379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FF172-F5C8-4DB7-9714-A132FC3D42E3}"/>
              </a:ext>
            </a:extLst>
          </p:cNvPr>
          <p:cNvCxnSpPr>
            <a:cxnSpLocks/>
          </p:cNvCxnSpPr>
          <p:nvPr/>
        </p:nvCxnSpPr>
        <p:spPr>
          <a:xfrm>
            <a:off x="5129939" y="2859437"/>
            <a:ext cx="4331776" cy="1658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38037E-4503-48A8-A1CA-6974AC0ADE63}"/>
              </a:ext>
            </a:extLst>
          </p:cNvPr>
          <p:cNvCxnSpPr>
            <a:cxnSpLocks/>
          </p:cNvCxnSpPr>
          <p:nvPr/>
        </p:nvCxnSpPr>
        <p:spPr>
          <a:xfrm flipV="1">
            <a:off x="5200650" y="1876425"/>
            <a:ext cx="1295400" cy="2038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4A68BF-B950-48D3-99DE-4781EFF16EFC}"/>
              </a:ext>
            </a:extLst>
          </p:cNvPr>
          <p:cNvCxnSpPr>
            <a:cxnSpLocks/>
          </p:cNvCxnSpPr>
          <p:nvPr/>
        </p:nvCxnSpPr>
        <p:spPr>
          <a:xfrm flipV="1">
            <a:off x="5200650" y="1876425"/>
            <a:ext cx="4914900" cy="2038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6BC8A6-58C1-4B77-9876-2CB7E4C85323}"/>
              </a:ext>
            </a:extLst>
          </p:cNvPr>
          <p:cNvCxnSpPr>
            <a:cxnSpLocks/>
          </p:cNvCxnSpPr>
          <p:nvPr/>
        </p:nvCxnSpPr>
        <p:spPr>
          <a:xfrm>
            <a:off x="5200650" y="3915057"/>
            <a:ext cx="3762375" cy="294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DEBUG, DEBUG, DEBUG</a:t>
            </a:r>
          </a:p>
        </p:txBody>
      </p:sp>
    </p:spTree>
    <p:extLst>
      <p:ext uri="{BB962C8B-B14F-4D97-AF65-F5344CB8AC3E}">
        <p14:creationId xmlns:p14="http://schemas.microsoft.com/office/powerpoint/2010/main" val="32450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Forwarding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101077"/>
            <a:ext cx="10738850" cy="809785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sz="5800" dirty="0">
                <a:solidFill>
                  <a:schemeClr val="bg1"/>
                </a:solidFill>
              </a:rPr>
              <a:t>Adding </a:t>
            </a:r>
            <a:r>
              <a:rPr lang="en-US" sz="5800" dirty="0" err="1">
                <a:solidFill>
                  <a:schemeClr val="bg1"/>
                </a:solidFill>
              </a:rPr>
              <a:t>nops</a:t>
            </a:r>
            <a:r>
              <a:rPr lang="en-US" sz="5800" dirty="0">
                <a:solidFill>
                  <a:schemeClr val="bg1"/>
                </a:solidFill>
              </a:rPr>
              <a:t> to Avoid Hazards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F1E7-FE35-491B-B04F-56EE0D31A77B}"/>
              </a:ext>
            </a:extLst>
          </p:cNvPr>
          <p:cNvSpPr txBox="1"/>
          <p:nvPr/>
        </p:nvSpPr>
        <p:spPr>
          <a:xfrm>
            <a:off x="703385" y="2368062"/>
            <a:ext cx="2086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 x1, x2, x3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xori</a:t>
            </a:r>
            <a:r>
              <a:rPr lang="en-US" sz="2400" dirty="0">
                <a:solidFill>
                  <a:schemeClr val="bg1"/>
                </a:solidFill>
              </a:rPr>
              <a:t> x4, x1, 47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 x5, 24(x1)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bltu</a:t>
            </a:r>
            <a:r>
              <a:rPr lang="en-US" sz="2400" dirty="0">
                <a:solidFill>
                  <a:schemeClr val="bg1"/>
                </a:solidFill>
              </a:rPr>
              <a:t> x4, x5,-40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 x7, x5, x7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sltiu</a:t>
            </a:r>
            <a:r>
              <a:rPr lang="en-US" sz="2400" dirty="0">
                <a:solidFill>
                  <a:schemeClr val="bg1"/>
                </a:solidFill>
              </a:rPr>
              <a:t> x5, x1, x4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sh</a:t>
            </a:r>
            <a:r>
              <a:rPr lang="en-US" sz="2400" dirty="0">
                <a:solidFill>
                  <a:schemeClr val="bg1"/>
                </a:solidFill>
              </a:rPr>
              <a:t> x7, 36(x1)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and x7, x5, x1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 x8, -40(x7)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2D9C2-F6BD-415A-B1AE-BE3FF220B2E2}"/>
              </a:ext>
            </a:extLst>
          </p:cNvPr>
          <p:cNvSpPr txBox="1"/>
          <p:nvPr/>
        </p:nvSpPr>
        <p:spPr>
          <a:xfrm>
            <a:off x="2965939" y="2117907"/>
            <a:ext cx="902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None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A02D-7CE1-4355-9CD8-049A110A0151}"/>
              </a:ext>
            </a:extLst>
          </p:cNvPr>
          <p:cNvSpPr txBox="1"/>
          <p:nvPr/>
        </p:nvSpPr>
        <p:spPr>
          <a:xfrm>
            <a:off x="4196862" y="2117907"/>
            <a:ext cx="1602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MEMWB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0B73D-E2DA-4692-A583-C02F629E8B0C}"/>
              </a:ext>
            </a:extLst>
          </p:cNvPr>
          <p:cNvSpPr txBox="1"/>
          <p:nvPr/>
        </p:nvSpPr>
        <p:spPr>
          <a:xfrm>
            <a:off x="6128257" y="2127084"/>
            <a:ext cx="3748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Both EXMEM and MEMWB 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D1C8-E9DB-418D-A906-4DBDD94A0108}"/>
              </a:ext>
            </a:extLst>
          </p:cNvPr>
          <p:cNvSpPr txBox="1"/>
          <p:nvPr/>
        </p:nvSpPr>
        <p:spPr>
          <a:xfrm>
            <a:off x="2854983" y="1651211"/>
            <a:ext cx="670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Forwarding Implemented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51791</TotalTime>
  <Words>663</Words>
  <Application>Microsoft Office PowerPoint</Application>
  <PresentationFormat>Widescreen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 </vt:lpstr>
      <vt:lpstr>Class Announcements </vt:lpstr>
      <vt:lpstr>Three Basic Elements in Codasip</vt:lpstr>
      <vt:lpstr>Overall Functional View</vt:lpstr>
      <vt:lpstr>Homework #3</vt:lpstr>
      <vt:lpstr>Phase 6</vt:lpstr>
      <vt:lpstr>Forwarding Analysis</vt:lpstr>
      <vt:lpstr>Pipeline Performance</vt:lpstr>
      <vt:lpstr>Stalls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677</cp:revision>
  <cp:lastPrinted>2017-10-14T14:57:33Z</cp:lastPrinted>
  <dcterms:created xsi:type="dcterms:W3CDTF">2015-08-04T22:38:58Z</dcterms:created>
  <dcterms:modified xsi:type="dcterms:W3CDTF">2021-03-05T20:47:38Z</dcterms:modified>
</cp:coreProperties>
</file>