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73" r:id="rId4"/>
    <p:sldId id="1061" r:id="rId5"/>
    <p:sldId id="942" r:id="rId6"/>
    <p:sldId id="943" r:id="rId7"/>
    <p:sldId id="1116" r:id="rId8"/>
    <p:sldId id="1105" r:id="rId9"/>
    <p:sldId id="1024" r:id="rId10"/>
    <p:sldId id="1025" r:id="rId11"/>
    <p:sldId id="1117" r:id="rId12"/>
    <p:sldId id="1032" r:id="rId13"/>
    <p:sldId id="1033" r:id="rId14"/>
    <p:sldId id="1034" r:id="rId15"/>
    <p:sldId id="1035" r:id="rId16"/>
    <p:sldId id="962" r:id="rId17"/>
    <p:sldId id="944" r:id="rId18"/>
    <p:sldId id="1077" r:id="rId19"/>
    <p:sldId id="1076" r:id="rId20"/>
    <p:sldId id="1112" r:id="rId21"/>
    <p:sldId id="524" r:id="rId2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4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36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8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14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14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5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1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9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0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6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#21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8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 March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Can We Accelerate Jumps?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Autofit/>
          </a:bodyPr>
          <a:lstStyle/>
          <a:p>
            <a:r>
              <a:rPr lang="en-US" altLang="en-US" dirty="0"/>
              <a:t>Why could this be faster than a conditional branch?</a:t>
            </a:r>
          </a:p>
          <a:p>
            <a:r>
              <a:rPr lang="en-US" altLang="en-US" dirty="0"/>
              <a:t>Can assert the PC mux control in the ID stage (why?)</a:t>
            </a:r>
          </a:p>
          <a:p>
            <a:r>
              <a:rPr lang="en-US" altLang="en-US" dirty="0"/>
              <a:t>We don’t need to wait for the condition out of the ALU</a:t>
            </a:r>
          </a:p>
          <a:p>
            <a:r>
              <a:rPr lang="en-US" altLang="en-US" dirty="0"/>
              <a:t>We have the PC and the jump offset in the ID stage (why?)</a:t>
            </a:r>
          </a:p>
          <a:p>
            <a:r>
              <a:rPr lang="en-US" altLang="en-US" dirty="0"/>
              <a:t>Jump Target Address needs only the PC and the immediate</a:t>
            </a:r>
          </a:p>
          <a:p>
            <a:r>
              <a:rPr lang="en-US" altLang="en-US" dirty="0"/>
              <a:t>How many instructions need to be flushed in this case?</a:t>
            </a:r>
          </a:p>
          <a:p>
            <a:r>
              <a:rPr lang="en-US" altLang="en-US" dirty="0"/>
              <a:t>1, because we still need an extra cycle to compute the target address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4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Accelerating JAL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94541FF8-6F8B-419E-8F8C-875CD295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08" y="1019442"/>
            <a:ext cx="7508240" cy="52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AD7153-33FE-46D7-8A1F-E3B4E9036F3B}"/>
              </a:ext>
            </a:extLst>
          </p:cNvPr>
          <p:cNvSpPr/>
          <p:nvPr/>
        </p:nvSpPr>
        <p:spPr>
          <a:xfrm>
            <a:off x="7917728" y="2741202"/>
            <a:ext cx="1410063" cy="8346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58B60EC8-EF30-4B50-A99B-137C8FCBE2D7}"/>
              </a:ext>
            </a:extLst>
          </p:cNvPr>
          <p:cNvSpPr txBox="1">
            <a:spLocks/>
          </p:cNvSpPr>
          <p:nvPr/>
        </p:nvSpPr>
        <p:spPr>
          <a:xfrm>
            <a:off x="409937" y="1213364"/>
            <a:ext cx="3667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adder to ID</a:t>
            </a:r>
          </a:p>
          <a:p>
            <a:r>
              <a:rPr lang="en-US" dirty="0"/>
              <a:t>Don’t pipeline result</a:t>
            </a:r>
          </a:p>
          <a:p>
            <a:r>
              <a:rPr lang="en-US" dirty="0"/>
              <a:t>Decode </a:t>
            </a:r>
            <a:r>
              <a:rPr lang="en-US" dirty="0" err="1"/>
              <a:t>PCSrc</a:t>
            </a:r>
            <a:r>
              <a:rPr lang="en-US" dirty="0"/>
              <a:t> directly from the instruction</a:t>
            </a:r>
          </a:p>
          <a:p>
            <a:r>
              <a:rPr lang="en-US" dirty="0"/>
              <a:t>Why doesn’t this work for JALR?</a:t>
            </a:r>
          </a:p>
          <a:p>
            <a:r>
              <a:rPr lang="en-US" dirty="0"/>
              <a:t>Need the ALU output as the branch address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49033E-F78A-4B1C-9BB4-01F3842D45F9}"/>
              </a:ext>
            </a:extLst>
          </p:cNvPr>
          <p:cNvCxnSpPr>
            <a:cxnSpLocks/>
          </p:cNvCxnSpPr>
          <p:nvPr/>
        </p:nvCxnSpPr>
        <p:spPr>
          <a:xfrm>
            <a:off x="3743325" y="1971675"/>
            <a:ext cx="369483" cy="341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8758CA-6A34-4E94-B6D9-B7E5F075E9FC}"/>
              </a:ext>
            </a:extLst>
          </p:cNvPr>
          <p:cNvCxnSpPr>
            <a:cxnSpLocks/>
          </p:cNvCxnSpPr>
          <p:nvPr/>
        </p:nvCxnSpPr>
        <p:spPr>
          <a:xfrm flipV="1">
            <a:off x="3895725" y="1186809"/>
            <a:ext cx="1809750" cy="15543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FD059C-BFC0-43D3-85F3-E71158ECD7E0}"/>
              </a:ext>
            </a:extLst>
          </p:cNvPr>
          <p:cNvCxnSpPr>
            <a:cxnSpLocks/>
          </p:cNvCxnSpPr>
          <p:nvPr/>
        </p:nvCxnSpPr>
        <p:spPr>
          <a:xfrm flipV="1">
            <a:off x="3895725" y="4248150"/>
            <a:ext cx="557212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11354 -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Dynamic Branch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In deeper and superscalar pipelines, branch penalty is more significant</a:t>
            </a:r>
          </a:p>
          <a:p>
            <a:r>
              <a:rPr lang="en-US" altLang="en-US" sz="3200" dirty="0"/>
              <a:t>Use </a:t>
            </a:r>
            <a:r>
              <a:rPr lang="en-US" altLang="en-US" sz="3200" dirty="0">
                <a:solidFill>
                  <a:srgbClr val="0070C0"/>
                </a:solidFill>
              </a:rPr>
              <a:t>dynamic prediction –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prediction of branches at runtime using runtime information</a:t>
            </a:r>
          </a:p>
          <a:p>
            <a:pPr lvl="1"/>
            <a:r>
              <a:rPr lang="en-US" altLang="en-US" sz="2800" dirty="0"/>
              <a:t>Branch prediction buffer (aka branch history table)</a:t>
            </a:r>
          </a:p>
          <a:p>
            <a:pPr lvl="1"/>
            <a:r>
              <a:rPr lang="en-US" altLang="en-US" sz="2800" dirty="0"/>
              <a:t>Indexed by recent branch instruction addresses</a:t>
            </a:r>
          </a:p>
          <a:p>
            <a:pPr lvl="1"/>
            <a:r>
              <a:rPr lang="en-US" altLang="en-US" sz="2800" dirty="0"/>
              <a:t>Stores outcome (taken/not taken)</a:t>
            </a:r>
          </a:p>
          <a:p>
            <a:pPr lvl="1"/>
            <a:r>
              <a:rPr lang="en-US" altLang="en-US" sz="2800" dirty="0"/>
              <a:t>To execute a branch</a:t>
            </a:r>
          </a:p>
          <a:p>
            <a:pPr lvl="2"/>
            <a:r>
              <a:rPr lang="en-US" altLang="en-US" sz="2400" dirty="0"/>
              <a:t>Check table, expect the same outcome</a:t>
            </a:r>
          </a:p>
          <a:p>
            <a:pPr lvl="2"/>
            <a:r>
              <a:rPr lang="en-US" altLang="en-US" sz="2400" dirty="0"/>
              <a:t>Start fetching from fall-through or target</a:t>
            </a:r>
          </a:p>
          <a:p>
            <a:pPr lvl="2"/>
            <a:r>
              <a:rPr lang="en-US" altLang="en-US" sz="2400" dirty="0"/>
              <a:t>If wrong, flush pipeline and flip prediction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8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Dynamic Branch Prediction Buffer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Branch Prediction Buffer </a:t>
            </a:r>
            <a:r>
              <a:rPr lang="en-US" altLang="en-US" dirty="0">
                <a:solidFill>
                  <a:srgbClr val="FF0000"/>
                </a:solidFill>
              </a:rPr>
              <a:t>or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Branch History Buffer </a:t>
            </a:r>
            <a:r>
              <a:rPr lang="en-US" altLang="en-US" dirty="0">
                <a:solidFill>
                  <a:srgbClr val="FF0000"/>
                </a:solidFill>
              </a:rPr>
              <a:t>is a small memory that is indexed by the lower portion of the address of the branch instruction and contains one or more bits indicating whether the branch was recently taken</a:t>
            </a:r>
          </a:p>
          <a:p>
            <a:r>
              <a:rPr lang="en-US" altLang="en-US" dirty="0"/>
              <a:t>An example of a 256 entry branch prediction buffer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If incorrect prediction, the CPU must flush the incorrect instruction fetched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103721" y="3701231"/>
            <a:ext cx="317634" cy="105877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6781" y="3824435"/>
            <a:ext cx="166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indicating branch taken or 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0750" y="3992959"/>
            <a:ext cx="397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Branch PC address lower 8 bits [9:2] -&gt;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62538" y="4747765"/>
            <a:ext cx="0" cy="2165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8450" y="4952164"/>
            <a:ext cx="304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Branch previously taken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34375" y="3824435"/>
            <a:ext cx="202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“taken,” use </a:t>
            </a:r>
            <a:r>
              <a:rPr lang="en-US" dirty="0">
                <a:solidFill>
                  <a:srgbClr val="0070C0"/>
                </a:solidFill>
              </a:rPr>
              <a:t>branch target address</a:t>
            </a:r>
            <a:r>
              <a:rPr lang="en-US" dirty="0">
                <a:solidFill>
                  <a:srgbClr val="FF0000"/>
                </a:solidFill>
              </a:rPr>
              <a:t>, if not taken, use PC+4</a:t>
            </a:r>
          </a:p>
        </p:txBody>
      </p:sp>
    </p:spTree>
    <p:extLst>
      <p:ext uri="{BB962C8B-B14F-4D97-AF65-F5344CB8AC3E}">
        <p14:creationId xmlns:p14="http://schemas.microsoft.com/office/powerpoint/2010/main" val="25825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1-Bit Predictor: Shortcoming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50375"/>
            <a:ext cx="10515600" cy="4624512"/>
          </a:xfrm>
        </p:spPr>
        <p:txBody>
          <a:bodyPr>
            <a:normAutofit fontScale="92500" lnSpcReduction="10000"/>
          </a:bodyPr>
          <a:lstStyle/>
          <a:p>
            <a:r>
              <a:rPr lang="en-AU" altLang="en-US" sz="3600" dirty="0"/>
              <a:t>Inner loop branches miss predicted twice</a:t>
            </a:r>
          </a:p>
          <a:p>
            <a:endParaRPr lang="en-AU" altLang="en-US" sz="3600" dirty="0"/>
          </a:p>
          <a:p>
            <a:endParaRPr lang="en-AU" altLang="en-US" sz="3600" dirty="0"/>
          </a:p>
          <a:p>
            <a:endParaRPr lang="en-AU" altLang="en-US" sz="3600" dirty="0"/>
          </a:p>
          <a:p>
            <a:endParaRPr lang="en-AU" altLang="en-US" sz="3600" dirty="0"/>
          </a:p>
          <a:p>
            <a:endParaRPr lang="en-AU" altLang="en-US" sz="3600" dirty="0"/>
          </a:p>
          <a:p>
            <a:r>
              <a:rPr lang="en-US" altLang="en-US" sz="3000" dirty="0"/>
              <a:t>Miss predict as taken on last iteration of inner loop</a:t>
            </a:r>
          </a:p>
          <a:p>
            <a:r>
              <a:rPr lang="en-US" altLang="en-US" sz="3000" dirty="0"/>
              <a:t>Then miss predict as not taken on first iteration of inner loop next time around</a:t>
            </a:r>
            <a:endParaRPr lang="en-AU" altLang="en-US" sz="3000" dirty="0"/>
          </a:p>
          <a:p>
            <a:endParaRPr lang="en-AU" altLang="en-US" sz="36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616280" y="2276195"/>
            <a:ext cx="4322762" cy="2225675"/>
            <a:chOff x="1617663" y="1916113"/>
            <a:chExt cx="4322762" cy="2225675"/>
          </a:xfrm>
        </p:grpSpPr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2700338" y="3140075"/>
              <a:ext cx="2447925" cy="431800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617663" y="1916113"/>
              <a:ext cx="3536950" cy="222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outer: …</a:t>
              </a:r>
              <a:b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…</a:t>
              </a:r>
              <a:b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inner: …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…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</a:t>
              </a:r>
              <a:r>
                <a:rPr lang="en-US" altLang="en-US" sz="200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beq</a:t>
              </a: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…, …, inner</a:t>
              </a:r>
              <a:b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…</a:t>
              </a:r>
              <a:b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</a:t>
              </a:r>
              <a:r>
                <a:rPr lang="en-US" altLang="en-US" sz="200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beq</a:t>
              </a:r>
              <a:r>
                <a:rPr lang="en-US" altLang="en-US" sz="200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…, …, outer</a:t>
              </a:r>
              <a:endParaRPr lang="en-AU" altLang="en-US" sz="20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5219700" y="3378200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5580063" y="2730500"/>
              <a:ext cx="0" cy="647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4356100" y="2730500"/>
              <a:ext cx="12239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219700" y="3954463"/>
              <a:ext cx="7207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5940425" y="2082800"/>
              <a:ext cx="0" cy="1871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4356100" y="2082800"/>
              <a:ext cx="1584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2-bit Branch predictors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840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Only change prediction on two successive mispredictions</a:t>
            </a:r>
            <a:endParaRPr lang="en-AU" altLang="en-US" sz="3600" dirty="0"/>
          </a:p>
          <a:p>
            <a:endParaRPr lang="en-AU" altLang="en-US" sz="3600" dirty="0"/>
          </a:p>
        </p:txBody>
      </p:sp>
      <p:pic>
        <p:nvPicPr>
          <p:cNvPr id="10" name="Picture 6" descr="f04-63-P3744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86" y="2389122"/>
            <a:ext cx="6132513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57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Calculating the Branch target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Even with predictor, still need to calculate the target address</a:t>
            </a:r>
          </a:p>
          <a:p>
            <a:pPr lvl="1"/>
            <a:r>
              <a:rPr lang="en-US" altLang="en-US" sz="3200" dirty="0"/>
              <a:t>1-cycle penalty for a taken branch</a:t>
            </a:r>
          </a:p>
          <a:p>
            <a:r>
              <a:rPr lang="en-US" altLang="en-US" sz="3600" dirty="0"/>
              <a:t>Branch target buffer</a:t>
            </a:r>
          </a:p>
          <a:p>
            <a:pPr lvl="1"/>
            <a:r>
              <a:rPr lang="en-US" altLang="en-US" sz="3200" dirty="0"/>
              <a:t>Cache of target addresses</a:t>
            </a:r>
          </a:p>
          <a:p>
            <a:pPr lvl="1"/>
            <a:r>
              <a:rPr lang="en-US" altLang="en-US" sz="3200" dirty="0"/>
              <a:t>Indexed by PC when instruction fetched</a:t>
            </a:r>
          </a:p>
          <a:p>
            <a:pPr lvl="2"/>
            <a:r>
              <a:rPr lang="en-US" altLang="en-US" sz="2800" dirty="0"/>
              <a:t>If hit and instruction is branch predicted taken, can fetch target immediately</a:t>
            </a:r>
            <a:endParaRPr lang="en-AU" altLang="en-US" sz="2800" dirty="0"/>
          </a:p>
          <a:p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48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078" y="53719"/>
            <a:ext cx="10515600" cy="1325563"/>
          </a:xfrm>
        </p:spPr>
        <p:txBody>
          <a:bodyPr/>
          <a:lstStyle/>
          <a:p>
            <a:r>
              <a:rPr lang="en-US" dirty="0"/>
              <a:t>Branch Target Buffer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1991642"/>
          </a:xfrm>
        </p:spPr>
        <p:txBody>
          <a:bodyPr>
            <a:normAutofit/>
          </a:bodyPr>
          <a:lstStyle/>
          <a:p>
            <a:r>
              <a:rPr lang="en-US" altLang="en-US" dirty="0"/>
              <a:t>An example of a 256 entry branch prediction buffer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Branch Prediction Buffer </a:t>
            </a:r>
            <a:r>
              <a:rPr lang="en-US" altLang="en-US" dirty="0">
                <a:solidFill>
                  <a:srgbClr val="FF0000"/>
                </a:solidFill>
              </a:rPr>
              <a:t>a structure that caches the destination instruction for a branch</a:t>
            </a:r>
          </a:p>
          <a:p>
            <a:r>
              <a:rPr lang="en-US" altLang="en-US" dirty="0"/>
              <a:t>Need a “Tag” memory to hold upper address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92718" y="2136914"/>
            <a:ext cx="9427944" cy="3571760"/>
            <a:chOff x="2502567" y="2540050"/>
            <a:chExt cx="9427944" cy="3571760"/>
          </a:xfrm>
        </p:grpSpPr>
        <p:sp>
          <p:nvSpPr>
            <p:cNvPr id="8" name="Rectangle 7"/>
            <p:cNvSpPr/>
            <p:nvPr/>
          </p:nvSpPr>
          <p:spPr>
            <a:xfrm>
              <a:off x="6150543" y="3715352"/>
              <a:ext cx="2030930" cy="1058779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0543" y="3644575"/>
              <a:ext cx="21175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Previous stored upper 22-bits of last branch taken at this address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65341" y="2540050"/>
              <a:ext cx="1665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Bits indicating branch taken or not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2568" y="4060073"/>
              <a:ext cx="356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 PC address lower 8 bits -&gt;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2567" y="4621380"/>
              <a:ext cx="356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 PC address upper 22 bits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90225" y="5260404"/>
              <a:ext cx="3747132" cy="37627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3873" y="5233849"/>
              <a:ext cx="2813483" cy="3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22-bit comparator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209322" y="4990712"/>
              <a:ext cx="0" cy="21658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098758" y="4990712"/>
              <a:ext cx="0" cy="21658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90224" y="5727063"/>
              <a:ext cx="3915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= Entry is in Branch Prediction Buffer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290" y="5337940"/>
              <a:ext cx="1289782" cy="77387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7337356" y="5911729"/>
              <a:ext cx="10029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340290" y="4774130"/>
              <a:ext cx="0" cy="7606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985184" y="4804158"/>
            <a:ext cx="166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Branch previously taken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10664" y="3892057"/>
            <a:ext cx="202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“taken,” use </a:t>
            </a:r>
            <a:r>
              <a:rPr lang="en-US" dirty="0">
                <a:solidFill>
                  <a:srgbClr val="0070C0"/>
                </a:solidFill>
              </a:rPr>
              <a:t>branch target address</a:t>
            </a:r>
            <a:r>
              <a:rPr lang="en-US" dirty="0">
                <a:solidFill>
                  <a:srgbClr val="FF0000"/>
                </a:solidFill>
              </a:rPr>
              <a:t>, if not taken, use PC+4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1624" y="3312215"/>
            <a:ext cx="317634" cy="105877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89258" y="3307457"/>
            <a:ext cx="1766234" cy="105877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89258" y="3474720"/>
            <a:ext cx="171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Branch target address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333375" y="4370995"/>
            <a:ext cx="0" cy="2424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333375" y="4587577"/>
            <a:ext cx="1670784" cy="2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30441" y="2750438"/>
            <a:ext cx="1805940" cy="8202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D773907-DDD2-4175-9623-C8A48232F136}"/>
              </a:ext>
            </a:extLst>
          </p:cNvPr>
          <p:cNvSpPr/>
          <p:nvPr/>
        </p:nvSpPr>
        <p:spPr>
          <a:xfrm rot="5400000">
            <a:off x="7798186" y="2918469"/>
            <a:ext cx="1076164" cy="183840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C65FAD-36B3-48E3-A43C-2CB7C93D905A}"/>
              </a:ext>
            </a:extLst>
          </p:cNvPr>
          <p:cNvSpPr/>
          <p:nvPr/>
        </p:nvSpPr>
        <p:spPr>
          <a:xfrm rot="5400000">
            <a:off x="5586329" y="2703830"/>
            <a:ext cx="1076164" cy="22676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25" grpId="0" animBg="1"/>
      <p:bldP spid="28" grpId="0" animBg="1"/>
      <p:bldP spid="33" grpId="0"/>
      <p:bldP spid="32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Chapter 4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RISC-V is architected specifically to optimize a pipelined design</a:t>
            </a:r>
          </a:p>
          <a:p>
            <a:r>
              <a:rPr lang="en-US" sz="3200" dirty="0"/>
              <a:t>The hardware architecture is heavily influenced by the ISA</a:t>
            </a:r>
          </a:p>
        </p:txBody>
      </p:sp>
    </p:spTree>
    <p:extLst>
      <p:ext uri="{BB962C8B-B14F-4D97-AF65-F5344CB8AC3E}">
        <p14:creationId xmlns:p14="http://schemas.microsoft.com/office/powerpoint/2010/main" val="209015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/>
          </a:bodyPr>
          <a:lstStyle/>
          <a:p>
            <a:r>
              <a:rPr lang="en-US" sz="3200" dirty="0"/>
              <a:t>Computer designers goals</a:t>
            </a:r>
          </a:p>
          <a:p>
            <a:pPr lvl="1"/>
            <a:r>
              <a:rPr lang="en-US" sz="2800" dirty="0"/>
              <a:t>Minimize execution time</a:t>
            </a:r>
          </a:p>
          <a:p>
            <a:pPr lvl="1"/>
            <a:r>
              <a:rPr lang="en-US" sz="2800" dirty="0"/>
              <a:t>Minimize development cost and sale price</a:t>
            </a:r>
          </a:p>
          <a:p>
            <a:r>
              <a:rPr lang="en-US" sz="3200" dirty="0"/>
              <a:t>How to minimize execution time?</a:t>
            </a:r>
          </a:p>
          <a:p>
            <a:pPr lvl="1"/>
            <a:r>
              <a:rPr lang="en-US" sz="2800" dirty="0"/>
              <a:t>Improve the technology of the components</a:t>
            </a:r>
          </a:p>
          <a:p>
            <a:pPr lvl="1"/>
            <a:r>
              <a:rPr lang="en-US" sz="2800" dirty="0"/>
              <a:t>Minimize clock cycles per instruction</a:t>
            </a:r>
            <a:endParaRPr lang="en-US" dirty="0"/>
          </a:p>
          <a:p>
            <a:pPr lvl="1"/>
            <a:r>
              <a:rPr lang="en-US" sz="2800" dirty="0"/>
              <a:t>Improve instruction efficiency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What is Performance?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74962" y="2005642"/>
                <a:ext cx="6087560" cy="56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𝐹𝑢𝑛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𝑐𝑡𝑖𝑜𝑛</m:t>
                        </m:r>
                      </m:den>
                    </m:f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𝐹𝑢𝑛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𝑐𝑡𝑖𝑜𝑛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2" y="2005642"/>
                <a:ext cx="6087560" cy="569964"/>
              </a:xfrm>
              <a:prstGeom prst="rect">
                <a:avLst/>
              </a:prstGeom>
              <a:blipFill rotWithShape="1">
                <a:blip r:embed="rId6"/>
                <a:stretch>
                  <a:fillRect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66310" y="3413393"/>
                <a:ext cx="1425968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𝑆𝑒𝑐𝑜𝑛𝑑𝑠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𝐶𝑦𝑐𝑙𝑒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310" y="3413393"/>
                <a:ext cx="1425968" cy="66556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19062" y="3895624"/>
                <a:ext cx="1533048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062" y="3895624"/>
                <a:ext cx="1533048" cy="6183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34078" y="4375814"/>
                <a:ext cx="153913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𝐼𝑛𝑠𝑡𝑟𝑢𝑐𝑡𝑖𝑜𝑛𝑠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𝐹𝑢𝑛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𝑐𝑡𝑖𝑜𝑛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78" y="4375814"/>
                <a:ext cx="1539139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11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Finish Chapter 4</a:t>
            </a:r>
          </a:p>
          <a:p>
            <a:r>
              <a:rPr lang="en-US" dirty="0"/>
              <a:t>Chapter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Fundamental Performance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ONLY VALID MEASURE </a:t>
            </a:r>
            <a:r>
              <a:rPr lang="en-US" sz="3200" dirty="0"/>
              <a:t>of performance is </a:t>
            </a:r>
            <a:r>
              <a:rPr lang="en-US" sz="3200" dirty="0">
                <a:solidFill>
                  <a:srgbClr val="FF0000"/>
                </a:solidFill>
              </a:rPr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38797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Harvard architectures</a:t>
            </a:r>
          </a:p>
          <a:p>
            <a:pPr lvl="1"/>
            <a:r>
              <a:rPr lang="en-US" sz="2800" dirty="0"/>
              <a:t>Processors that have separate instruction and data caches, but more importantly, separate instruction and data busses</a:t>
            </a:r>
          </a:p>
          <a:p>
            <a:pPr lvl="1"/>
            <a:r>
              <a:rPr lang="en-US" sz="2800" dirty="0"/>
              <a:t>What advantage does this provide?</a:t>
            </a:r>
          </a:p>
          <a:p>
            <a:pPr lvl="2"/>
            <a:r>
              <a:rPr lang="en-US" sz="2400" dirty="0"/>
              <a:t>Parallel access to instructions and data </a:t>
            </a:r>
          </a:p>
          <a:p>
            <a:r>
              <a:rPr lang="en-US" sz="3200" dirty="0"/>
              <a:t>Von Neumann architectures</a:t>
            </a:r>
          </a:p>
          <a:p>
            <a:pPr lvl="1"/>
            <a:r>
              <a:rPr lang="en-US" sz="2800" dirty="0"/>
              <a:t>Instruction and data memories share a bus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Resource conflict</a:t>
            </a:r>
            <a:r>
              <a:rPr lang="en-US" sz="2800" dirty="0"/>
              <a:t>, the memory bus</a:t>
            </a:r>
          </a:p>
          <a:p>
            <a:pPr lvl="2"/>
            <a:r>
              <a:rPr lang="en-US" sz="2400" dirty="0"/>
              <a:t>Limits performance</a:t>
            </a:r>
          </a:p>
          <a:p>
            <a:pPr lvl="1"/>
            <a:r>
              <a:rPr lang="en-US" sz="2800" dirty="0"/>
              <a:t>Fewer interconnections required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65" y="4071343"/>
            <a:ext cx="2095500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04922" y="5676239"/>
            <a:ext cx="415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https://en.wikipedia.org/wiki/Von_Neumann_architecture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1" y="256637"/>
            <a:ext cx="2559706" cy="1628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75564" y="1758950"/>
            <a:ext cx="3398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https://en.wikipedia.org/wiki/Harvard_architecture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54232" y="3101233"/>
                <a:ext cx="4050666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Minimizes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𝐼𝑛𝑠𝑡𝑟𝑢𝑐𝑡𝑖𝑜𝑛𝑠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2" y="3101233"/>
                <a:ext cx="4050666" cy="624273"/>
              </a:xfrm>
              <a:prstGeom prst="rect">
                <a:avLst/>
              </a:prstGeom>
              <a:blipFill>
                <a:blip r:embed="rId8"/>
                <a:stretch>
                  <a:fillRect l="-241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 rot="20532613">
            <a:off x="6155186" y="751498"/>
            <a:ext cx="4794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Performance via Parallelism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77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1, “Computer Abstractions and Technology”</a:t>
            </a:r>
          </a:p>
          <a:p>
            <a:pPr lvl="3"/>
            <a:r>
              <a:rPr lang="en-US" sz="2200" dirty="0"/>
              <a:t>Sections 1.1 thru 1.11 required</a:t>
            </a:r>
          </a:p>
          <a:p>
            <a:pPr lvl="3"/>
            <a:r>
              <a:rPr lang="en-US" sz="2200" dirty="0"/>
              <a:t>Section 1.12 (optional)</a:t>
            </a:r>
          </a:p>
          <a:p>
            <a:pPr lvl="2"/>
            <a:r>
              <a:rPr lang="en-US" sz="2400" dirty="0"/>
              <a:t>pages 2-54</a:t>
            </a:r>
          </a:p>
          <a:p>
            <a:r>
              <a:rPr lang="en-US" sz="3200" dirty="0"/>
              <a:t>Homework #3 is due on Tuesday, March 9 at 10:00 PM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sz="3200" dirty="0"/>
              <a:t>Phase 6 is in the deduction period – 4%/day</a:t>
            </a:r>
            <a:endParaRPr lang="en-US" sz="2800" dirty="0"/>
          </a:p>
          <a:p>
            <a:r>
              <a:rPr lang="en-US" sz="3200" dirty="0"/>
              <a:t>Phase 7 is posted – Target Date Sunday, March 21 at 10:00 PM</a:t>
            </a:r>
          </a:p>
          <a:p>
            <a:r>
              <a:rPr lang="en-US" sz="3200" dirty="0"/>
              <a:t>Bonus 1%/day (maximum 7%)</a:t>
            </a:r>
          </a:p>
          <a:p>
            <a:r>
              <a:rPr lang="en-US" sz="3200" dirty="0"/>
              <a:t>Deduction 4%/day</a:t>
            </a:r>
          </a:p>
        </p:txBody>
      </p:sp>
    </p:spTree>
    <p:extLst>
      <p:ext uri="{BB962C8B-B14F-4D97-AF65-F5344CB8AC3E}">
        <p14:creationId xmlns:p14="http://schemas.microsoft.com/office/powerpoint/2010/main" val="24419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/>
          </a:bodyPr>
          <a:lstStyle/>
          <a:p>
            <a:r>
              <a:rPr lang="en-US" dirty="0"/>
              <a:t>Mid-Term will be held in class on Wednesday, March 17</a:t>
            </a:r>
          </a:p>
          <a:p>
            <a:r>
              <a:rPr lang="en-US" dirty="0"/>
              <a:t>Mid-Term practice exam will be posted by Thursday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“Computer Organization and Design” text book, and RISC-V ISA specifications will be required for reference for figures as well as to create and decode RISC-V machine code</a:t>
            </a:r>
          </a:p>
          <a:p>
            <a:r>
              <a:rPr lang="en-US" dirty="0"/>
              <a:t>The Mid-Term will be taken through a Canvas quiz</a:t>
            </a:r>
          </a:p>
          <a:p>
            <a:pPr lvl="1"/>
            <a:r>
              <a:rPr lang="en-US" dirty="0"/>
              <a:t>50 minutes</a:t>
            </a:r>
          </a:p>
          <a:p>
            <a:pPr lvl="1"/>
            <a:r>
              <a:rPr lang="en-US" dirty="0"/>
              <a:t>1 attempt</a:t>
            </a:r>
          </a:p>
          <a:p>
            <a:pPr lvl="1"/>
            <a:r>
              <a:rPr lang="en-US" dirty="0"/>
              <a:t>Open Book, but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Open People, and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Mid-Term compensation</a:t>
            </a:r>
          </a:p>
          <a:p>
            <a:pPr lvl="1"/>
            <a:r>
              <a:rPr lang="en-US" sz="2800" dirty="0"/>
              <a:t>4 questions similar to questions in homework #1 thru #3 </a:t>
            </a:r>
          </a:p>
          <a:p>
            <a:pPr lvl="2"/>
            <a:r>
              <a:rPr lang="en-US" sz="2400" dirty="0"/>
              <a:t>Quiz bank of 12-18 questions</a:t>
            </a:r>
          </a:p>
          <a:p>
            <a:pPr lvl="2"/>
            <a:r>
              <a:rPr lang="en-US" sz="2400" dirty="0"/>
              <a:t>(estimating 30 minutes) </a:t>
            </a:r>
          </a:p>
          <a:p>
            <a:pPr lvl="2"/>
            <a:r>
              <a:rPr lang="en-US" sz="2400" dirty="0"/>
              <a:t>~50% of Mid-Term</a:t>
            </a:r>
          </a:p>
          <a:p>
            <a:pPr lvl="1"/>
            <a:r>
              <a:rPr lang="en-US" sz="2800" dirty="0"/>
              <a:t>15 multiple choice / matching questions </a:t>
            </a:r>
          </a:p>
          <a:p>
            <a:pPr lvl="2"/>
            <a:r>
              <a:rPr lang="en-US" sz="2400" dirty="0"/>
              <a:t>Quiz bank of 30-45 questions</a:t>
            </a:r>
          </a:p>
          <a:p>
            <a:pPr lvl="2"/>
            <a:r>
              <a:rPr lang="en-US" sz="2400" dirty="0"/>
              <a:t>Definitions / Theory based questions to test comprehension of the course material</a:t>
            </a:r>
          </a:p>
          <a:p>
            <a:pPr lvl="2"/>
            <a:r>
              <a:rPr lang="en-US" sz="2400" dirty="0"/>
              <a:t>(estimating 15 minutes)</a:t>
            </a:r>
          </a:p>
          <a:p>
            <a:pPr lvl="2"/>
            <a:r>
              <a:rPr lang="en-US" sz="2400" dirty="0"/>
              <a:t>~50% of Mid-Term</a:t>
            </a:r>
          </a:p>
          <a:p>
            <a:r>
              <a:rPr lang="en-US" sz="3200" dirty="0"/>
              <a:t>Suggestion:  If you are stuck on a problem, make note of it and move on to complete other questions.  Then go back and work on the problems that you passed over the first time</a:t>
            </a:r>
          </a:p>
          <a:p>
            <a:pPr lvl="1"/>
            <a:r>
              <a:rPr lang="en-US" sz="2800" dirty="0"/>
              <a:t>Do not lose the opportunity to complete questions that you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554137"/>
          </a:xfrm>
        </p:spPr>
        <p:txBody>
          <a:bodyPr>
            <a:normAutofit fontScale="90000"/>
          </a:bodyPr>
          <a:lstStyle/>
          <a:p>
            <a:r>
              <a:rPr lang="en-US" dirty="0"/>
              <a:t>RISC-V Cores are Proliferating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 descr="A picture containing wooden&#10;&#10;Description automatically generated">
            <a:extLst>
              <a:ext uri="{FF2B5EF4-FFF2-40B4-BE49-F238E27FC236}">
                <a16:creationId xmlns:a16="http://schemas.microsoft.com/office/drawing/2014/main" id="{73088AD5-A47E-46EE-ABB0-B954AF58B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90" y="987516"/>
            <a:ext cx="10147515" cy="52042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78C4241-C21D-4DCB-A1F6-42856B13E72A}"/>
              </a:ext>
            </a:extLst>
          </p:cNvPr>
          <p:cNvSpPr/>
          <p:nvPr/>
        </p:nvSpPr>
        <p:spPr>
          <a:xfrm>
            <a:off x="9399722" y="2262753"/>
            <a:ext cx="402956" cy="294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A17187-150F-454B-B69F-648870363F5B}"/>
              </a:ext>
            </a:extLst>
          </p:cNvPr>
          <p:cNvSpPr/>
          <p:nvPr/>
        </p:nvSpPr>
        <p:spPr>
          <a:xfrm>
            <a:off x="9399722" y="5135106"/>
            <a:ext cx="402956" cy="514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FEC5DA-F5FC-4128-AE72-B373352E4C7C}"/>
              </a:ext>
            </a:extLst>
          </p:cNvPr>
          <p:cNvSpPr/>
          <p:nvPr/>
        </p:nvSpPr>
        <p:spPr>
          <a:xfrm>
            <a:off x="9601199" y="3973542"/>
            <a:ext cx="714375" cy="327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C7F9B5-8D9C-4C13-BA54-7BB27131E3DB}"/>
              </a:ext>
            </a:extLst>
          </p:cNvPr>
          <p:cNvSpPr/>
          <p:nvPr/>
        </p:nvSpPr>
        <p:spPr>
          <a:xfrm>
            <a:off x="4389168" y="5509477"/>
            <a:ext cx="935307" cy="336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Current Branch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94541FF8-6F8B-419E-8F8C-875CD295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08" y="1019442"/>
            <a:ext cx="7508240" cy="52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D8129BD-AC27-46C4-8D3A-D9E98BE59C86}"/>
              </a:ext>
            </a:extLst>
          </p:cNvPr>
          <p:cNvSpPr/>
          <p:nvPr/>
        </p:nvSpPr>
        <p:spPr>
          <a:xfrm>
            <a:off x="8462014" y="3627250"/>
            <a:ext cx="1487714" cy="11033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1B7E1A-E5B1-4A80-A3B7-245F5589B769}"/>
              </a:ext>
            </a:extLst>
          </p:cNvPr>
          <p:cNvSpPr/>
          <p:nvPr/>
        </p:nvSpPr>
        <p:spPr>
          <a:xfrm>
            <a:off x="9549134" y="3017520"/>
            <a:ext cx="1060994" cy="7301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AD7153-33FE-46D7-8A1F-E3B4E9036F3B}"/>
              </a:ext>
            </a:extLst>
          </p:cNvPr>
          <p:cNvSpPr/>
          <p:nvPr/>
        </p:nvSpPr>
        <p:spPr>
          <a:xfrm>
            <a:off x="7917728" y="2779302"/>
            <a:ext cx="1410063" cy="8346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F5ECB-4BF9-46CD-B2A6-FD164E3C0226}"/>
              </a:ext>
            </a:extLst>
          </p:cNvPr>
          <p:cNvSpPr/>
          <p:nvPr/>
        </p:nvSpPr>
        <p:spPr>
          <a:xfrm rot="5400000">
            <a:off x="4116229" y="3344248"/>
            <a:ext cx="756607" cy="8346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58B60EC8-EF30-4B50-A99B-137C8FCBE2D7}"/>
              </a:ext>
            </a:extLst>
          </p:cNvPr>
          <p:cNvSpPr txBox="1">
            <a:spLocks/>
          </p:cNvSpPr>
          <p:nvPr/>
        </p:nvSpPr>
        <p:spPr>
          <a:xfrm>
            <a:off x="409937" y="1213364"/>
            <a:ext cx="3667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condition</a:t>
            </a:r>
          </a:p>
          <a:p>
            <a:r>
              <a:rPr lang="en-US" dirty="0"/>
              <a:t>Create the target address</a:t>
            </a:r>
          </a:p>
          <a:p>
            <a:r>
              <a:rPr lang="en-US" dirty="0"/>
              <a:t>Determine whether to branch</a:t>
            </a:r>
          </a:p>
          <a:p>
            <a:r>
              <a:rPr lang="en-US" dirty="0"/>
              <a:t>Select the branch target address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3C3671-4FAC-4531-9B8B-0D7BFF4CC0B3}"/>
              </a:ext>
            </a:extLst>
          </p:cNvPr>
          <p:cNvCxnSpPr>
            <a:cxnSpLocks/>
          </p:cNvCxnSpPr>
          <p:nvPr/>
        </p:nvCxnSpPr>
        <p:spPr>
          <a:xfrm>
            <a:off x="3217762" y="1504709"/>
            <a:ext cx="5244252" cy="2500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49033E-F78A-4B1C-9BB4-01F3842D45F9}"/>
              </a:ext>
            </a:extLst>
          </p:cNvPr>
          <p:cNvCxnSpPr>
            <a:cxnSpLocks/>
          </p:cNvCxnSpPr>
          <p:nvPr/>
        </p:nvCxnSpPr>
        <p:spPr>
          <a:xfrm>
            <a:off x="3321934" y="2152891"/>
            <a:ext cx="4595794" cy="9954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E72A05-FC2A-48AB-A80A-BB39081997CC}"/>
              </a:ext>
            </a:extLst>
          </p:cNvPr>
          <p:cNvCxnSpPr>
            <a:cxnSpLocks/>
          </p:cNvCxnSpPr>
          <p:nvPr/>
        </p:nvCxnSpPr>
        <p:spPr>
          <a:xfrm>
            <a:off x="3819646" y="3148314"/>
            <a:ext cx="5729488" cy="2349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ABD971-0F76-4F5F-9954-310E9FF1CAF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3217762" y="3761584"/>
            <a:ext cx="859435" cy="2432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0963"/>
            <a:ext cx="12192000" cy="437597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Hazards - </a:t>
            </a:r>
            <a:r>
              <a:rPr lang="en-US" altLang="en-US" dirty="0"/>
              <a:t>If branch outcome determined in MEM</a:t>
            </a:r>
            <a:br>
              <a:rPr lang="en-AU" alt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5C559B4-36B9-4EBF-83D6-77A6C4EEDB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05" y="1590514"/>
            <a:ext cx="634365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BF6442D-2089-461B-8FF9-68D95C5FEA04}"/>
              </a:ext>
            </a:extLst>
          </p:cNvPr>
          <p:cNvGrpSpPr/>
          <p:nvPr/>
        </p:nvGrpSpPr>
        <p:grpSpPr>
          <a:xfrm>
            <a:off x="8505188" y="3318329"/>
            <a:ext cx="2300364" cy="1800225"/>
            <a:chOff x="8505190" y="3318329"/>
            <a:chExt cx="1981470" cy="1800225"/>
          </a:xfrm>
        </p:grpSpPr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548F46B6-AFAE-4155-AB74-3C6908362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3965" y="3683454"/>
              <a:ext cx="1622695" cy="1077218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Flush these</a:t>
              </a:r>
              <a:b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instructions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(Set </a:t>
              </a:r>
              <a:r>
                <a:rPr lang="en-US" altLang="en-US" sz="1600" kern="0" dirty="0" err="1">
                  <a:solidFill>
                    <a:srgbClr val="000000"/>
                  </a:solidFill>
                </a:rPr>
                <a:t>s_STG_clear</a:t>
              </a:r>
              <a:b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</a:b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values to 1)</a:t>
              </a:r>
              <a:endPara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361411C8-B952-4E26-BCDB-F8867E0A3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190" y="3318329"/>
              <a:ext cx="215900" cy="1800225"/>
            </a:xfrm>
            <a:prstGeom prst="rightBrace">
              <a:avLst>
                <a:gd name="adj1" fmla="val 6948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010C9DC-8525-4485-AB69-B27BAF0E67F0}"/>
              </a:ext>
            </a:extLst>
          </p:cNvPr>
          <p:cNvSpPr txBox="1"/>
          <p:nvPr/>
        </p:nvSpPr>
        <p:spPr>
          <a:xfrm>
            <a:off x="6300556" y="1975475"/>
            <a:ext cx="2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zero bit is available to enable the “AND” gate (branch function) to PC branch multiplexor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6D6827-35A3-473C-8862-6E2FAC2A4ACA}"/>
              </a:ext>
            </a:extLst>
          </p:cNvPr>
          <p:cNvCxnSpPr/>
          <p:nvPr/>
        </p:nvCxnSpPr>
        <p:spPr>
          <a:xfrm flipH="1">
            <a:off x="4934308" y="2490619"/>
            <a:ext cx="1217024" cy="327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>
            <a:extLst>
              <a:ext uri="{FF2B5EF4-FFF2-40B4-BE49-F238E27FC236}">
                <a16:creationId xmlns:a16="http://schemas.microsoft.com/office/drawing/2014/main" id="{93EDE04A-F9DF-48C3-8718-FC2AB050B427}"/>
              </a:ext>
            </a:extLst>
          </p:cNvPr>
          <p:cNvSpPr>
            <a:spLocks/>
          </p:cNvSpPr>
          <p:nvPr/>
        </p:nvSpPr>
        <p:spPr bwMode="auto">
          <a:xfrm>
            <a:off x="4212859" y="5872002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PC</a:t>
            </a:r>
            <a:endParaRPr kumimoji="0" lang="en-AU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94416-F1F2-4DEA-9EE2-B3FBF76A7466}"/>
              </a:ext>
            </a:extLst>
          </p:cNvPr>
          <p:cNvSpPr txBox="1"/>
          <p:nvPr/>
        </p:nvSpPr>
        <p:spPr>
          <a:xfrm>
            <a:off x="8721090" y="1242813"/>
            <a:ext cx="3373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hazard that is the result of determining the proper instruction to fetch is called a </a:t>
            </a:r>
            <a:r>
              <a:rPr lang="en-US" sz="2400" dirty="0">
                <a:solidFill>
                  <a:srgbClr val="0070C0"/>
                </a:solidFill>
              </a:rPr>
              <a:t>control</a:t>
            </a:r>
            <a:r>
              <a:rPr lang="en-US" sz="2400" dirty="0">
                <a:solidFill>
                  <a:srgbClr val="FF0000"/>
                </a:solidFill>
              </a:rPr>
              <a:t> or </a:t>
            </a:r>
            <a:r>
              <a:rPr lang="en-US" sz="2400" dirty="0">
                <a:solidFill>
                  <a:srgbClr val="0070C0"/>
                </a:solidFill>
              </a:rPr>
              <a:t>branch hazard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0E25D-A856-429C-A7EC-4F5A79DE1F85}"/>
              </a:ext>
            </a:extLst>
          </p:cNvPr>
          <p:cNvSpPr txBox="1"/>
          <p:nvPr/>
        </p:nvSpPr>
        <p:spPr>
          <a:xfrm>
            <a:off x="2800350" y="2904806"/>
            <a:ext cx="341355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D1DFDA-3171-437C-9059-C257A705AE8C}"/>
              </a:ext>
            </a:extLst>
          </p:cNvPr>
          <p:cNvCxnSpPr>
            <a:cxnSpLocks/>
          </p:cNvCxnSpPr>
          <p:nvPr/>
        </p:nvCxnSpPr>
        <p:spPr>
          <a:xfrm>
            <a:off x="4934308" y="3061252"/>
            <a:ext cx="552092" cy="2680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FC6EEB0-6297-4CEA-92E6-036B7DFB2178}"/>
              </a:ext>
            </a:extLst>
          </p:cNvPr>
          <p:cNvSpPr/>
          <p:nvPr/>
        </p:nvSpPr>
        <p:spPr>
          <a:xfrm>
            <a:off x="1945005" y="2904806"/>
            <a:ext cx="341355" cy="2539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C5F488-00C8-4C02-8CA1-C325AEB7A8A2}"/>
              </a:ext>
            </a:extLst>
          </p:cNvPr>
          <p:cNvSpPr/>
          <p:nvPr/>
        </p:nvSpPr>
        <p:spPr>
          <a:xfrm>
            <a:off x="2781298" y="2918045"/>
            <a:ext cx="341355" cy="2539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1C248C-1F2B-4F2D-A0B5-87D0902617BE}"/>
              </a:ext>
            </a:extLst>
          </p:cNvPr>
          <p:cNvSpPr/>
          <p:nvPr/>
        </p:nvSpPr>
        <p:spPr>
          <a:xfrm>
            <a:off x="1945004" y="5556486"/>
            <a:ext cx="341355" cy="2539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9" grpId="0" animBg="1"/>
      <p:bldP spid="9" grpId="1" animBg="1"/>
      <p:bldP spid="20" grpId="0" animBg="1"/>
      <p:bldP spid="20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47036</TotalTime>
  <Words>1288</Words>
  <Application>Microsoft Office PowerPoint</Application>
  <PresentationFormat>Widescreen</PresentationFormat>
  <Paragraphs>211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HelveticaNeueLT Std ExtBlk Cn</vt:lpstr>
      <vt:lpstr>Lucida Console</vt:lpstr>
      <vt:lpstr>Office Theme</vt:lpstr>
      <vt:lpstr>ECEN 3593-001 Computer Organization</vt:lpstr>
      <vt:lpstr>Agenda</vt:lpstr>
      <vt:lpstr>Class Announcements </vt:lpstr>
      <vt:lpstr>Class Announcements </vt:lpstr>
      <vt:lpstr>Mid-Term</vt:lpstr>
      <vt:lpstr>Mid-Term</vt:lpstr>
      <vt:lpstr>RISC-V Cores are Proliferating</vt:lpstr>
      <vt:lpstr>Current Branch implementation</vt:lpstr>
      <vt:lpstr>Branch Hazards - If branch outcome determined in MEM </vt:lpstr>
      <vt:lpstr>Can We Accelerate Jumps?</vt:lpstr>
      <vt:lpstr>Accelerating JAL</vt:lpstr>
      <vt:lpstr>Dynamic Branch Prediction</vt:lpstr>
      <vt:lpstr>Dynamic Branch Prediction Buffer</vt:lpstr>
      <vt:lpstr>1-Bit Predictor: Shortcoming</vt:lpstr>
      <vt:lpstr>2-bit Branch predictors</vt:lpstr>
      <vt:lpstr>Calculating the Branch target address</vt:lpstr>
      <vt:lpstr>Branch Target Buffer</vt:lpstr>
      <vt:lpstr>Chapter 4 Summary</vt:lpstr>
      <vt:lpstr>What is Performance?</vt:lpstr>
      <vt:lpstr>Fundamental Performance Rule</vt:lpstr>
      <vt:lpstr>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705</cp:revision>
  <cp:lastPrinted>2017-10-14T14:57:33Z</cp:lastPrinted>
  <dcterms:created xsi:type="dcterms:W3CDTF">2015-08-04T22:38:58Z</dcterms:created>
  <dcterms:modified xsi:type="dcterms:W3CDTF">2021-03-09T23:49:41Z</dcterms:modified>
</cp:coreProperties>
</file>