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1124" r:id="rId4"/>
    <p:sldId id="1125" r:id="rId5"/>
    <p:sldId id="1126" r:id="rId6"/>
    <p:sldId id="1127" r:id="rId7"/>
    <p:sldId id="1111" r:id="rId8"/>
    <p:sldId id="1112" r:id="rId9"/>
    <p:sldId id="1128" r:id="rId10"/>
    <p:sldId id="1106" r:id="rId11"/>
    <p:sldId id="1107" r:id="rId12"/>
    <p:sldId id="1108" r:id="rId13"/>
    <p:sldId id="1109" r:id="rId14"/>
    <p:sldId id="1113" r:id="rId15"/>
    <p:sldId id="1114" r:id="rId16"/>
    <p:sldId id="531" r:id="rId17"/>
    <p:sldId id="532" r:id="rId18"/>
    <p:sldId id="1115" r:id="rId19"/>
    <p:sldId id="1116" r:id="rId20"/>
    <p:sldId id="1117" r:id="rId21"/>
    <p:sldId id="1118" r:id="rId22"/>
    <p:sldId id="1119" r:id="rId23"/>
    <p:sldId id="1120" r:id="rId24"/>
    <p:sldId id="1129" r:id="rId25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899" autoAdjust="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outlineViewPr>
    <p:cViewPr>
      <p:scale>
        <a:sx n="33" d="100"/>
        <a:sy n="33" d="100"/>
      </p:scale>
      <p:origin x="0" y="-139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24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AD6CCFA5-A7FC-458F-B03C-73149AB84BC1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09B9724D-8130-4979-A201-95D60FC2DE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684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B24B5AC0-B321-4A86-97B8-6DA69A76B311}" type="datetimeFigureOut">
              <a:rPr lang="en-US" smtClean="0"/>
              <a:t>3/10/2021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9D5CFA0-AB82-4594-9186-FAF68A1919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172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3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94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18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45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69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26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475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7808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49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710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86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0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776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60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552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69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197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7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09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02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442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83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33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E24485-7D48-4B1E-A1C6-9D902E8B7592}" type="datetime1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AA2F-6D7A-49A7-A50B-DAF0D8AFEAC7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4883-3F42-4B10-946A-41383A266422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1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93BA-1466-487C-AFB7-A65D9F9F6166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2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02E8-8713-4437-BD43-F8660904658D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3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8902-2DC3-4172-A1A6-3EFE732B88C1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0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5F7-BE85-4441-BC47-13C60347E153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8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92C8-9440-4DB5-A244-55302416B093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9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BFE8-AC4E-4974-B1F5-035436A2A2A1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FB47-3EAE-4919-8ED0-B370A759916F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1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8625-AB2D-4DBF-9C96-2D76DC17DBAA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349B0F1-5963-4B9B-B9FA-6DED7DDAF72B}" type="datetime1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60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www2.cs.siu.edu/~cs401/Textbook/ch4.pdf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www2.cs.siu.edu/~cs401/Textbook/ch4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hyperlink" Target="http://www2.cs.siu.edu/~cs401/Textbook/ch4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www2.cs.siu.edu/~cs401/Textbook/ch4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www2.cs.siu.edu/~cs401/Textbook/ch4.pdf" TargetMode="Externa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3.png"/><Relationship Id="rId4" Type="http://schemas.openxmlformats.org/officeDocument/2006/relationships/hyperlink" Target="http://www2.cs.siu.edu/~cs401/Textbook/ch4.pdf" TargetMode="External"/><Relationship Id="rId9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3.png"/><Relationship Id="rId4" Type="http://schemas.openxmlformats.org/officeDocument/2006/relationships/hyperlink" Target="http://www2.cs.siu.edu/~cs401/Textbook/ch4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www2.cs.siu.edu/~cs401/Textbook/ch4.pdf" TargetMode="Externa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www2.cs.siu.edu/~cs401/Textbook/ch4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www2.cs.siu.edu/~cs401/Textbook/ch4.pdf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hyperlink" Target="http://www2.cs.siu.edu/~cs401/Textbook/ch4.pdf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www2.cs.siu.edu/~cs401/Textbook/ch4.pdf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www2.cs.siu.edu/~cs401/Textbook/ch4.pdf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www2.cs.siu.edu/~cs401/Textbook/ch4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783" y="1122363"/>
            <a:ext cx="11756712" cy="2387600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HelveticaNeueLT Std ExtBlk Cn" panose="020B0806040502050204" pitchFamily="34" charset="0"/>
              </a:rPr>
              <a:t>ECEN 3593-001</a:t>
            </a:r>
            <a:br>
              <a:rPr lang="en-US" sz="9600" dirty="0">
                <a:latin typeface="HelveticaNeueLT Std ExtBlk Cn" panose="020B0806040502050204" pitchFamily="34" charset="0"/>
              </a:rPr>
            </a:br>
            <a:r>
              <a:rPr lang="en-US" sz="5300" dirty="0">
                <a:latin typeface="HelveticaNeueLT Std ExtBlk Cn" panose="020B0806040502050204" pitchFamily="34" charset="0"/>
              </a:rPr>
              <a:t>Computer Organization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Lecture #22</a:t>
            </a:r>
          </a:p>
          <a:p>
            <a:r>
              <a:rPr lang="en-US" sz="3600">
                <a:solidFill>
                  <a:srgbClr val="CFB87C"/>
                </a:solidFill>
                <a:latin typeface="HelveticaNeueLT Std ExtBlk Cn" panose="020B0806040502050204" pitchFamily="34" charset="0"/>
              </a:rPr>
              <a:t>1</a:t>
            </a:r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0</a:t>
            </a:r>
            <a:r>
              <a:rPr lang="en-US" sz="3600">
                <a:solidFill>
                  <a:srgbClr val="CFB87C"/>
                </a:solidFill>
                <a:latin typeface="HelveticaNeueLT Std ExtBlk Cn" panose="020B0806040502050204" pitchFamily="34" charset="0"/>
              </a:rPr>
              <a:t> March 2021</a:t>
            </a:r>
            <a:endParaRPr lang="en-US" sz="3600" dirty="0">
              <a:solidFill>
                <a:srgbClr val="CFB87C"/>
              </a:solidFill>
              <a:latin typeface="HelveticaNeueLT Std ExtBlk Cn" panose="020B080604050205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091" y="5979928"/>
            <a:ext cx="2057404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3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113" y="637747"/>
            <a:ext cx="7574651" cy="55820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RISC versus CISC Architecture</a:t>
            </a:r>
          </a:p>
          <a:p>
            <a:r>
              <a:rPr lang="en-US" sz="1400" dirty="0"/>
              <a:t>     			</a:t>
            </a:r>
            <a:r>
              <a:rPr lang="en-US" sz="1400" dirty="0">
                <a:solidFill>
                  <a:schemeClr val="tx1"/>
                </a:solidFill>
                <a:hlinkClick r:id="rId5"/>
              </a:rPr>
              <a:t>http://www2.cs.siu.edu/~cs401/Textbook/ch4.pdf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0880" y="1526081"/>
            <a:ext cx="470783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CISC (Complex Instruction Set Computers)</a:t>
            </a:r>
          </a:p>
          <a:p>
            <a:r>
              <a:rPr lang="en-US" dirty="0"/>
              <a:t>Pentium II</a:t>
            </a:r>
          </a:p>
          <a:p>
            <a:pPr lvl="1"/>
            <a:r>
              <a:rPr lang="en-US" dirty="0"/>
              <a:t>Some of the instructions are entirely hardwired and can be executed in one clock cycle (a </a:t>
            </a:r>
            <a:r>
              <a:rPr lang="en-US" dirty="0">
                <a:solidFill>
                  <a:srgbClr val="0070C0"/>
                </a:solidFill>
              </a:rPr>
              <a:t>RISC property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Other instructions use microinstructions for execution and may require more than one cycle for execution time (a </a:t>
            </a:r>
            <a:r>
              <a:rPr lang="en-US" dirty="0">
                <a:solidFill>
                  <a:srgbClr val="0070C0"/>
                </a:solidFill>
              </a:rPr>
              <a:t>CISC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property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087" y="200518"/>
            <a:ext cx="7938052" cy="1325563"/>
          </a:xfrm>
        </p:spPr>
        <p:txBody>
          <a:bodyPr/>
          <a:lstStyle/>
          <a:p>
            <a:r>
              <a:rPr lang="en-US" dirty="0"/>
              <a:t>Computer Architecture </a:t>
            </a:r>
          </a:p>
        </p:txBody>
      </p:sp>
      <p:sp>
        <p:nvSpPr>
          <p:cNvPr id="10" name="Oval 9"/>
          <p:cNvSpPr/>
          <p:nvPr/>
        </p:nvSpPr>
        <p:spPr>
          <a:xfrm>
            <a:off x="9525000" y="1714500"/>
            <a:ext cx="1447800" cy="819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9084612">
            <a:off x="4424531" y="2459168"/>
            <a:ext cx="739548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CISC Architecture</a:t>
            </a:r>
          </a:p>
        </p:txBody>
      </p:sp>
    </p:spTree>
    <p:extLst>
      <p:ext uri="{BB962C8B-B14F-4D97-AF65-F5344CB8AC3E}">
        <p14:creationId xmlns:p14="http://schemas.microsoft.com/office/powerpoint/2010/main" val="100533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RISC versus CISC Architecture</a:t>
            </a:r>
          </a:p>
          <a:p>
            <a:r>
              <a:rPr lang="en-US" sz="1400" dirty="0"/>
              <a:t>     			</a:t>
            </a:r>
            <a:r>
              <a:rPr lang="en-US" sz="1400" dirty="0">
                <a:solidFill>
                  <a:schemeClr val="tx1"/>
                </a:solidFill>
                <a:hlinkClick r:id="rId4"/>
              </a:rPr>
              <a:t>http://www2.cs.siu.edu/~cs401/Textbook/ch4.pdf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5070" y="1602970"/>
            <a:ext cx="10644808" cy="4573993"/>
          </a:xfrm>
        </p:spPr>
        <p:txBody>
          <a:bodyPr>
            <a:normAutofit/>
          </a:bodyPr>
          <a:lstStyle/>
          <a:p>
            <a:r>
              <a:rPr lang="en-US" sz="3200" dirty="0"/>
              <a:t>Causes for increased architectural complexity</a:t>
            </a:r>
          </a:p>
          <a:p>
            <a:pPr lvl="1"/>
            <a:r>
              <a:rPr lang="en-US" sz="2800" dirty="0"/>
              <a:t>Support for high-level languages</a:t>
            </a:r>
          </a:p>
          <a:p>
            <a:pPr lvl="2"/>
            <a:r>
              <a:rPr lang="en-US" sz="2400" dirty="0"/>
              <a:t>Computers moved from assembly language to high-level language </a:t>
            </a:r>
          </a:p>
          <a:p>
            <a:pPr lvl="3"/>
            <a:r>
              <a:rPr lang="en-US" sz="2200" dirty="0"/>
              <a:t>Example of </a:t>
            </a:r>
            <a:r>
              <a:rPr lang="en-US" sz="2200" dirty="0">
                <a:solidFill>
                  <a:srgbClr val="0070C0"/>
                </a:solidFill>
              </a:rPr>
              <a:t>Abstraction</a:t>
            </a:r>
          </a:p>
          <a:p>
            <a:pPr lvl="2"/>
            <a:r>
              <a:rPr lang="en-US" sz="2400" dirty="0"/>
              <a:t>Example of high level instructions</a:t>
            </a:r>
          </a:p>
          <a:p>
            <a:pPr lvl="3"/>
            <a:r>
              <a:rPr lang="en-US" sz="2200" dirty="0"/>
              <a:t>For (int j; j &lt; </a:t>
            </a:r>
            <a:r>
              <a:rPr lang="en-US" sz="2200" dirty="0" err="1"/>
              <a:t>top_of_memory</a:t>
            </a:r>
            <a:r>
              <a:rPr lang="en-US" sz="2200" dirty="0"/>
              <a:t>; </a:t>
            </a:r>
            <a:r>
              <a:rPr lang="en-US" sz="2200" dirty="0" err="1"/>
              <a:t>j++</a:t>
            </a:r>
            <a:r>
              <a:rPr lang="en-US" sz="2200" dirty="0"/>
              <a:t>) {};</a:t>
            </a:r>
          </a:p>
          <a:p>
            <a:pPr lvl="3"/>
            <a:r>
              <a:rPr lang="en-US" sz="2200" dirty="0"/>
              <a:t>If (</a:t>
            </a:r>
            <a:r>
              <a:rPr lang="en-US" sz="2200" dirty="0" err="1"/>
              <a:t>door_is_open</a:t>
            </a:r>
            <a:r>
              <a:rPr lang="en-US" sz="2200" dirty="0"/>
              <a:t> == true) {};</a:t>
            </a:r>
          </a:p>
          <a:p>
            <a:pPr lvl="3"/>
            <a:r>
              <a:rPr lang="en-US" sz="2200" dirty="0"/>
              <a:t>Support of these instructions would not be easy in a hardwired machine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426" y="277407"/>
            <a:ext cx="10976113" cy="1325563"/>
          </a:xfrm>
        </p:spPr>
        <p:txBody>
          <a:bodyPr/>
          <a:lstStyle/>
          <a:p>
            <a:r>
              <a:rPr lang="en-US" dirty="0"/>
              <a:t>Why CISC?</a:t>
            </a:r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76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RISC versus CISC Architecture</a:t>
            </a:r>
          </a:p>
          <a:p>
            <a:r>
              <a:rPr lang="en-US" sz="1400" dirty="0"/>
              <a:t>     			</a:t>
            </a:r>
            <a:r>
              <a:rPr lang="en-US" sz="1400" dirty="0">
                <a:solidFill>
                  <a:schemeClr val="tx1"/>
                </a:solidFill>
                <a:hlinkClick r:id="rId4"/>
              </a:rPr>
              <a:t>http://www2.cs.siu.edu/~cs401/Textbook/ch4.pdf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5069" y="1345795"/>
            <a:ext cx="10644808" cy="4573993"/>
          </a:xfrm>
        </p:spPr>
        <p:txBody>
          <a:bodyPr>
            <a:normAutofit/>
          </a:bodyPr>
          <a:lstStyle/>
          <a:p>
            <a:r>
              <a:rPr lang="en-US" sz="3200" dirty="0"/>
              <a:t>Causes for increased architectural complexity</a:t>
            </a:r>
          </a:p>
          <a:p>
            <a:pPr lvl="1"/>
            <a:r>
              <a:rPr lang="en-US" sz="2800" dirty="0"/>
              <a:t>Migration of functions from software to hardware</a:t>
            </a:r>
          </a:p>
          <a:p>
            <a:pPr lvl="2"/>
            <a:r>
              <a:rPr lang="en-US" sz="2400" dirty="0"/>
              <a:t>Generally, a single instruction realized in hardware will perform better than one realized by a sequence of simpler instructions by </a:t>
            </a:r>
            <a:r>
              <a:rPr lang="en-US" sz="2400" dirty="0">
                <a:solidFill>
                  <a:srgbClr val="FF0000"/>
                </a:solidFill>
              </a:rPr>
              <a:t>minimizing</a:t>
            </a:r>
            <a:r>
              <a:rPr lang="en-US" sz="2400" dirty="0"/>
              <a:t> the number of memory accesses for instructions</a:t>
            </a:r>
          </a:p>
          <a:p>
            <a:pPr lvl="2"/>
            <a:r>
              <a:rPr lang="en-US" sz="2400" dirty="0"/>
              <a:t>To realize an increase in speed of computers, there was a phenomenon of migration from software to firmware and then firmware to hardware</a:t>
            </a:r>
          </a:p>
          <a:p>
            <a:pPr lvl="2"/>
            <a:r>
              <a:rPr lang="en-US" sz="2400" dirty="0"/>
              <a:t>Increasing the overall complexity of the computer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426" y="277407"/>
            <a:ext cx="10976113" cy="1325563"/>
          </a:xfrm>
        </p:spPr>
        <p:txBody>
          <a:bodyPr/>
          <a:lstStyle/>
          <a:p>
            <a:r>
              <a:rPr lang="en-US" dirty="0"/>
              <a:t>Why CISC?</a:t>
            </a:r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1436" y="4751965"/>
            <a:ext cx="5172075" cy="143827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7076661" y="4693870"/>
            <a:ext cx="1636850" cy="99131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RISC versus CISC Architecture</a:t>
            </a:r>
          </a:p>
          <a:p>
            <a:r>
              <a:rPr lang="en-US" sz="1400" dirty="0"/>
              <a:t>     			</a:t>
            </a:r>
            <a:r>
              <a:rPr lang="en-US" sz="1400" dirty="0">
                <a:solidFill>
                  <a:schemeClr val="tx1"/>
                </a:solidFill>
                <a:hlinkClick r:id="rId4"/>
              </a:rPr>
              <a:t>http://www2.cs.siu.edu/~cs401/Textbook/ch4.pdf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5070" y="1602970"/>
            <a:ext cx="10644808" cy="4573993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Causes for increased architectural complexity</a:t>
            </a:r>
          </a:p>
          <a:p>
            <a:pPr lvl="1"/>
            <a:r>
              <a:rPr lang="en-US" sz="2800" dirty="0"/>
              <a:t>Backward compatibility</a:t>
            </a:r>
          </a:p>
          <a:p>
            <a:pPr lvl="2"/>
            <a:r>
              <a:rPr lang="en-US" sz="2400" dirty="0"/>
              <a:t>Marketing strategy to project the new computers are better than existing models</a:t>
            </a:r>
          </a:p>
          <a:p>
            <a:pPr lvl="2"/>
            <a:r>
              <a:rPr lang="en-US" sz="2400" dirty="0"/>
              <a:t> Increases the number of instructions and their power regardless of their actual use</a:t>
            </a:r>
          </a:p>
          <a:p>
            <a:pPr lvl="2"/>
            <a:r>
              <a:rPr lang="en-US" sz="2400" dirty="0"/>
              <a:t>The new instruction set is a superset of the previous generation</a:t>
            </a:r>
          </a:p>
          <a:p>
            <a:pPr lvl="2"/>
            <a:r>
              <a:rPr lang="en-US" sz="2400" dirty="0"/>
              <a:t>Intel Processor architecture evolution (116 instructions initially)</a:t>
            </a:r>
          </a:p>
          <a:p>
            <a:pPr lvl="3"/>
            <a:r>
              <a:rPr lang="en-US" sz="2200" dirty="0"/>
              <a:t>1980 – added 60 floating point instructions to the 8086/87</a:t>
            </a:r>
          </a:p>
          <a:p>
            <a:pPr lvl="3"/>
            <a:r>
              <a:rPr lang="en-US" sz="2200" dirty="0"/>
              <a:t>1989-95 – added 4 instructions to the 80486</a:t>
            </a:r>
          </a:p>
          <a:p>
            <a:pPr lvl="3"/>
            <a:r>
              <a:rPr lang="en-US" sz="2200" dirty="0"/>
              <a:t>1997 – added 57 instructions to the Pentium</a:t>
            </a:r>
          </a:p>
          <a:p>
            <a:pPr lvl="3"/>
            <a:r>
              <a:rPr lang="en-US" sz="2200" dirty="0"/>
              <a:t>1999 – added 70 instructions to the Pentium III</a:t>
            </a:r>
          </a:p>
          <a:p>
            <a:pPr lvl="3"/>
            <a:r>
              <a:rPr lang="en-US" sz="2200" dirty="0"/>
              <a:t>2001 – added 144 instructions</a:t>
            </a:r>
          </a:p>
          <a:p>
            <a:pPr lvl="3"/>
            <a:r>
              <a:rPr lang="en-US" sz="2200" dirty="0"/>
              <a:t>2004 – added 13 instructions</a:t>
            </a:r>
          </a:p>
          <a:p>
            <a:pPr lvl="3"/>
            <a:r>
              <a:rPr lang="en-US" sz="2200" dirty="0"/>
              <a:t>2006 – added 54 instructions</a:t>
            </a:r>
          </a:p>
          <a:p>
            <a:pPr lvl="3"/>
            <a:r>
              <a:rPr lang="en-US" sz="2200" dirty="0"/>
              <a:t>2007 – added 170 instructions</a:t>
            </a:r>
          </a:p>
          <a:p>
            <a:pPr lvl="3"/>
            <a:r>
              <a:rPr lang="en-US" sz="2200" dirty="0"/>
              <a:t>2011 – added 128 instructions</a:t>
            </a:r>
          </a:p>
          <a:p>
            <a:pPr lvl="2"/>
            <a:r>
              <a:rPr lang="en-US" sz="2400" dirty="0"/>
              <a:t>Total </a:t>
            </a:r>
            <a:r>
              <a:rPr lang="en-US" sz="2400" dirty="0">
                <a:solidFill>
                  <a:srgbClr val="FF0000"/>
                </a:solidFill>
              </a:rPr>
              <a:t>816</a:t>
            </a:r>
            <a:r>
              <a:rPr lang="en-US" sz="2400" dirty="0"/>
              <a:t> instructions</a:t>
            </a:r>
          </a:p>
          <a:p>
            <a:pPr lvl="3"/>
            <a:endParaRPr lang="en-US" sz="2200" dirty="0"/>
          </a:p>
          <a:p>
            <a:pPr lvl="3"/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426" y="277407"/>
            <a:ext cx="10976113" cy="1325563"/>
          </a:xfrm>
        </p:spPr>
        <p:txBody>
          <a:bodyPr/>
          <a:lstStyle/>
          <a:p>
            <a:r>
              <a:rPr lang="en-US" dirty="0"/>
              <a:t>Why CISC?</a:t>
            </a:r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52522" y="4170170"/>
            <a:ext cx="36012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Not Simple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How could the HW optimize them all?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How could a compiler use all of the instructions?</a:t>
            </a:r>
          </a:p>
        </p:txBody>
      </p:sp>
    </p:spTree>
    <p:extLst>
      <p:ext uri="{BB962C8B-B14F-4D97-AF65-F5344CB8AC3E}">
        <p14:creationId xmlns:p14="http://schemas.microsoft.com/office/powerpoint/2010/main" val="92833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113" y="637747"/>
            <a:ext cx="7574651" cy="55820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4469091" cy="197974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did RISC take advantage of by removing CISC’s microcode?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2427009"/>
            <a:ext cx="3916680" cy="374995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microcode is a very low-level instruction set that is stored permanently in a computer or peripheral controller and controls the operation of the device </a:t>
            </a:r>
          </a:p>
          <a:p>
            <a:r>
              <a:rPr lang="en-US" dirty="0"/>
              <a:t>One performance increase was to add registers to remove the performance limiting I/O to memory</a:t>
            </a:r>
          </a:p>
          <a:p>
            <a:pPr lvl="1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8722" y="1949663"/>
            <a:ext cx="139548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Registers</a:t>
            </a:r>
          </a:p>
        </p:txBody>
      </p:sp>
    </p:spTree>
    <p:extLst>
      <p:ext uri="{BB962C8B-B14F-4D97-AF65-F5344CB8AC3E}">
        <p14:creationId xmlns:p14="http://schemas.microsoft.com/office/powerpoint/2010/main" val="369135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391" y="815009"/>
            <a:ext cx="7516574" cy="53233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RISC versus CISC Architecture</a:t>
            </a:r>
          </a:p>
          <a:p>
            <a:r>
              <a:rPr lang="en-US" sz="1400" dirty="0"/>
              <a:t>     			</a:t>
            </a:r>
            <a:r>
              <a:rPr lang="en-US" sz="1400" dirty="0">
                <a:solidFill>
                  <a:schemeClr val="tx1"/>
                </a:solidFill>
                <a:hlinkClick r:id="rId5"/>
              </a:rPr>
              <a:t>http://www2.cs.siu.edu/~cs401/Textbook/ch4.pdf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0880" y="1526080"/>
            <a:ext cx="4707833" cy="44870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RISC (Reduced Instruction Set Computers)</a:t>
            </a:r>
          </a:p>
          <a:p>
            <a:r>
              <a:rPr lang="en-US" dirty="0"/>
              <a:t>Common characteristics</a:t>
            </a:r>
          </a:p>
          <a:p>
            <a:pPr lvl="1"/>
            <a:r>
              <a:rPr lang="en-US" dirty="0"/>
              <a:t>Limited or simple instruction sets – no micro code</a:t>
            </a:r>
          </a:p>
          <a:p>
            <a:pPr lvl="1"/>
            <a:r>
              <a:rPr lang="en-US" dirty="0"/>
              <a:t>On-chip memories / registers</a:t>
            </a:r>
          </a:p>
          <a:p>
            <a:pPr lvl="1"/>
            <a:r>
              <a:rPr lang="en-US" dirty="0"/>
              <a:t>A compiler to maximize the use of the registers thereby minimizing main memory access</a:t>
            </a:r>
          </a:p>
          <a:p>
            <a:pPr lvl="1"/>
            <a:r>
              <a:rPr lang="en-US" dirty="0"/>
              <a:t>Optimizing the instruction pipeline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087" y="200518"/>
            <a:ext cx="7938052" cy="1325563"/>
          </a:xfrm>
        </p:spPr>
        <p:txBody>
          <a:bodyPr/>
          <a:lstStyle/>
          <a:p>
            <a:r>
              <a:rPr lang="en-US" dirty="0"/>
              <a:t>Computer Architecture </a:t>
            </a:r>
          </a:p>
        </p:txBody>
      </p:sp>
      <p:sp>
        <p:nvSpPr>
          <p:cNvPr id="9" name="Rectangle 8"/>
          <p:cNvSpPr/>
          <p:nvPr/>
        </p:nvSpPr>
        <p:spPr>
          <a:xfrm rot="19084612">
            <a:off x="4418920" y="2459168"/>
            <a:ext cx="740670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RISC Architecture</a:t>
            </a:r>
          </a:p>
        </p:txBody>
      </p:sp>
      <p:sp>
        <p:nvSpPr>
          <p:cNvPr id="11" name="Oval 10"/>
          <p:cNvSpPr/>
          <p:nvPr/>
        </p:nvSpPr>
        <p:spPr>
          <a:xfrm>
            <a:off x="6441800" y="2991679"/>
            <a:ext cx="2070652" cy="123245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509139" y="2991679"/>
            <a:ext cx="2070652" cy="123245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961946" y="1958145"/>
            <a:ext cx="3166027" cy="123245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0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2" grpId="0" animBg="1"/>
      <p:bldP spid="12" grpId="1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RISC versus CISC Architecture</a:t>
            </a:r>
          </a:p>
          <a:p>
            <a:r>
              <a:rPr lang="en-US" sz="1400" dirty="0"/>
              <a:t>     			</a:t>
            </a:r>
            <a:r>
              <a:rPr lang="en-US" sz="1400" dirty="0">
                <a:solidFill>
                  <a:schemeClr val="tx1"/>
                </a:solidFill>
                <a:hlinkClick r:id="rId4"/>
              </a:rPr>
              <a:t>http://www2.cs.siu.edu/~cs401/Textbook/ch4.pdf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5070" y="1602970"/>
            <a:ext cx="10644808" cy="4410203"/>
          </a:xfrm>
        </p:spPr>
        <p:txBody>
          <a:bodyPr>
            <a:normAutofit/>
          </a:bodyPr>
          <a:lstStyle/>
          <a:p>
            <a:r>
              <a:rPr lang="en-US" sz="3200" dirty="0"/>
              <a:t>Computer designers goals</a:t>
            </a:r>
          </a:p>
          <a:p>
            <a:pPr lvl="1"/>
            <a:r>
              <a:rPr lang="en-US" sz="2800" dirty="0"/>
              <a:t>Minimize execution time</a:t>
            </a:r>
          </a:p>
          <a:p>
            <a:pPr lvl="1"/>
            <a:r>
              <a:rPr lang="en-US" sz="2800" dirty="0"/>
              <a:t>Minimize development cost and sale price</a:t>
            </a:r>
          </a:p>
          <a:p>
            <a:r>
              <a:rPr lang="en-US" sz="3200" dirty="0"/>
              <a:t>How to minimize execution time?</a:t>
            </a:r>
          </a:p>
          <a:p>
            <a:pPr lvl="1"/>
            <a:r>
              <a:rPr lang="en-US" sz="2800" dirty="0"/>
              <a:t>Simpler designs = shorter delays</a:t>
            </a:r>
          </a:p>
          <a:p>
            <a:pPr lvl="1"/>
            <a:r>
              <a:rPr lang="en-US" sz="2800" dirty="0"/>
              <a:t>Minimize clock cycles per instruction</a:t>
            </a:r>
            <a:endParaRPr lang="en-US" dirty="0"/>
          </a:p>
          <a:p>
            <a:pPr lvl="2"/>
            <a:r>
              <a:rPr lang="en-US" sz="2400" dirty="0"/>
              <a:t>Simpler design equates to smaller and simpler circuits</a:t>
            </a:r>
          </a:p>
          <a:p>
            <a:pPr lvl="2"/>
            <a:r>
              <a:rPr lang="en-US" sz="2400" dirty="0"/>
              <a:t>Enabling VLSI</a:t>
            </a:r>
          </a:p>
          <a:p>
            <a:r>
              <a:rPr lang="en-US" sz="3200" dirty="0"/>
              <a:t>May degrade instruction efficiency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426" y="277407"/>
            <a:ext cx="10976113" cy="1325563"/>
          </a:xfrm>
        </p:spPr>
        <p:txBody>
          <a:bodyPr/>
          <a:lstStyle/>
          <a:p>
            <a:r>
              <a:rPr lang="en-US" dirty="0"/>
              <a:t>Why RISC?</a:t>
            </a:r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74962" y="2005642"/>
                <a:ext cx="6087560" cy="569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𝑆𝑒𝑐𝑜𝑛𝑑𝑠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𝐶𝑙𝑜𝑐𝑘</m:t>
                        </m:r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𝐶𝑦𝑐𝑙𝑒</m:t>
                        </m:r>
                      </m:den>
                    </m:f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𝐶𝑙𝑜𝑐𝑘</m:t>
                        </m:r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𝐶𝑦𝑐𝑙𝑒𝑠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𝐼𝑛𝑠𝑡𝑟𝑢𝑐𝑡𝑖𝑜𝑛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𝐼𝑛𝑠𝑡𝑟𝑢𝑐𝑡𝑖𝑜𝑛𝑠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𝐹𝑢𝑛</m:t>
                        </m:r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𝑐𝑡𝑖𝑜𝑛</m:t>
                        </m:r>
                      </m:den>
                    </m:f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𝑆𝑒𝑐𝑜𝑛𝑑𝑠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𝐹𝑢𝑛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𝑐𝑡𝑖𝑜𝑛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962" y="2005642"/>
                <a:ext cx="6087560" cy="569964"/>
              </a:xfrm>
              <a:prstGeom prst="rect">
                <a:avLst/>
              </a:prstGeom>
              <a:blipFill rotWithShape="1">
                <a:blip r:embed="rId6"/>
                <a:stretch>
                  <a:fillRect t="-4255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766310" y="3413393"/>
                <a:ext cx="1425968" cy="6655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𝑆𝑒𝑐𝑜𝑛𝑑𝑠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𝐶𝑙𝑜𝑐𝑘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𝐶𝑦𝑐𝑙𝑒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310" y="3413393"/>
                <a:ext cx="1425968" cy="66556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319062" y="3895624"/>
                <a:ext cx="1533048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𝐶𝑙𝑜𝑐𝑘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𝐶𝑦𝑐𝑙𝑒𝑠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𝐼𝑛𝑠𝑡𝑟𝑢𝑐𝑡𝑖𝑜𝑛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062" y="3895624"/>
                <a:ext cx="1533048" cy="61831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319062" y="5290214"/>
                <a:ext cx="1539139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𝐼𝑛𝑠𝑡𝑟𝑢𝑐𝑡𝑖𝑜𝑛𝑠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𝐹𝑢𝑛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𝑐𝑡𝑖𝑜𝑛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062" y="5290214"/>
                <a:ext cx="1539139" cy="61093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748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RISC versus CISC Architecture</a:t>
            </a:r>
          </a:p>
          <a:p>
            <a:r>
              <a:rPr lang="en-US" sz="1400" dirty="0"/>
              <a:t>     			</a:t>
            </a:r>
            <a:r>
              <a:rPr lang="en-US" sz="1400" dirty="0">
                <a:solidFill>
                  <a:schemeClr val="tx1"/>
                </a:solidFill>
                <a:hlinkClick r:id="rId4"/>
              </a:rPr>
              <a:t>http://www2.cs.siu.edu/~cs401/Textbook/ch4.pdf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5070" y="1602970"/>
            <a:ext cx="10644808" cy="4410203"/>
          </a:xfrm>
        </p:spPr>
        <p:txBody>
          <a:bodyPr>
            <a:normAutofit/>
          </a:bodyPr>
          <a:lstStyle/>
          <a:p>
            <a:r>
              <a:rPr lang="en-US" sz="3200" dirty="0"/>
              <a:t>VLSI effects</a:t>
            </a:r>
          </a:p>
          <a:p>
            <a:pPr lvl="1"/>
            <a:r>
              <a:rPr lang="en-US" sz="2800" dirty="0"/>
              <a:t>Realize the entire processor on a single chip</a:t>
            </a:r>
          </a:p>
          <a:p>
            <a:pPr lvl="1"/>
            <a:r>
              <a:rPr lang="en-US" sz="2800" dirty="0"/>
              <a:t>Control unit area of a chip</a:t>
            </a:r>
          </a:p>
          <a:p>
            <a:pPr lvl="2"/>
            <a:r>
              <a:rPr lang="en-US" sz="2400" dirty="0"/>
              <a:t>CISC 40-60%</a:t>
            </a:r>
          </a:p>
          <a:p>
            <a:pPr lvl="2"/>
            <a:r>
              <a:rPr lang="en-US" sz="2400" dirty="0"/>
              <a:t>RISC ~10%</a:t>
            </a:r>
          </a:p>
          <a:p>
            <a:pPr lvl="1"/>
            <a:r>
              <a:rPr lang="en-US" sz="2800" dirty="0"/>
              <a:t>What can you do with the extra 30-50% die area?</a:t>
            </a:r>
          </a:p>
          <a:p>
            <a:pPr lvl="2"/>
            <a:r>
              <a:rPr lang="en-US" sz="2400" dirty="0"/>
              <a:t>Address performance limiting bottlenecks</a:t>
            </a:r>
          </a:p>
          <a:p>
            <a:pPr lvl="2"/>
            <a:r>
              <a:rPr lang="en-US" sz="2400" dirty="0"/>
              <a:t>Reduce memory accesses by adding register files and caches</a:t>
            </a:r>
          </a:p>
          <a:p>
            <a:pPr marL="914400" lvl="2" indent="0">
              <a:buNone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426" y="277407"/>
            <a:ext cx="10976113" cy="1325563"/>
          </a:xfrm>
        </p:spPr>
        <p:txBody>
          <a:bodyPr/>
          <a:lstStyle/>
          <a:p>
            <a:r>
              <a:rPr lang="en-US" dirty="0"/>
              <a:t>Why RISC?</a:t>
            </a:r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990091" y="5158659"/>
                <a:ext cx="4050666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>
                    <a:solidFill>
                      <a:srgbClr val="FF0000"/>
                    </a:solidFill>
                  </a:rPr>
                  <a:t>Minimizes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𝐶𝑙𝑜𝑐𝑘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𝐶𝑦𝑐𝑙𝑒𝑠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𝐼𝑛𝑠𝑡𝑟𝑢𝑐𝑡𝑖𝑜𝑛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091" y="5158659"/>
                <a:ext cx="4050666" cy="624273"/>
              </a:xfrm>
              <a:prstGeom prst="rect">
                <a:avLst/>
              </a:prstGeom>
              <a:blipFill>
                <a:blip r:embed="rId6"/>
                <a:stretch>
                  <a:fillRect l="-2410" b="-8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8255708" y="1838131"/>
            <a:ext cx="30980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Moore’s Law</a:t>
            </a:r>
            <a:endParaRPr lang="en-US" sz="4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07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078" y="3230217"/>
            <a:ext cx="5252905" cy="26342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RISC versus CISC Architecture</a:t>
            </a:r>
          </a:p>
          <a:p>
            <a:r>
              <a:rPr lang="en-US" sz="1400" dirty="0"/>
              <a:t>     			</a:t>
            </a:r>
            <a:r>
              <a:rPr lang="en-US" sz="1400" dirty="0">
                <a:solidFill>
                  <a:schemeClr val="tx1"/>
                </a:solidFill>
                <a:hlinkClick r:id="rId5"/>
              </a:rPr>
              <a:t>http://www2.cs.siu.edu/~cs401/Textbook/ch4.pdf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5070" y="1602970"/>
            <a:ext cx="10644808" cy="4410203"/>
          </a:xfrm>
        </p:spPr>
        <p:txBody>
          <a:bodyPr>
            <a:normAutofit/>
          </a:bodyPr>
          <a:lstStyle/>
          <a:p>
            <a:r>
              <a:rPr lang="en-US" sz="3200" dirty="0"/>
              <a:t>Pipelining</a:t>
            </a:r>
          </a:p>
          <a:p>
            <a:pPr lvl="1"/>
            <a:r>
              <a:rPr lang="en-US" sz="2800" dirty="0"/>
              <a:t>CISC control units are microcode based </a:t>
            </a:r>
          </a:p>
          <a:p>
            <a:pPr lvl="2"/>
            <a:r>
              <a:rPr lang="en-US" sz="2400" dirty="0"/>
              <a:t>With varying microcode operations per instructions</a:t>
            </a:r>
          </a:p>
          <a:p>
            <a:pPr lvl="1"/>
            <a:r>
              <a:rPr lang="en-US" sz="2800" dirty="0"/>
              <a:t>RISC control unit is hardwired</a:t>
            </a:r>
          </a:p>
          <a:p>
            <a:pPr lvl="2"/>
            <a:r>
              <a:rPr lang="en-US" sz="2400" dirty="0"/>
              <a:t>Each instruction (within a type) is similar</a:t>
            </a:r>
          </a:p>
          <a:p>
            <a:pPr lvl="2"/>
            <a:r>
              <a:rPr lang="en-US" sz="2400" dirty="0"/>
              <a:t>Regularity enables implementation via pipelining</a:t>
            </a:r>
          </a:p>
          <a:p>
            <a:pPr lvl="2"/>
            <a:endParaRPr lang="en-US" sz="2400" dirty="0"/>
          </a:p>
          <a:p>
            <a:pPr lvl="2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426" y="277407"/>
            <a:ext cx="10976113" cy="1325563"/>
          </a:xfrm>
        </p:spPr>
        <p:txBody>
          <a:bodyPr/>
          <a:lstStyle/>
          <a:p>
            <a:r>
              <a:rPr lang="en-US" dirty="0"/>
              <a:t>Why RISC?</a:t>
            </a:r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28487" y="4814810"/>
                <a:ext cx="3508513" cy="665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Minimizes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𝑆𝑒𝑐𝑜𝑛𝑑𝑠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𝐶𝑙𝑜𝑐𝑘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𝐶𝑦𝑐𝑙𝑒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487" y="4814810"/>
                <a:ext cx="3508513" cy="665503"/>
              </a:xfrm>
              <a:prstGeom prst="rect">
                <a:avLst/>
              </a:prstGeom>
              <a:blipFill>
                <a:blip r:embed="rId7"/>
                <a:stretch>
                  <a:fillRect l="-2783" b="-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30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RISC versus CISC Architecture</a:t>
            </a:r>
          </a:p>
          <a:p>
            <a:r>
              <a:rPr lang="en-US" sz="1400" dirty="0"/>
              <a:t>     			</a:t>
            </a:r>
            <a:r>
              <a:rPr lang="en-US" sz="1400" dirty="0">
                <a:solidFill>
                  <a:schemeClr val="tx1"/>
                </a:solidFill>
                <a:hlinkClick r:id="rId4"/>
              </a:rPr>
              <a:t>http://www2.cs.siu.edu/~cs401/Textbook/ch4.pdf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5070" y="1602970"/>
            <a:ext cx="10644808" cy="4410203"/>
          </a:xfrm>
        </p:spPr>
        <p:txBody>
          <a:bodyPr>
            <a:normAutofit/>
          </a:bodyPr>
          <a:lstStyle/>
          <a:p>
            <a:r>
              <a:rPr lang="en-US" sz="3200" dirty="0"/>
              <a:t>Regularity = </a:t>
            </a:r>
            <a:r>
              <a:rPr lang="en-US" sz="3200" dirty="0">
                <a:solidFill>
                  <a:srgbClr val="0070C0"/>
                </a:solidFill>
              </a:rPr>
              <a:t>Simpler</a:t>
            </a:r>
            <a:r>
              <a:rPr lang="en-US" sz="3200" dirty="0"/>
              <a:t> design</a:t>
            </a:r>
          </a:p>
          <a:p>
            <a:pPr lvl="1"/>
            <a:r>
              <a:rPr lang="en-US" sz="2800" dirty="0"/>
              <a:t>Shorter design cycles</a:t>
            </a:r>
          </a:p>
          <a:p>
            <a:pPr lvl="1"/>
            <a:r>
              <a:rPr lang="en-US" sz="2800" dirty="0"/>
              <a:t>Lower design costs</a:t>
            </a:r>
          </a:p>
          <a:p>
            <a:pPr lvl="1"/>
            <a:r>
              <a:rPr lang="en-US" sz="2800" dirty="0"/>
              <a:t>More quickly to take advantage of newer processor nodes</a:t>
            </a:r>
          </a:p>
          <a:p>
            <a:r>
              <a:rPr lang="en-US" sz="3200" dirty="0"/>
              <a:t>NO microcode to debug = </a:t>
            </a:r>
            <a:r>
              <a:rPr lang="en-US" sz="3200" dirty="0">
                <a:solidFill>
                  <a:srgbClr val="0070C0"/>
                </a:solidFill>
              </a:rPr>
              <a:t>Simpler</a:t>
            </a:r>
            <a:r>
              <a:rPr lang="en-US" sz="3200" dirty="0"/>
              <a:t> verification</a:t>
            </a:r>
          </a:p>
          <a:p>
            <a:pPr lvl="1"/>
            <a:r>
              <a:rPr lang="en-US" sz="2800" dirty="0"/>
              <a:t>Less chance of errors</a:t>
            </a:r>
          </a:p>
          <a:p>
            <a:pPr lvl="1"/>
            <a:r>
              <a:rPr lang="en-US" sz="2800" dirty="0"/>
              <a:t>More reliable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426" y="277407"/>
            <a:ext cx="10976113" cy="1325563"/>
          </a:xfrm>
        </p:spPr>
        <p:txBody>
          <a:bodyPr/>
          <a:lstStyle/>
          <a:p>
            <a:r>
              <a:rPr lang="en-US" dirty="0"/>
              <a:t>Why RISC?</a:t>
            </a:r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3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Announcements</a:t>
            </a:r>
          </a:p>
          <a:p>
            <a:r>
              <a:rPr lang="en-US" dirty="0"/>
              <a:t>Mid-Term update</a:t>
            </a:r>
          </a:p>
          <a:p>
            <a:r>
              <a:rPr lang="en-US" dirty="0"/>
              <a:t>Class Project Information</a:t>
            </a:r>
          </a:p>
          <a:p>
            <a:r>
              <a:rPr lang="en-US" dirty="0"/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1580066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RISC versus CISC Architecture</a:t>
            </a:r>
          </a:p>
          <a:p>
            <a:r>
              <a:rPr lang="en-US" sz="1400" dirty="0"/>
              <a:t>     			</a:t>
            </a:r>
            <a:r>
              <a:rPr lang="en-US" sz="1400" dirty="0">
                <a:solidFill>
                  <a:schemeClr val="tx1"/>
                </a:solidFill>
                <a:hlinkClick r:id="rId4"/>
              </a:rPr>
              <a:t>http://www2.cs.siu.edu/~cs401/Textbook/ch4.pdf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5070" y="1602970"/>
            <a:ext cx="10644808" cy="4410203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Most instructions access operands from registers</a:t>
            </a:r>
          </a:p>
          <a:p>
            <a:r>
              <a:rPr lang="en-US" sz="3200" dirty="0"/>
              <a:t>Execution of most instructions requires a single processor clock cycle</a:t>
            </a:r>
          </a:p>
          <a:p>
            <a:r>
              <a:rPr lang="en-US" sz="3200" dirty="0"/>
              <a:t>Instructions have a fixed format and do not cross word boundaries</a:t>
            </a:r>
          </a:p>
          <a:p>
            <a:r>
              <a:rPr lang="en-US" sz="3200" dirty="0"/>
              <a:t>The control unit is hardwired</a:t>
            </a:r>
          </a:p>
          <a:p>
            <a:r>
              <a:rPr lang="en-US" sz="3200" dirty="0"/>
              <a:t>Low number of instruction formats</a:t>
            </a:r>
          </a:p>
          <a:p>
            <a:r>
              <a:rPr lang="en-US" sz="3200" dirty="0"/>
              <a:t>The CPU has a large register file</a:t>
            </a:r>
          </a:p>
          <a:p>
            <a:r>
              <a:rPr lang="en-US" sz="3200" dirty="0"/>
              <a:t>Complexity is in the compiler</a:t>
            </a:r>
          </a:p>
          <a:p>
            <a:r>
              <a:rPr lang="en-US" sz="3200" dirty="0"/>
              <a:t>Relatively few instructions</a:t>
            </a:r>
          </a:p>
          <a:p>
            <a:r>
              <a:rPr lang="en-US" sz="3200" dirty="0"/>
              <a:t>Judicious support of High-Level Language operations</a:t>
            </a:r>
          </a:p>
          <a:p>
            <a:r>
              <a:rPr lang="en-US" sz="3200" dirty="0"/>
              <a:t>Makes use of Instruction pipeline, multiple prefetch and branch prediction techniques</a:t>
            </a:r>
          </a:p>
          <a:p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426" y="277407"/>
            <a:ext cx="10976113" cy="1325563"/>
          </a:xfrm>
        </p:spPr>
        <p:txBody>
          <a:bodyPr/>
          <a:lstStyle/>
          <a:p>
            <a:r>
              <a:rPr lang="en-US" dirty="0"/>
              <a:t>RISC architecture general characteristics</a:t>
            </a:r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52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RISC versus CISC Architecture</a:t>
            </a:r>
          </a:p>
          <a:p>
            <a:r>
              <a:rPr lang="en-US" sz="1400" dirty="0"/>
              <a:t>     			</a:t>
            </a:r>
            <a:r>
              <a:rPr lang="en-US" sz="1400" dirty="0">
                <a:solidFill>
                  <a:schemeClr val="tx1"/>
                </a:solidFill>
                <a:hlinkClick r:id="rId4"/>
              </a:rPr>
              <a:t>http://www2.cs.siu.edu/~cs401/Textbook/ch4.pdf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5070" y="1602970"/>
            <a:ext cx="7534067" cy="4410203"/>
          </a:xfrm>
        </p:spPr>
        <p:txBody>
          <a:bodyPr>
            <a:normAutofit/>
          </a:bodyPr>
          <a:lstStyle/>
          <a:p>
            <a:r>
              <a:rPr lang="en-US" sz="3200" dirty="0"/>
              <a:t>Load-Store Machine or Architecture</a:t>
            </a:r>
          </a:p>
          <a:p>
            <a:pPr lvl="1"/>
            <a:r>
              <a:rPr lang="en-US" sz="2800" dirty="0"/>
              <a:t>Load/Store operations are used to place variables from memory into the registers</a:t>
            </a:r>
          </a:p>
          <a:p>
            <a:pPr lvl="1"/>
            <a:r>
              <a:rPr lang="en-US" sz="2800" dirty="0"/>
              <a:t>Most instructions access operands from registers</a:t>
            </a:r>
          </a:p>
          <a:p>
            <a:pPr lvl="1"/>
            <a:r>
              <a:rPr lang="en-US" sz="2800" dirty="0"/>
              <a:t>Example </a:t>
            </a:r>
            <a:r>
              <a:rPr lang="en-US" sz="2800" dirty="0" err="1"/>
              <a:t>psuedocode</a:t>
            </a:r>
            <a:r>
              <a:rPr lang="en-US" sz="2800" dirty="0"/>
              <a:t>:</a:t>
            </a:r>
          </a:p>
          <a:p>
            <a:pPr lvl="2"/>
            <a:r>
              <a:rPr lang="en-US" sz="1600" dirty="0"/>
              <a:t>Load $s1, </a:t>
            </a:r>
            <a:r>
              <a:rPr lang="en-US" sz="1600" dirty="0" err="1"/>
              <a:t>Number_of_Seconds_Per_Minute</a:t>
            </a:r>
            <a:endParaRPr lang="en-US" sz="1600" dirty="0"/>
          </a:p>
          <a:p>
            <a:pPr lvl="2"/>
            <a:r>
              <a:rPr lang="en-US" sz="1600" dirty="0"/>
              <a:t>Load $s2, </a:t>
            </a:r>
            <a:r>
              <a:rPr lang="en-US" sz="1600" dirty="0" err="1"/>
              <a:t>Number_of_Minutes_Taken_To_Complete</a:t>
            </a:r>
            <a:endParaRPr lang="en-US" sz="1600" dirty="0"/>
          </a:p>
          <a:p>
            <a:pPr lvl="2"/>
            <a:r>
              <a:rPr lang="en-US" sz="1600" dirty="0"/>
              <a:t>Multiply $s0, $s1, $s2</a:t>
            </a:r>
          </a:p>
          <a:p>
            <a:pPr lvl="2"/>
            <a:r>
              <a:rPr lang="en-US" sz="1600" dirty="0"/>
              <a:t>Store $s0, </a:t>
            </a:r>
            <a:r>
              <a:rPr lang="en-US" sz="1600" dirty="0" err="1"/>
              <a:t>Number_of_Seconds_Taken_To_Complete</a:t>
            </a:r>
            <a:endParaRPr lang="en-US" sz="1600" dirty="0"/>
          </a:p>
          <a:p>
            <a:r>
              <a:rPr lang="en-US" sz="2400" dirty="0"/>
              <a:t>RISC architectures are load-store machines</a:t>
            </a:r>
          </a:p>
          <a:p>
            <a:pPr lvl="1"/>
            <a:endParaRPr lang="en-US" sz="2000" dirty="0"/>
          </a:p>
          <a:p>
            <a:pPr lvl="1"/>
            <a:endParaRPr lang="en-US" sz="2800" dirty="0"/>
          </a:p>
          <a:p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426" y="277407"/>
            <a:ext cx="10976113" cy="1325563"/>
          </a:xfrm>
        </p:spPr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256" y="1825625"/>
            <a:ext cx="3286125" cy="370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6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RISC versus CISC Architecture</a:t>
            </a:r>
          </a:p>
          <a:p>
            <a:r>
              <a:rPr lang="en-US" sz="1400" dirty="0"/>
              <a:t>     			</a:t>
            </a:r>
            <a:r>
              <a:rPr lang="en-US" sz="1400" dirty="0">
                <a:solidFill>
                  <a:schemeClr val="tx1"/>
                </a:solidFill>
                <a:hlinkClick r:id="rId4"/>
              </a:rPr>
              <a:t>http://www2.cs.siu.edu/~cs401/Textbook/ch4.pdf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5070" y="1602970"/>
            <a:ext cx="10644808" cy="4410203"/>
          </a:xfrm>
        </p:spPr>
        <p:txBody>
          <a:bodyPr>
            <a:normAutofit/>
          </a:bodyPr>
          <a:lstStyle/>
          <a:p>
            <a:r>
              <a:rPr lang="en-US" sz="3200" dirty="0"/>
              <a:t>Three key factors that determine how much time a processor takes to complete a program:</a:t>
            </a:r>
          </a:p>
          <a:p>
            <a:pPr lvl="1"/>
            <a:r>
              <a:rPr lang="en-US" sz="2800" dirty="0"/>
              <a:t>The number of instructions in the program</a:t>
            </a:r>
          </a:p>
          <a:p>
            <a:pPr lvl="1"/>
            <a:r>
              <a:rPr lang="en-US" sz="2800" dirty="0"/>
              <a:t>The average number of clock cycles required to execute an instruction</a:t>
            </a:r>
          </a:p>
          <a:p>
            <a:pPr lvl="1"/>
            <a:r>
              <a:rPr lang="en-US" sz="2800" dirty="0"/>
              <a:t>The clock cycle time</a:t>
            </a:r>
          </a:p>
          <a:p>
            <a:r>
              <a:rPr lang="en-US" sz="3200" dirty="0"/>
              <a:t>CISC focuses on reducing the number of program instructions</a:t>
            </a:r>
          </a:p>
          <a:p>
            <a:r>
              <a:rPr lang="en-US" sz="3200" dirty="0"/>
              <a:t>RISC focuses on reducing the average number of clock cycles required to execute an instruction and cycle time</a:t>
            </a:r>
          </a:p>
          <a:p>
            <a:pPr lvl="1"/>
            <a:endParaRPr lang="en-US" sz="2800" dirty="0"/>
          </a:p>
          <a:p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426" y="277407"/>
            <a:ext cx="10976113" cy="1325563"/>
          </a:xfrm>
        </p:spPr>
        <p:txBody>
          <a:bodyPr/>
          <a:lstStyle/>
          <a:p>
            <a:r>
              <a:rPr lang="en-US" dirty="0"/>
              <a:t>RISC design versus CISC design</a:t>
            </a:r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72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RISC versus CISC Architecture</a:t>
            </a:r>
          </a:p>
          <a:p>
            <a:r>
              <a:rPr lang="en-US" sz="1400" dirty="0"/>
              <a:t>     			</a:t>
            </a:r>
            <a:r>
              <a:rPr lang="en-US" sz="1400" dirty="0">
                <a:solidFill>
                  <a:schemeClr val="tx1"/>
                </a:solidFill>
                <a:hlinkClick r:id="rId4"/>
              </a:rPr>
              <a:t>http://www2.cs.siu.edu/~cs401/Textbook/ch4.pdf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5070" y="1602970"/>
            <a:ext cx="10644808" cy="4410203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Because of the simple architecture of RISC, its performance is directly related to the compiler efficiency</a:t>
            </a:r>
          </a:p>
          <a:p>
            <a:r>
              <a:rPr lang="en-US" sz="3200" dirty="0"/>
              <a:t>The performance of the RISC machine is based on its reliance on a high utilization of its register file, so compiler optimization of the registers is critical</a:t>
            </a:r>
          </a:p>
          <a:p>
            <a:r>
              <a:rPr lang="en-US" sz="3200" dirty="0"/>
              <a:t>Example: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800" dirty="0"/>
              <a:t>	for (int </a:t>
            </a:r>
            <a:r>
              <a:rPr lang="en-US" sz="2800" dirty="0" err="1"/>
              <a:t>i</a:t>
            </a:r>
            <a:r>
              <a:rPr lang="en-US" sz="2800" dirty="0"/>
              <a:t>=0; </a:t>
            </a:r>
            <a:r>
              <a:rPr lang="en-US" sz="2800" dirty="0" err="1"/>
              <a:t>i</a:t>
            </a:r>
            <a:r>
              <a:rPr lang="en-US" sz="2800" dirty="0"/>
              <a:t> &lt; </a:t>
            </a:r>
            <a:r>
              <a:rPr lang="en-US" sz="2800" dirty="0" err="1"/>
              <a:t>Number_Of_Temp_Readings</a:t>
            </a:r>
            <a:r>
              <a:rPr lang="en-US" sz="2800" dirty="0"/>
              <a:t>; </a:t>
            </a:r>
            <a:r>
              <a:rPr lang="en-US" sz="2800" dirty="0" err="1"/>
              <a:t>i</a:t>
            </a:r>
            <a:r>
              <a:rPr lang="en-US" sz="2800" dirty="0"/>
              <a:t>++)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800" dirty="0"/>
              <a:t>			Summation += ADC0_DMArambuffer[</a:t>
            </a:r>
            <a:r>
              <a:rPr lang="en-US" sz="2800" dirty="0" err="1"/>
              <a:t>i</a:t>
            </a:r>
            <a:r>
              <a:rPr lang="en-US" sz="2800" dirty="0"/>
              <a:t>];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800" dirty="0"/>
              <a:t>	}</a:t>
            </a:r>
          </a:p>
          <a:p>
            <a:pPr lvl="1">
              <a:spcBef>
                <a:spcPts val="0"/>
              </a:spcBef>
            </a:pPr>
            <a:r>
              <a:rPr lang="en-US" sz="2800" dirty="0"/>
              <a:t>In 2015, the Silicon Labs’ GCC compiler took 6 instructions to complete the loop</a:t>
            </a:r>
          </a:p>
          <a:p>
            <a:pPr lvl="1">
              <a:spcBef>
                <a:spcPts val="0"/>
              </a:spcBef>
            </a:pPr>
            <a:r>
              <a:rPr lang="en-US" sz="2800" dirty="0"/>
              <a:t>In 2016, the same loop on the same microcontroller now takes 4 instructions</a:t>
            </a:r>
          </a:p>
          <a:p>
            <a:endParaRPr lang="en-US" sz="3200" dirty="0"/>
          </a:p>
          <a:p>
            <a:pPr lvl="1"/>
            <a:endParaRPr lang="en-US" sz="2800" dirty="0"/>
          </a:p>
          <a:p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426" y="277407"/>
            <a:ext cx="10976113" cy="1325563"/>
          </a:xfrm>
        </p:spPr>
        <p:txBody>
          <a:bodyPr/>
          <a:lstStyle/>
          <a:p>
            <a:r>
              <a:rPr lang="en-US" dirty="0"/>
              <a:t>RISC design versus CISC design</a:t>
            </a:r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1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RISC versus CISC Architecture</a:t>
            </a:r>
          </a:p>
          <a:p>
            <a:r>
              <a:rPr lang="en-US" sz="1400" dirty="0"/>
              <a:t>     			</a:t>
            </a:r>
            <a:r>
              <a:rPr lang="en-US" sz="1400" dirty="0">
                <a:solidFill>
                  <a:schemeClr val="tx1"/>
                </a:solidFill>
                <a:hlinkClick r:id="rId4"/>
              </a:rPr>
              <a:t>http://www2.cs.siu.edu/~cs401/Textbook/ch4.pdf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05070" y="1602970"/>
            <a:ext cx="10644808" cy="4410203"/>
          </a:xfrm>
        </p:spPr>
        <p:txBody>
          <a:bodyPr>
            <a:normAutofit/>
          </a:bodyPr>
          <a:lstStyle/>
          <a:p>
            <a:r>
              <a:rPr lang="en-US" sz="3200" dirty="0"/>
              <a:t>Major discussion of Phase 7</a:t>
            </a:r>
            <a:endParaRPr lang="en-US" sz="28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426" y="277407"/>
            <a:ext cx="10976113" cy="1325563"/>
          </a:xfrm>
        </p:spPr>
        <p:txBody>
          <a:bodyPr/>
          <a:lstStyle/>
          <a:p>
            <a:r>
              <a:rPr lang="en-US" dirty="0"/>
              <a:t>Next Lecture</a:t>
            </a:r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99286"/>
            <a:ext cx="10515600" cy="4677677"/>
          </a:xfrm>
        </p:spPr>
        <p:txBody>
          <a:bodyPr>
            <a:normAutofit/>
          </a:bodyPr>
          <a:lstStyle/>
          <a:p>
            <a:r>
              <a:rPr lang="en-US" dirty="0"/>
              <a:t>Reading Assignment</a:t>
            </a:r>
          </a:p>
          <a:p>
            <a:pPr lvl="1"/>
            <a:r>
              <a:rPr lang="en-US" sz="2800" dirty="0"/>
              <a:t>“Computer Organization and Design, The Hardware / Software Interface, RISC-V edition,” by David Patterson and John Hennessy</a:t>
            </a:r>
          </a:p>
          <a:p>
            <a:pPr lvl="2"/>
            <a:r>
              <a:rPr lang="en-US" sz="2400" dirty="0"/>
              <a:t>ISBN 978-0-12-812275-4</a:t>
            </a:r>
          </a:p>
          <a:p>
            <a:pPr lvl="2"/>
            <a:r>
              <a:rPr lang="en-US" sz="2400" dirty="0"/>
              <a:t>Chapter 1, “Computer Abstractions and Technology”</a:t>
            </a:r>
          </a:p>
          <a:p>
            <a:pPr lvl="3"/>
            <a:r>
              <a:rPr lang="en-US" sz="2200" dirty="0"/>
              <a:t>Sections 1.1 thru 1.11 required</a:t>
            </a:r>
          </a:p>
          <a:p>
            <a:pPr lvl="3"/>
            <a:r>
              <a:rPr lang="en-US" sz="2200" dirty="0"/>
              <a:t>Section 1.12 (optional)</a:t>
            </a:r>
          </a:p>
          <a:p>
            <a:pPr lvl="2"/>
            <a:r>
              <a:rPr lang="en-US" sz="2400" dirty="0"/>
              <a:t>pages 2-54</a:t>
            </a:r>
          </a:p>
          <a:p>
            <a:r>
              <a:rPr lang="en-US" dirty="0"/>
              <a:t>Homework #3 Grades will be posted by Friday, and correct answers revealed</a:t>
            </a:r>
          </a:p>
        </p:txBody>
      </p:sp>
    </p:spTree>
    <p:extLst>
      <p:ext uri="{BB962C8B-B14F-4D97-AF65-F5344CB8AC3E}">
        <p14:creationId xmlns:p14="http://schemas.microsoft.com/office/powerpoint/2010/main" val="416343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99286"/>
            <a:ext cx="10515600" cy="4677677"/>
          </a:xfrm>
        </p:spPr>
        <p:txBody>
          <a:bodyPr>
            <a:normAutofit/>
          </a:bodyPr>
          <a:lstStyle/>
          <a:p>
            <a:r>
              <a:rPr lang="en-US" sz="3200" dirty="0"/>
              <a:t>Phase 6 is in the deduction period – 4%/day</a:t>
            </a:r>
            <a:endParaRPr lang="en-US" sz="2800" dirty="0"/>
          </a:p>
          <a:p>
            <a:r>
              <a:rPr lang="en-US" sz="3200" dirty="0"/>
              <a:t>Phase 7 is posted – Target Date Sunday, March 21 at 10:00 PM</a:t>
            </a:r>
          </a:p>
          <a:p>
            <a:r>
              <a:rPr lang="en-US" sz="3200" dirty="0"/>
              <a:t>Bonus 1%/day (maximum 7%)</a:t>
            </a:r>
          </a:p>
          <a:p>
            <a:r>
              <a:rPr lang="en-US" sz="3200" dirty="0"/>
              <a:t>Deduction 4%/day</a:t>
            </a:r>
          </a:p>
        </p:txBody>
      </p:sp>
    </p:spTree>
    <p:extLst>
      <p:ext uri="{BB962C8B-B14F-4D97-AF65-F5344CB8AC3E}">
        <p14:creationId xmlns:p14="http://schemas.microsoft.com/office/powerpoint/2010/main" val="61842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Mid-Term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91362"/>
            <a:ext cx="10515600" cy="4528464"/>
          </a:xfrm>
        </p:spPr>
        <p:txBody>
          <a:bodyPr>
            <a:normAutofit/>
          </a:bodyPr>
          <a:lstStyle/>
          <a:p>
            <a:r>
              <a:rPr lang="en-US" dirty="0"/>
              <a:t>Mid-Term will be held in class on Wednesday, March 17</a:t>
            </a:r>
          </a:p>
          <a:p>
            <a:r>
              <a:rPr lang="en-US" dirty="0"/>
              <a:t>Mid-Term practice exam will be posted by Thursday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“Computer Organization and Design” text book, and RISC-V ISA specifications will be required for reference for figures as well as to create and decode RISC-V machine code</a:t>
            </a:r>
          </a:p>
          <a:p>
            <a:r>
              <a:rPr lang="en-US" dirty="0"/>
              <a:t>The Mid-Term will be taken through a Canvas quiz</a:t>
            </a:r>
          </a:p>
          <a:p>
            <a:pPr lvl="1"/>
            <a:r>
              <a:rPr lang="en-US" dirty="0"/>
              <a:t>50 minutes</a:t>
            </a:r>
          </a:p>
          <a:p>
            <a:pPr lvl="1"/>
            <a:r>
              <a:rPr lang="en-US" dirty="0"/>
              <a:t>1 attempt</a:t>
            </a:r>
          </a:p>
          <a:p>
            <a:pPr lvl="1"/>
            <a:r>
              <a:rPr lang="en-US" dirty="0"/>
              <a:t>Open Book, but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Open People, and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google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3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Mid-Term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91362"/>
            <a:ext cx="10515600" cy="4528464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Mid-Term compensation</a:t>
            </a:r>
          </a:p>
          <a:p>
            <a:pPr lvl="1"/>
            <a:r>
              <a:rPr lang="en-US" sz="2800" dirty="0"/>
              <a:t>4 questions similar to questions in homework #1 thru #3 </a:t>
            </a:r>
          </a:p>
          <a:p>
            <a:pPr lvl="2"/>
            <a:r>
              <a:rPr lang="en-US" sz="2400" dirty="0"/>
              <a:t>Quiz bank of 12-18 questions</a:t>
            </a:r>
          </a:p>
          <a:p>
            <a:pPr lvl="2"/>
            <a:r>
              <a:rPr lang="en-US" sz="2400" dirty="0"/>
              <a:t>(estimating 30 minutes) </a:t>
            </a:r>
          </a:p>
          <a:p>
            <a:pPr lvl="2"/>
            <a:r>
              <a:rPr lang="en-US" sz="2400" dirty="0"/>
              <a:t>~50% of Mid-Term</a:t>
            </a:r>
          </a:p>
          <a:p>
            <a:pPr lvl="1"/>
            <a:r>
              <a:rPr lang="en-US" sz="2800" dirty="0"/>
              <a:t>15 multiple choice / matching questions </a:t>
            </a:r>
          </a:p>
          <a:p>
            <a:pPr lvl="2"/>
            <a:r>
              <a:rPr lang="en-US" sz="2400" dirty="0"/>
              <a:t>Quiz bank of 30-45 questions</a:t>
            </a:r>
          </a:p>
          <a:p>
            <a:pPr lvl="2"/>
            <a:r>
              <a:rPr lang="en-US" sz="2400" dirty="0"/>
              <a:t>Definitions / Theory based questions to test comprehension of the course material</a:t>
            </a:r>
          </a:p>
          <a:p>
            <a:pPr lvl="2"/>
            <a:r>
              <a:rPr lang="en-US" sz="2400" dirty="0"/>
              <a:t>(estimating 15 minutes)</a:t>
            </a:r>
          </a:p>
          <a:p>
            <a:pPr lvl="2"/>
            <a:r>
              <a:rPr lang="en-US" sz="2400" dirty="0"/>
              <a:t>~50% of Mid-Term</a:t>
            </a:r>
          </a:p>
          <a:p>
            <a:r>
              <a:rPr lang="en-US" sz="3200" dirty="0"/>
              <a:t>Suggestion:  If you are stuck on a problem, make note of it and move on to complete other questions.  Then go back and work on the problems that you passed over the first time</a:t>
            </a:r>
          </a:p>
          <a:p>
            <a:pPr lvl="1"/>
            <a:r>
              <a:rPr lang="en-US" sz="2800" dirty="0"/>
              <a:t>Do not lose the opportunity to complete questions that you know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34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Debugging Phase 6, 7, 8 … and Beyond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 the three questions</a:t>
            </a:r>
          </a:p>
          <a:p>
            <a:pPr lvl="1"/>
            <a:r>
              <a:rPr lang="en-US" dirty="0"/>
              <a:t>Where is the failure (i.e. what instruction is misbehaving)?</a:t>
            </a:r>
          </a:p>
          <a:p>
            <a:pPr lvl="1"/>
            <a:r>
              <a:rPr lang="en-US" dirty="0"/>
              <a:t>What is happening?</a:t>
            </a:r>
          </a:p>
          <a:p>
            <a:pPr lvl="1"/>
            <a:r>
              <a:rPr lang="en-US" dirty="0"/>
              <a:t>What should be happening?</a:t>
            </a:r>
          </a:p>
          <a:p>
            <a:r>
              <a:rPr lang="en-US" dirty="0"/>
              <a:t>In Phase 6, the failure was always a register written incorrectly</a:t>
            </a:r>
          </a:p>
          <a:p>
            <a:r>
              <a:rPr lang="en-US" dirty="0"/>
              <a:t>In Phase 7, the failure can also be a branch branching incorrectly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19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Debugging Phase 6, 7, 8 … and Beyond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01775"/>
            <a:ext cx="10515600" cy="4636588"/>
          </a:xfrm>
        </p:spPr>
        <p:txBody>
          <a:bodyPr>
            <a:normAutofit/>
          </a:bodyPr>
          <a:lstStyle/>
          <a:p>
            <a:r>
              <a:rPr lang="en-US" dirty="0"/>
              <a:t>Once you know the error, use - -info 7 (for register errors) or - -info 11 (for branch errors)</a:t>
            </a:r>
          </a:p>
          <a:p>
            <a:r>
              <a:rPr lang="en-US" dirty="0"/>
              <a:t>Step through instructions, looking for what causes the error</a:t>
            </a:r>
          </a:p>
          <a:p>
            <a:r>
              <a:rPr lang="en-US" dirty="0"/>
              <a:t>Set a breakpoint in EX (for register errors) or ME (for branch errors)</a:t>
            </a:r>
          </a:p>
          <a:p>
            <a:r>
              <a:rPr lang="en-US" dirty="0" err="1"/>
              <a:t>ex_output</a:t>
            </a:r>
            <a:r>
              <a:rPr lang="en-US" dirty="0"/>
              <a:t>() and </a:t>
            </a:r>
            <a:r>
              <a:rPr lang="en-US" dirty="0" err="1"/>
              <a:t>me_output</a:t>
            </a:r>
            <a:r>
              <a:rPr lang="en-US" dirty="0"/>
              <a:t>() are very good places</a:t>
            </a:r>
          </a:p>
          <a:p>
            <a:r>
              <a:rPr lang="en-US" dirty="0"/>
              <a:t>Get to the cycle when the bad instruction is in that stage – look at </a:t>
            </a:r>
            <a:r>
              <a:rPr lang="en-US" dirty="0" err="1"/>
              <a:t>r_STG_instr</a:t>
            </a:r>
            <a:endParaRPr lang="en-US" dirty="0"/>
          </a:p>
          <a:p>
            <a:r>
              <a:rPr lang="en-US" dirty="0"/>
              <a:t>Use hovering to trace the data back</a:t>
            </a:r>
          </a:p>
          <a:p>
            <a:r>
              <a:rPr lang="en-US" dirty="0"/>
              <a:t>Use the documents in the Debug section of Canvas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0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Fixing the - -info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31190" y="1364589"/>
            <a:ext cx="10515600" cy="1062521"/>
          </a:xfrm>
        </p:spPr>
        <p:txBody>
          <a:bodyPr>
            <a:normAutofit/>
          </a:bodyPr>
          <a:lstStyle/>
          <a:p>
            <a:r>
              <a:rPr lang="en-US" dirty="0"/>
              <a:t>Check Section 6.4.1 in the Phase 6 document</a:t>
            </a:r>
          </a:p>
          <a:p>
            <a:r>
              <a:rPr lang="en-US" dirty="0"/>
              <a:t>Check Section 6.5.1 in the Phase 7 document</a:t>
            </a:r>
          </a:p>
          <a:p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B744B8CE-DB7C-48C1-B03C-5A9F23B695D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28870"/>
            <a:ext cx="5943600" cy="2220595"/>
          </a:xfrm>
          <a:prstGeom prst="rect">
            <a:avLst/>
          </a:prstGeom>
        </p:spPr>
      </p:pic>
      <p:pic>
        <p:nvPicPr>
          <p:cNvPr id="9" name="Picture 8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B33D504B-B379-4013-B2D0-E0E4841241D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62299"/>
            <a:ext cx="5943600" cy="118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6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50352</TotalTime>
  <Words>1911</Words>
  <Application>Microsoft Office PowerPoint</Application>
  <PresentationFormat>Widescreen</PresentationFormat>
  <Paragraphs>274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HelveticaNeueLT Std ExtBlk Cn</vt:lpstr>
      <vt:lpstr>Office Theme</vt:lpstr>
      <vt:lpstr>ECEN 3593-001 Computer Organization</vt:lpstr>
      <vt:lpstr>Agenda</vt:lpstr>
      <vt:lpstr>Class Announcements </vt:lpstr>
      <vt:lpstr>Class Announcements </vt:lpstr>
      <vt:lpstr>Mid-Term</vt:lpstr>
      <vt:lpstr>Mid-Term</vt:lpstr>
      <vt:lpstr>Debugging Phase 6, 7, 8 … and Beyond</vt:lpstr>
      <vt:lpstr>Debugging Phase 6, 7, 8 … and Beyond</vt:lpstr>
      <vt:lpstr>Fixing the - -info Function</vt:lpstr>
      <vt:lpstr>Computer Architecture </vt:lpstr>
      <vt:lpstr>Why CISC?</vt:lpstr>
      <vt:lpstr>Why CISC?</vt:lpstr>
      <vt:lpstr>Why CISC?</vt:lpstr>
      <vt:lpstr>What did RISC take advantage of by removing CISC’s microcode?</vt:lpstr>
      <vt:lpstr>Computer Architecture </vt:lpstr>
      <vt:lpstr>Why RISC?</vt:lpstr>
      <vt:lpstr>Why RISC?</vt:lpstr>
      <vt:lpstr>Why RISC?</vt:lpstr>
      <vt:lpstr>Why RISC?</vt:lpstr>
      <vt:lpstr>RISC architecture general characteristics</vt:lpstr>
      <vt:lpstr>Definitions</vt:lpstr>
      <vt:lpstr>RISC design versus CISC design</vt:lpstr>
      <vt:lpstr>RISC design versus CISC design</vt:lpstr>
      <vt:lpstr>Next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Scherr</dc:creator>
  <cp:lastModifiedBy>Steve Sheafor</cp:lastModifiedBy>
  <cp:revision>702</cp:revision>
  <cp:lastPrinted>2017-10-14T14:57:33Z</cp:lastPrinted>
  <dcterms:created xsi:type="dcterms:W3CDTF">2015-08-04T22:38:58Z</dcterms:created>
  <dcterms:modified xsi:type="dcterms:W3CDTF">2021-03-10T20:41:08Z</dcterms:modified>
</cp:coreProperties>
</file>