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473" r:id="rId4"/>
    <p:sldId id="1125" r:id="rId5"/>
    <p:sldId id="1126" r:id="rId6"/>
    <p:sldId id="1127" r:id="rId7"/>
    <p:sldId id="1116" r:id="rId8"/>
    <p:sldId id="1117" r:id="rId9"/>
    <p:sldId id="1123" r:id="rId10"/>
    <p:sldId id="1200" r:id="rId11"/>
    <p:sldId id="1201" r:id="rId12"/>
    <p:sldId id="1119" r:id="rId13"/>
    <p:sldId id="1120" r:id="rId14"/>
    <p:sldId id="1121" r:id="rId15"/>
    <p:sldId id="1122" r:id="rId16"/>
    <p:sldId id="1118" r:id="rId17"/>
    <p:sldId id="651" r:id="rId18"/>
    <p:sldId id="652" r:id="rId19"/>
    <p:sldId id="653" r:id="rId20"/>
    <p:sldId id="654" r:id="rId21"/>
    <p:sldId id="1104" r:id="rId22"/>
    <p:sldId id="1105" r:id="rId23"/>
    <p:sldId id="1203" r:id="rId24"/>
    <p:sldId id="655" r:id="rId25"/>
    <p:sldId id="656" r:id="rId26"/>
    <p:sldId id="657" r:id="rId27"/>
    <p:sldId id="658" r:id="rId28"/>
    <p:sldId id="1202" r:id="rId29"/>
    <p:sldId id="659" r:id="rId30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0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6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1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3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7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8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2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3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54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4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06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74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9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54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54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8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0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7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#23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12 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March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Success of Phase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4632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Test terminates on the very last </a:t>
            </a:r>
            <a:r>
              <a:rPr lang="en-US" dirty="0" err="1"/>
              <a:t>nop</a:t>
            </a:r>
            <a:endParaRPr lang="en-US" dirty="0"/>
          </a:p>
          <a:p>
            <a:r>
              <a:rPr lang="en-US" dirty="0"/>
              <a:t>Register x25 contains 1</a:t>
            </a:r>
          </a:p>
          <a:p>
            <a:r>
              <a:rPr lang="en-US" dirty="0"/>
              <a:t>Register x10 contains 49</a:t>
            </a:r>
          </a:p>
          <a:p>
            <a:r>
              <a:rPr lang="en-US" dirty="0"/>
              <a:t>There can only be 11 </a:t>
            </a:r>
            <a:r>
              <a:rPr lang="en-US" dirty="0" err="1"/>
              <a:t>enums</a:t>
            </a:r>
            <a:r>
              <a:rPr lang="en-US" dirty="0"/>
              <a:t> for the </a:t>
            </a:r>
            <a:r>
              <a:rPr lang="en-US" dirty="0" err="1"/>
              <a:t>s_id_aluop</a:t>
            </a:r>
            <a:r>
              <a:rPr lang="en-US" dirty="0"/>
              <a:t>.</a:t>
            </a:r>
          </a:p>
          <a:p>
            <a:r>
              <a:rPr lang="en-US" dirty="0"/>
              <a:t>Some of these are defined in the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– Branch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96360" cy="4351338"/>
          </a:xfrm>
        </p:spPr>
        <p:txBody>
          <a:bodyPr>
            <a:normAutofit/>
          </a:bodyPr>
          <a:lstStyle/>
          <a:p>
            <a:r>
              <a:rPr lang="en-US" dirty="0"/>
              <a:t>Executing here</a:t>
            </a:r>
          </a:p>
          <a:p>
            <a:r>
              <a:rPr lang="en-US" dirty="0"/>
              <a:t>Will the branch be taken?</a:t>
            </a:r>
          </a:p>
          <a:p>
            <a:r>
              <a:rPr lang="en-US" dirty="0"/>
              <a:t>Yes</a:t>
            </a:r>
          </a:p>
          <a:p>
            <a:r>
              <a:rPr lang="en-US" dirty="0" err="1"/>
              <a:t>beq</a:t>
            </a:r>
            <a:r>
              <a:rPr lang="en-US" dirty="0"/>
              <a:t> in IF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67F15-72F9-4CF8-8201-1C57D3DC9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27" y="1825625"/>
            <a:ext cx="3591426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565A8-C9E7-4FE3-AC39-B9DC005E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27" y="1772825"/>
            <a:ext cx="3610479" cy="35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– Branch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96360" cy="4351338"/>
          </a:xfrm>
        </p:spPr>
        <p:txBody>
          <a:bodyPr>
            <a:normAutofit/>
          </a:bodyPr>
          <a:lstStyle/>
          <a:p>
            <a:r>
              <a:rPr lang="en-US" dirty="0"/>
              <a:t>Step</a:t>
            </a:r>
          </a:p>
          <a:p>
            <a:r>
              <a:rPr lang="en-US" dirty="0" err="1"/>
              <a:t>beq</a:t>
            </a:r>
            <a:r>
              <a:rPr lang="en-US" dirty="0"/>
              <a:t> in ID</a:t>
            </a:r>
          </a:p>
          <a:p>
            <a:r>
              <a:rPr lang="en-US" dirty="0"/>
              <a:t>j FAIL in IF</a:t>
            </a:r>
          </a:p>
        </p:txBody>
      </p:sp>
    </p:spTree>
    <p:extLst>
      <p:ext uri="{BB962C8B-B14F-4D97-AF65-F5344CB8AC3E}">
        <p14:creationId xmlns:p14="http://schemas.microsoft.com/office/powerpoint/2010/main" val="111003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7B6FB0-4154-4A79-8C97-5676C4BE9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27" y="1772825"/>
            <a:ext cx="3591426" cy="3562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– Branch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96360" cy="4351338"/>
          </a:xfrm>
        </p:spPr>
        <p:txBody>
          <a:bodyPr>
            <a:normAutofit/>
          </a:bodyPr>
          <a:lstStyle/>
          <a:p>
            <a:r>
              <a:rPr lang="en-US" dirty="0"/>
              <a:t>Step</a:t>
            </a:r>
          </a:p>
          <a:p>
            <a:r>
              <a:rPr lang="en-US" dirty="0" err="1"/>
              <a:t>beq</a:t>
            </a:r>
            <a:r>
              <a:rPr lang="en-US" dirty="0"/>
              <a:t> in EX</a:t>
            </a:r>
          </a:p>
          <a:p>
            <a:r>
              <a:rPr lang="en-US" dirty="0"/>
              <a:t>j FAIL in ID</a:t>
            </a:r>
          </a:p>
          <a:p>
            <a:r>
              <a:rPr lang="en-US" dirty="0" err="1"/>
              <a:t>addi</a:t>
            </a:r>
            <a:r>
              <a:rPr lang="en-US" dirty="0"/>
              <a:t> in IF</a:t>
            </a:r>
          </a:p>
        </p:txBody>
      </p:sp>
    </p:spTree>
    <p:extLst>
      <p:ext uri="{BB962C8B-B14F-4D97-AF65-F5344CB8AC3E}">
        <p14:creationId xmlns:p14="http://schemas.microsoft.com/office/powerpoint/2010/main" val="7882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0D77B-DB3D-4584-BBE3-2D69AE4AF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27" y="1791877"/>
            <a:ext cx="3591426" cy="3524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– Branch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96360" cy="4351338"/>
          </a:xfrm>
        </p:spPr>
        <p:txBody>
          <a:bodyPr>
            <a:normAutofit/>
          </a:bodyPr>
          <a:lstStyle/>
          <a:p>
            <a:r>
              <a:rPr lang="en-US" dirty="0"/>
              <a:t>Step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 in ME</a:t>
            </a:r>
          </a:p>
          <a:p>
            <a:r>
              <a:rPr lang="en-US" dirty="0"/>
              <a:t>j FAIL in EX</a:t>
            </a:r>
          </a:p>
          <a:p>
            <a:r>
              <a:rPr lang="en-US" dirty="0" err="1"/>
              <a:t>addi</a:t>
            </a:r>
            <a:r>
              <a:rPr lang="en-US" dirty="0"/>
              <a:t> in ID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 in IF</a:t>
            </a:r>
          </a:p>
          <a:p>
            <a:r>
              <a:rPr lang="en-US" dirty="0"/>
              <a:t>Now what happens?</a:t>
            </a:r>
          </a:p>
        </p:txBody>
      </p:sp>
    </p:spTree>
    <p:extLst>
      <p:ext uri="{BB962C8B-B14F-4D97-AF65-F5344CB8AC3E}">
        <p14:creationId xmlns:p14="http://schemas.microsoft.com/office/powerpoint/2010/main" val="58387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89C4CA-5699-4D82-9A4A-48911E0A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27" y="1772825"/>
            <a:ext cx="3591426" cy="3562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– Branch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688840" cy="4351338"/>
          </a:xfrm>
        </p:spPr>
        <p:txBody>
          <a:bodyPr>
            <a:normAutofit/>
          </a:bodyPr>
          <a:lstStyle/>
          <a:p>
            <a:r>
              <a:rPr lang="en-US" dirty="0"/>
              <a:t>Step</a:t>
            </a:r>
          </a:p>
          <a:p>
            <a:r>
              <a:rPr lang="en-US" dirty="0"/>
              <a:t>Branch taken to BEQ1: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 in WB</a:t>
            </a:r>
          </a:p>
          <a:p>
            <a:r>
              <a:rPr lang="en-US" dirty="0"/>
              <a:t>j FAIL </a:t>
            </a:r>
            <a:r>
              <a:rPr lang="en-US" dirty="0">
                <a:solidFill>
                  <a:srgbClr val="FF0000"/>
                </a:solidFill>
              </a:rPr>
              <a:t>flushed (</a:t>
            </a:r>
            <a:r>
              <a:rPr lang="en-US" dirty="0" err="1">
                <a:solidFill>
                  <a:srgbClr val="FF0000"/>
                </a:solidFill>
              </a:rPr>
              <a:t>nop</a:t>
            </a:r>
            <a:r>
              <a:rPr lang="en-US" dirty="0">
                <a:solidFill>
                  <a:srgbClr val="FF0000"/>
                </a:solidFill>
              </a:rPr>
              <a:t> in ME)</a:t>
            </a:r>
          </a:p>
          <a:p>
            <a:r>
              <a:rPr lang="en-US" dirty="0" err="1"/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flushed (</a:t>
            </a:r>
            <a:r>
              <a:rPr lang="en-US" dirty="0" err="1">
                <a:solidFill>
                  <a:srgbClr val="FF0000"/>
                </a:solidFill>
              </a:rPr>
              <a:t>nop</a:t>
            </a:r>
            <a:r>
              <a:rPr lang="en-US" dirty="0">
                <a:solidFill>
                  <a:srgbClr val="FF0000"/>
                </a:solidFill>
              </a:rPr>
              <a:t> in EX)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flushed (</a:t>
            </a:r>
            <a:r>
              <a:rPr lang="en-US" dirty="0" err="1">
                <a:solidFill>
                  <a:srgbClr val="FF0000"/>
                </a:solidFill>
              </a:rPr>
              <a:t>nop</a:t>
            </a:r>
            <a:r>
              <a:rPr lang="en-US" dirty="0">
                <a:solidFill>
                  <a:srgbClr val="FF0000"/>
                </a:solidFill>
              </a:rPr>
              <a:t> in ID)</a:t>
            </a:r>
          </a:p>
          <a:p>
            <a:r>
              <a:rPr lang="en-US" dirty="0" err="1"/>
              <a:t>addi</a:t>
            </a:r>
            <a:r>
              <a:rPr lang="en-US" dirty="0"/>
              <a:t> in IF</a:t>
            </a:r>
          </a:p>
          <a:p>
            <a:r>
              <a:rPr lang="en-US" dirty="0"/>
              <a:t>Same instruction!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B14E17-4771-4F68-A136-0BE0FD0B3CE9}"/>
              </a:ext>
            </a:extLst>
          </p:cNvPr>
          <p:cNvSpPr/>
          <p:nvPr/>
        </p:nvSpPr>
        <p:spPr>
          <a:xfrm>
            <a:off x="1036320" y="3789429"/>
            <a:ext cx="853440" cy="6096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EDD43D-CB37-4A08-994D-FA32EBE45787}"/>
              </a:ext>
            </a:extLst>
          </p:cNvPr>
          <p:cNvSpPr/>
          <p:nvPr/>
        </p:nvSpPr>
        <p:spPr>
          <a:xfrm>
            <a:off x="1036320" y="4805429"/>
            <a:ext cx="853440" cy="6096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B765FB2-811F-4517-B649-840627470D7B}"/>
              </a:ext>
            </a:extLst>
          </p:cNvPr>
          <p:cNvSpPr/>
          <p:nvPr/>
        </p:nvSpPr>
        <p:spPr>
          <a:xfrm rot="16200000">
            <a:off x="6074107" y="3144924"/>
            <a:ext cx="668888" cy="161182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3CC6223-8294-4431-A96E-75411DA4144F}"/>
              </a:ext>
            </a:extLst>
          </p:cNvPr>
          <p:cNvSpPr/>
          <p:nvPr/>
        </p:nvSpPr>
        <p:spPr>
          <a:xfrm rot="5400000" flipV="1">
            <a:off x="6066361" y="3144923"/>
            <a:ext cx="668888" cy="1611826"/>
          </a:xfrm>
          <a:prstGeom prst="arc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132227-D61B-4DA4-9053-B8FC20D32021}"/>
              </a:ext>
            </a:extLst>
          </p:cNvPr>
          <p:cNvCxnSpPr/>
          <p:nvPr/>
        </p:nvCxnSpPr>
        <p:spPr>
          <a:xfrm>
            <a:off x="5086350" y="3789429"/>
            <a:ext cx="1314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03FBF5-0A44-4F97-AD61-3529878F215B}"/>
              </a:ext>
            </a:extLst>
          </p:cNvPr>
          <p:cNvCxnSpPr/>
          <p:nvPr/>
        </p:nvCxnSpPr>
        <p:spPr>
          <a:xfrm>
            <a:off x="5086349" y="4264709"/>
            <a:ext cx="1314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0988DE-5505-40E1-AE07-8A8ED9BB07D9}"/>
              </a:ext>
            </a:extLst>
          </p:cNvPr>
          <p:cNvCxnSpPr/>
          <p:nvPr/>
        </p:nvCxnSpPr>
        <p:spPr>
          <a:xfrm>
            <a:off x="5086348" y="4417109"/>
            <a:ext cx="1314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BAC3BF-5AAC-48DA-A85A-D45932A701C0}"/>
              </a:ext>
            </a:extLst>
          </p:cNvPr>
          <p:cNvCxnSpPr/>
          <p:nvPr/>
        </p:nvCxnSpPr>
        <p:spPr>
          <a:xfrm>
            <a:off x="5086346" y="4262218"/>
            <a:ext cx="1314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6606E0-58EE-42B9-A380-FFAAAB64EE79}"/>
              </a:ext>
            </a:extLst>
          </p:cNvPr>
          <p:cNvCxnSpPr/>
          <p:nvPr/>
        </p:nvCxnSpPr>
        <p:spPr>
          <a:xfrm>
            <a:off x="5086347" y="3616392"/>
            <a:ext cx="1314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8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7" grpId="1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DEBUG, DEBUG, DEBUG</a:t>
            </a:r>
          </a:p>
        </p:txBody>
      </p:sp>
    </p:spTree>
    <p:extLst>
      <p:ext uri="{BB962C8B-B14F-4D97-AF65-F5344CB8AC3E}">
        <p14:creationId xmlns:p14="http://schemas.microsoft.com/office/powerpoint/2010/main" val="324501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05070" y="1710986"/>
                <a:ext cx="10644808" cy="44659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MIPS (Million of Operations Per Second)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𝑖𝑛𝑠𝑡𝑟𝑢𝑐𝑡𝑖𝑜𝑛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dirty="0"/>
                  <a:t>Let’s compare two different processors </a:t>
                </a:r>
              </a:p>
              <a:p>
                <a:pPr lvl="1"/>
                <a:r>
                  <a:rPr lang="en-US" dirty="0"/>
                  <a:t>Both are RISC architectures</a:t>
                </a:r>
              </a:p>
              <a:p>
                <a:pPr lvl="1"/>
                <a:r>
                  <a:rPr lang="en-US" dirty="0"/>
                  <a:t>Both run all instructions 1 per Clock Cycle</a:t>
                </a:r>
              </a:p>
              <a:p>
                <a:pPr lvl="1"/>
                <a:r>
                  <a:rPr lang="en-US" dirty="0"/>
                  <a:t>Both have a CPU Clock frequency of 10 GHz or execution time of 100 </a:t>
                </a:r>
                <a:r>
                  <a:rPr lang="en-US" dirty="0" err="1"/>
                  <a:t>pS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𝑖𝑛𝑠𝑡𝑟𝑢𝑐𝑡𝑖𝑜𝑛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10,000 MIPS</a:t>
                </a:r>
              </a:p>
              <a:p>
                <a:r>
                  <a:rPr lang="en-US" sz="3200" dirty="0"/>
                  <a:t>One of the main control loops of the function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(</a:t>
                </a:r>
                <a:r>
                  <a:rPr lang="en-US" dirty="0" err="1"/>
                  <a:t>int</a:t>
                </a:r>
                <a:r>
                  <a:rPr lang="en-US" dirty="0"/>
                  <a:t> I = 0; I &lt; </a:t>
                </a:r>
                <a:r>
                  <a:rPr lang="en-US" dirty="0" err="1"/>
                  <a:t>Increase_thrust_to</a:t>
                </a:r>
                <a:r>
                  <a:rPr lang="en-US" dirty="0"/>
                  <a:t>; I++) {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Thrust += I * </a:t>
                </a:r>
                <a:r>
                  <a:rPr lang="en-US" dirty="0" err="1"/>
                  <a:t>Thrust_Increment</a:t>
                </a:r>
                <a:r>
                  <a:rPr lang="en-US" dirty="0"/>
                  <a:t>;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070" y="1710986"/>
                <a:ext cx="10644808" cy="4465977"/>
              </a:xfrm>
              <a:blipFill>
                <a:blip r:embed="rId5"/>
                <a:stretch>
                  <a:fillRect l="-1145" t="-3552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Performance Using MIPS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710986"/>
            <a:ext cx="10644808" cy="4465977"/>
          </a:xfrm>
        </p:spPr>
        <p:txBody>
          <a:bodyPr>
            <a:normAutofit/>
          </a:bodyPr>
          <a:lstStyle/>
          <a:p>
            <a:r>
              <a:rPr lang="en-US" dirty="0"/>
              <a:t>Processor A’s assembly code looks like:</a:t>
            </a:r>
          </a:p>
          <a:p>
            <a:pPr marL="914400" lvl="2" indent="0">
              <a:buNone/>
            </a:pPr>
            <a:r>
              <a:rPr lang="en-US" dirty="0"/>
              <a:t>	Move x4, $zero</a:t>
            </a:r>
          </a:p>
          <a:p>
            <a:pPr marL="914400" lvl="2" indent="0">
              <a:buNone/>
            </a:pPr>
            <a:r>
              <a:rPr lang="en-US" dirty="0"/>
              <a:t>	Move x1, </a:t>
            </a:r>
            <a:r>
              <a:rPr lang="en-US" dirty="0" err="1"/>
              <a:t>Increase_Thrust_To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Move x2, Thrust</a:t>
            </a:r>
          </a:p>
          <a:p>
            <a:pPr marL="914400" lvl="2" indent="0">
              <a:buNone/>
            </a:pPr>
            <a:r>
              <a:rPr lang="en-US" dirty="0"/>
              <a:t>	Move x3, </a:t>
            </a:r>
            <a:r>
              <a:rPr lang="en-US" dirty="0" err="1"/>
              <a:t>Thrust_Increment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Beq</a:t>
            </a:r>
            <a:r>
              <a:rPr lang="en-US" dirty="0"/>
              <a:t> x4, x1, </a:t>
            </a:r>
            <a:r>
              <a:rPr lang="en-US" dirty="0" err="1"/>
              <a:t>At_Thrust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Loop:	</a:t>
            </a:r>
            <a:r>
              <a:rPr lang="en-US" dirty="0" err="1"/>
              <a:t>Mult</a:t>
            </a:r>
            <a:r>
              <a:rPr lang="en-US" dirty="0"/>
              <a:t> x4, x4, x3</a:t>
            </a:r>
          </a:p>
          <a:p>
            <a:pPr marL="914400" lvl="2" indent="0">
              <a:buNone/>
            </a:pPr>
            <a:r>
              <a:rPr lang="en-US" dirty="0"/>
              <a:t>	Add x2, x2, x4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x4, 1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Bne</a:t>
            </a:r>
            <a:r>
              <a:rPr lang="en-US" dirty="0"/>
              <a:t> x4, x1, Loop</a:t>
            </a:r>
          </a:p>
          <a:p>
            <a:pPr marL="914400" lvl="2" indent="0">
              <a:buNone/>
            </a:pPr>
            <a:r>
              <a:rPr lang="en-US" dirty="0" err="1"/>
              <a:t>At_Thrust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MIPS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172075" y="3962400"/>
            <a:ext cx="552450" cy="1143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0" y="4333875"/>
            <a:ext cx="3486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 instructions per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At 10,000 MIPS, this loop operates at 2,500 million times per second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710986"/>
            <a:ext cx="10644808" cy="4465977"/>
          </a:xfrm>
        </p:spPr>
        <p:txBody>
          <a:bodyPr>
            <a:normAutofit/>
          </a:bodyPr>
          <a:lstStyle/>
          <a:p>
            <a:r>
              <a:rPr lang="en-US" dirty="0"/>
              <a:t>Processor B’s assembly code looks like:</a:t>
            </a:r>
          </a:p>
          <a:p>
            <a:pPr marL="914400" lvl="2" indent="0">
              <a:buNone/>
            </a:pPr>
            <a:r>
              <a:rPr lang="en-US" dirty="0"/>
              <a:t>	Move x4, $zero</a:t>
            </a:r>
          </a:p>
          <a:p>
            <a:pPr marL="914400" lvl="2" indent="0">
              <a:buNone/>
            </a:pPr>
            <a:r>
              <a:rPr lang="en-US" dirty="0"/>
              <a:t>	Move x1, </a:t>
            </a:r>
            <a:r>
              <a:rPr lang="en-US" dirty="0" err="1"/>
              <a:t>Increase_Thrust_To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Move x2, Thrust</a:t>
            </a:r>
          </a:p>
          <a:p>
            <a:pPr marL="914400" lvl="2" indent="0">
              <a:buNone/>
            </a:pPr>
            <a:r>
              <a:rPr lang="en-US" dirty="0"/>
              <a:t>	Move x3, </a:t>
            </a:r>
            <a:r>
              <a:rPr lang="en-US" dirty="0" err="1"/>
              <a:t>Thrust_Increment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Bqe</a:t>
            </a:r>
            <a:r>
              <a:rPr lang="en-US" dirty="0"/>
              <a:t> x4, x1, </a:t>
            </a:r>
            <a:r>
              <a:rPr lang="en-US" dirty="0" err="1"/>
              <a:t>At_Thrust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Loop:	MAC x4, x2, x3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x4, 1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Bne</a:t>
            </a:r>
            <a:r>
              <a:rPr lang="en-US" dirty="0"/>
              <a:t> x4, x1, Loop</a:t>
            </a:r>
          </a:p>
          <a:p>
            <a:pPr marL="914400" lvl="2" indent="0">
              <a:buNone/>
            </a:pPr>
            <a:r>
              <a:rPr lang="en-US" dirty="0" err="1"/>
              <a:t>At_Thrust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MIPS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172075" y="3962400"/>
            <a:ext cx="552450" cy="86677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68692" y="4140359"/>
            <a:ext cx="3486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instructions per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At 10,000 MIPS, this loop operates at 3,300 million times per second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28045" y="3847339"/>
            <a:ext cx="948994" cy="3079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364" y="3002322"/>
            <a:ext cx="288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Mult</a:t>
            </a:r>
            <a:r>
              <a:rPr lang="en-US" dirty="0">
                <a:solidFill>
                  <a:srgbClr val="FF0000"/>
                </a:solidFill>
              </a:rPr>
              <a:t> x4, x4, x3</a:t>
            </a:r>
          </a:p>
          <a:p>
            <a:r>
              <a:rPr lang="en-US" dirty="0">
                <a:solidFill>
                  <a:srgbClr val="FF0000"/>
                </a:solidFill>
              </a:rPr>
              <a:t>Add x2, x2, x4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971065">
            <a:off x="2246228" y="3381047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E712E-5B13-42CA-92F5-2AE73DD610ED}"/>
              </a:ext>
            </a:extLst>
          </p:cNvPr>
          <p:cNvSpPr txBox="1"/>
          <p:nvPr/>
        </p:nvSpPr>
        <p:spPr>
          <a:xfrm>
            <a:off x="7726017" y="1609645"/>
            <a:ext cx="348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Faster (3,300 vs 2,500) but MIPS rating is the same (10,000)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Course Project</a:t>
            </a:r>
          </a:p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Pitfall: MIPS as a Performance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	 Computer Organization and Design by Patterson and Hennessy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dirty="0"/>
              <a:t>MIPS: Millions of Instructions Per Second</a:t>
            </a:r>
          </a:p>
          <a:p>
            <a:pPr lvl="1"/>
            <a:r>
              <a:rPr lang="en-US" altLang="en-US" dirty="0"/>
              <a:t>Doesn’t account for</a:t>
            </a:r>
          </a:p>
          <a:p>
            <a:pPr lvl="2"/>
            <a:r>
              <a:rPr lang="en-US" altLang="en-US" dirty="0"/>
              <a:t>Differences in ISAs between computers</a:t>
            </a:r>
          </a:p>
          <a:p>
            <a:pPr lvl="2"/>
            <a:r>
              <a:rPr lang="en-US" altLang="en-US" dirty="0"/>
              <a:t>Differences in complexity between instructions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595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710986"/>
            <a:ext cx="10644808" cy="4465977"/>
          </a:xfrm>
        </p:spPr>
        <p:txBody>
          <a:bodyPr>
            <a:normAutofit/>
          </a:bodyPr>
          <a:lstStyle/>
          <a:p>
            <a:r>
              <a:rPr lang="en-US" dirty="0"/>
              <a:t>Processor B’s assembly code is shown below, but what if the MAC required 3 clock cycles to complete:</a:t>
            </a:r>
          </a:p>
          <a:p>
            <a:pPr marL="914400" lvl="2" indent="0">
              <a:buNone/>
            </a:pPr>
            <a:r>
              <a:rPr lang="en-US" dirty="0"/>
              <a:t>	Move x4, $zero</a:t>
            </a:r>
          </a:p>
          <a:p>
            <a:pPr marL="914400" lvl="2" indent="0">
              <a:buNone/>
            </a:pPr>
            <a:r>
              <a:rPr lang="en-US" dirty="0"/>
              <a:t>	Move x1, </a:t>
            </a:r>
            <a:r>
              <a:rPr lang="en-US" dirty="0" err="1"/>
              <a:t>Increase_Thrust_To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Move x2, Thrust</a:t>
            </a:r>
          </a:p>
          <a:p>
            <a:pPr marL="914400" lvl="2" indent="0">
              <a:buNone/>
            </a:pPr>
            <a:r>
              <a:rPr lang="en-US" dirty="0"/>
              <a:t>	Move x3, </a:t>
            </a:r>
            <a:r>
              <a:rPr lang="en-US" dirty="0" err="1"/>
              <a:t>Thrust_Increment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Bqe</a:t>
            </a:r>
            <a:r>
              <a:rPr lang="en-US" dirty="0"/>
              <a:t> x4, x1, </a:t>
            </a:r>
            <a:r>
              <a:rPr lang="en-US" dirty="0" err="1"/>
              <a:t>At_Thrust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Loop:	MAC x4, x2, x3 	(3 clock)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x4, 1		(1 clock)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Bne</a:t>
            </a:r>
            <a:r>
              <a:rPr lang="en-US" dirty="0"/>
              <a:t> x4, x1, Loop	(1 clock)</a:t>
            </a:r>
          </a:p>
          <a:p>
            <a:pPr marL="914400" lvl="2" indent="0">
              <a:buNone/>
            </a:pPr>
            <a:r>
              <a:rPr lang="en-US" dirty="0" err="1"/>
              <a:t>At_Thrust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MIPS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467475" y="4338835"/>
            <a:ext cx="552450" cy="86677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77953" y="2807090"/>
                <a:ext cx="4190586" cy="349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3 instructions per loop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but the average Clocks Per Instruction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(3+1+1)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1.67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At 10,000 GHz, this loop operates 2,000 million times per second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Still 10,000 MIPS but even slower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53" y="2807090"/>
                <a:ext cx="4190586" cy="3495252"/>
              </a:xfrm>
              <a:prstGeom prst="rect">
                <a:avLst/>
              </a:prstGeom>
              <a:blipFill>
                <a:blip r:embed="rId5"/>
                <a:stretch>
                  <a:fillRect l="-2329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8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Pitfall: MIPS as a Performance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MIPS: Millions of Instructions Per Second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Doesn’t account for</a:t>
            </a:r>
          </a:p>
          <a:p>
            <a:pPr lvl="2"/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Differences in ISAs between computers</a:t>
            </a:r>
          </a:p>
          <a:p>
            <a:pPr lvl="2"/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Differences in complexity between instructions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CPI varies between programs on a given CPU</a:t>
            </a:r>
          </a:p>
          <a:p>
            <a:pPr marL="914400" lvl="2" indent="0">
              <a:buNone/>
            </a:pPr>
            <a:endParaRPr lang="en-US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627313" y="3173381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76600" imgH="1041400" progId="Equation.3">
                  <p:embed/>
                </p:oleObj>
              </mc:Choice>
              <mc:Fallback>
                <p:oleObj name="Equation" r:id="rId5" imgW="3276600" imgH="1041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173381"/>
                        <a:ext cx="6556375" cy="20843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0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altLang="en-US" dirty="0"/>
              <a:t>FBQ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	 Computer Organization and Design by Patterson and Hennessy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en-US" dirty="0"/>
              <a:t>Submit to #phase7</a:t>
            </a:r>
          </a:p>
          <a:p>
            <a:r>
              <a:rPr lang="en-US" altLang="en-US" dirty="0"/>
              <a:t>First three correct answers after 5:00 today</a:t>
            </a:r>
          </a:p>
          <a:p>
            <a:r>
              <a:rPr lang="en-US" altLang="en-US" dirty="0"/>
              <a:t>10 bonus points in Phase 7</a:t>
            </a:r>
          </a:p>
          <a:p>
            <a:r>
              <a:rPr lang="en-US" altLang="en-US" dirty="0"/>
              <a:t>Can only win the Bonus once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401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05836"/>
            <a:ext cx="10515600" cy="444251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Pitfall:  “Expecting the improvement of one aspect of a computer to increase the overall performance by an amount proportional to the size of improvement”</a:t>
            </a:r>
          </a:p>
          <a:p>
            <a:r>
              <a:rPr lang="en-US" altLang="en-US" sz="3200" dirty="0"/>
              <a:t>The great idea of making the common case fast has a demoralized corollary</a:t>
            </a:r>
          </a:p>
          <a:p>
            <a:pPr lvl="1"/>
            <a:r>
              <a:rPr lang="en-US" altLang="en-US" sz="2800" dirty="0"/>
              <a:t>The opportunity for improvement is affected by how much time the event consumes or the number of times it is used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Amdahl’s Law:  </a:t>
            </a:r>
            <a:r>
              <a:rPr lang="en-US" altLang="en-US" sz="3200" dirty="0"/>
              <a:t>The performance enhancement possible with a given improvement is limited by the amount that the improved feature is used.  It is a quantitative version of the law diminishing returns.</a:t>
            </a:r>
            <a:endParaRPr lang="en-AU" altLang="en-US" sz="3200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31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3200" dirty="0"/>
                  <a:t>Execution  time after improvement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altLang="en-US" b="0" dirty="0"/>
              </a:p>
              <a:p>
                <a:pPr lvl="1"/>
                <a:endParaRPr lang="en-US" altLang="en-US" sz="2800" dirty="0"/>
              </a:p>
              <a:p>
                <a:r>
                  <a:rPr lang="en-US" altLang="en-US" sz="3200" dirty="0"/>
                  <a:t>Example 1:</a:t>
                </a:r>
              </a:p>
              <a:p>
                <a:pPr lvl="1"/>
                <a:r>
                  <a:rPr lang="en-US" altLang="en-US" sz="2800" dirty="0"/>
                  <a:t>Program runs in 50 seconds and Float Point (FP) instructions consume 20 seconds of the program operation time</a:t>
                </a:r>
              </a:p>
              <a:p>
                <a:pPr lvl="1"/>
                <a:r>
                  <a:rPr lang="en-US" altLang="en-US" sz="2800" dirty="0"/>
                  <a:t>If only FP instructions are improved, how much improvement would be required to make the program improve by 20%</a:t>
                </a:r>
              </a:p>
              <a:p>
                <a:pPr lvl="2"/>
                <a:r>
                  <a:rPr lang="en-US" altLang="en-US" sz="2400" dirty="0"/>
                  <a:t>Execution time after improvement = 50 seconds x (100% - 20%) = 40 seconds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sz="3200" dirty="0"/>
              </a:p>
              <a:p>
                <a:endParaRPr lang="en-US" altLang="en-US" sz="3200" dirty="0"/>
              </a:p>
              <a:p>
                <a:endParaRPr lang="en-US" altLang="en-US" sz="320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914400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  <a:blipFill>
                <a:blip r:embed="rId5"/>
                <a:stretch>
                  <a:fillRect l="-1371" t="-2885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altLang="en-US" dirty="0"/>
                  <a:t>Execution  time after improvement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altLang="en-US" b="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40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𝑖𝑚𝑝𝑟𝑜𝑣𝑒𝑚𝑒𝑛𝑡</m:t>
                        </m:r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(50 −20)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40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𝑖𝑚𝑝𝑟𝑜𝑣𝑒𝑚𝑒𝑛𝑡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+30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10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𝑖𝑚𝑝𝑟𝑜𝑣𝑒𝑚𝑒𝑛𝑡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Amount of improvement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en-US" dirty="0"/>
                  <a:t> = 2.0 times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To get a 20% total improvement,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FP Operations had to 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be halved (50%) in execution time!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en-US" b="0" dirty="0"/>
              </a:p>
              <a:p>
                <a:pPr lvl="1"/>
                <a:endParaRPr lang="en-US" altLang="en-US" sz="2800" dirty="0"/>
              </a:p>
              <a:p>
                <a:pPr lvl="1"/>
                <a:endParaRPr lang="en-US" altLang="en-US" sz="2800" b="0" dirty="0"/>
              </a:p>
              <a:p>
                <a:pPr lvl="1"/>
                <a:endParaRPr lang="en-US" altLang="en-US" sz="2800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sz="3200" dirty="0"/>
              </a:p>
              <a:p>
                <a:endParaRPr lang="en-US" altLang="en-US" sz="3200" dirty="0"/>
              </a:p>
              <a:p>
                <a:endParaRPr lang="en-US" altLang="en-US" sz="320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914400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  <a:blipFill>
                <a:blip r:embed="rId5"/>
                <a:stretch>
                  <a:fillRect l="-949" t="-357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3200" dirty="0"/>
                  <a:t>Execution  time after improvement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altLang="en-US" b="0" dirty="0"/>
              </a:p>
              <a:p>
                <a:pPr lvl="1"/>
                <a:endParaRPr lang="en-US" altLang="en-US" sz="2800" dirty="0"/>
              </a:p>
              <a:p>
                <a:r>
                  <a:rPr lang="en-US" altLang="en-US" sz="3200" dirty="0"/>
                  <a:t>Example 2:</a:t>
                </a:r>
              </a:p>
              <a:p>
                <a:pPr lvl="1"/>
                <a:r>
                  <a:rPr lang="en-US" altLang="en-US" sz="2800" dirty="0"/>
                  <a:t>Program runs in 50 seconds and Float Point (FP) instructions consume 20 seconds of the program operation time</a:t>
                </a:r>
              </a:p>
              <a:p>
                <a:pPr lvl="1"/>
                <a:r>
                  <a:rPr lang="en-US" altLang="en-US" sz="2800" dirty="0"/>
                  <a:t>If only FP instructions are improved, how much improvement would be required to make the program run in half the time?</a:t>
                </a:r>
              </a:p>
              <a:p>
                <a:pPr lvl="2"/>
                <a:r>
                  <a:rPr lang="en-US" altLang="en-US" sz="2400" dirty="0"/>
                  <a:t>Execution time after improvement = 50 seconds x 50% = 25 seconds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sz="3200" dirty="0"/>
              </a:p>
              <a:p>
                <a:endParaRPr lang="en-US" altLang="en-US" sz="3200" dirty="0"/>
              </a:p>
              <a:p>
                <a:endParaRPr lang="en-US" altLang="en-US" sz="320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914400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  <a:blipFill>
                <a:blip r:embed="rId5"/>
                <a:stretch>
                  <a:fillRect l="-1371" t="-2885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9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3200" dirty="0"/>
                  <a:t>Execution  time after improvement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altLang="en-US" b="0" dirty="0"/>
              </a:p>
              <a:p>
                <a:pPr lvl="1"/>
                <a:endParaRPr lang="en-US" altLang="en-US" sz="2800" dirty="0"/>
              </a:p>
              <a:p>
                <a:r>
                  <a:rPr lang="en-US" altLang="en-US" sz="3200" dirty="0"/>
                  <a:t>Example 2:</a:t>
                </a:r>
              </a:p>
              <a:p>
                <a:pPr lvl="1"/>
                <a:r>
                  <a:rPr lang="en-US" altLang="en-US" sz="2800" dirty="0"/>
                  <a:t>Program runs in 50 seconds and Float Point (FP) instructions consume 20 seconds of the program operation time</a:t>
                </a:r>
              </a:p>
              <a:p>
                <a:pPr lvl="1"/>
                <a:r>
                  <a:rPr lang="en-US" altLang="en-US" sz="2800" dirty="0"/>
                  <a:t>If only FP instructions are improved, how much improvement would be required to make the program run in half the time?</a:t>
                </a:r>
              </a:p>
              <a:p>
                <a:pPr lvl="2"/>
                <a:r>
                  <a:rPr lang="en-US" altLang="en-US" sz="2400" dirty="0"/>
                  <a:t>Execution time after improvement = 50 seconds x 50% = 25 seconds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sz="3200" dirty="0"/>
              </a:p>
              <a:p>
                <a:endParaRPr lang="en-US" altLang="en-US" sz="3200" dirty="0"/>
              </a:p>
              <a:p>
                <a:endParaRPr lang="en-US" altLang="en-US" sz="320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914400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  <a:blipFill>
                <a:blip r:embed="rId5"/>
                <a:stretch>
                  <a:fillRect l="-1371" t="-2885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altLang="en-US" dirty="0"/>
                  <a:t>Execution  time after improvement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altLang="en-US" b="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25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𝑖𝑚𝑝𝑟𝑜𝑣𝑒𝑚𝑒𝑛𝑡</m:t>
                        </m:r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(50 −20)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25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𝑖𝑚𝑝𝑟𝑜𝑣𝑒𝑚𝑒𝑛𝑡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+30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-5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𝑖𝑚𝑝𝑟𝑜𝑣𝑒𝑚𝑒𝑛𝑡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Amount of improvement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US" altLang="en-US" dirty="0"/>
                  <a:t> = - 4.0x times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Cannot rely on a single improvement to make significant improvements overall!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en-US" b="0" dirty="0"/>
              </a:p>
              <a:p>
                <a:pPr lvl="1"/>
                <a:endParaRPr lang="en-US" altLang="en-US" sz="2800" dirty="0"/>
              </a:p>
              <a:p>
                <a:pPr lvl="1"/>
                <a:endParaRPr lang="en-US" altLang="en-US" sz="2800" b="0" dirty="0"/>
              </a:p>
              <a:p>
                <a:pPr lvl="1"/>
                <a:endParaRPr lang="en-US" altLang="en-US" sz="2800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sz="3200" dirty="0"/>
              </a:p>
              <a:p>
                <a:endParaRPr lang="en-US" altLang="en-US" sz="3200" dirty="0"/>
              </a:p>
              <a:p>
                <a:endParaRPr lang="en-US" altLang="en-US" sz="3200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914400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405836"/>
                <a:ext cx="11559173" cy="4442514"/>
              </a:xfrm>
              <a:blipFill>
                <a:blip r:embed="rId5"/>
                <a:stretch>
                  <a:fillRect l="-949" t="-2885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y 7"/>
          <p:cNvSpPr/>
          <p:nvPr/>
        </p:nvSpPr>
        <p:spPr>
          <a:xfrm>
            <a:off x="5991225" y="4572000"/>
            <a:ext cx="923925" cy="914400"/>
          </a:xfrm>
          <a:prstGeom prst="mathMultiply">
            <a:avLst>
              <a:gd name="adj1" fmla="val 78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1, “Computer Abstractions and Technology”</a:t>
            </a:r>
          </a:p>
          <a:p>
            <a:pPr lvl="3"/>
            <a:r>
              <a:rPr lang="en-US" sz="2200" dirty="0"/>
              <a:t>Sections 1.1 thru 1.11 required</a:t>
            </a:r>
          </a:p>
          <a:p>
            <a:pPr lvl="3"/>
            <a:r>
              <a:rPr lang="en-US" sz="2200" dirty="0"/>
              <a:t>Section 1.12 (optional)</a:t>
            </a:r>
          </a:p>
          <a:p>
            <a:pPr lvl="2"/>
            <a:r>
              <a:rPr lang="en-US" sz="2400" dirty="0"/>
              <a:t>pages 2-54</a:t>
            </a:r>
          </a:p>
          <a:p>
            <a:r>
              <a:rPr lang="en-US" sz="3200" dirty="0"/>
              <a:t>Homework #3 is graded and the solutions are enabled in Canvas.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sz="3200" dirty="0"/>
              <a:t>Phase 6 is in the deduction period – 4%/day</a:t>
            </a:r>
            <a:endParaRPr lang="en-US" sz="2800" dirty="0"/>
          </a:p>
          <a:p>
            <a:r>
              <a:rPr lang="en-US" sz="3200" dirty="0"/>
              <a:t>Phase 7 is posted – Target Date Sunday, March 21 at 10:00 PM</a:t>
            </a:r>
          </a:p>
          <a:p>
            <a:r>
              <a:rPr lang="en-US" sz="3200" dirty="0"/>
              <a:t>Bonus 1%/day (maximum 7%)</a:t>
            </a:r>
          </a:p>
          <a:p>
            <a:r>
              <a:rPr lang="en-US" sz="3200" dirty="0"/>
              <a:t>Deduction 4%/day</a:t>
            </a:r>
          </a:p>
          <a:p>
            <a:r>
              <a:rPr lang="en-US" sz="3200" dirty="0"/>
              <a:t>OH 2:00-3:00 today if requested in Slack by 2:00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84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/>
          </a:bodyPr>
          <a:lstStyle/>
          <a:p>
            <a:r>
              <a:rPr lang="en-US" dirty="0"/>
              <a:t>Mid-Term will be held in class on Wednesday, March 17</a:t>
            </a:r>
          </a:p>
          <a:p>
            <a:r>
              <a:rPr lang="en-US" dirty="0"/>
              <a:t>Mid-Term practice exam is posted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“Computer Organization and Design” text book, and RISC-V ISA specifications will be required for reference for figures as well as to create and decode RISC-V machine code</a:t>
            </a:r>
          </a:p>
          <a:p>
            <a:r>
              <a:rPr lang="en-US" dirty="0"/>
              <a:t>The Mid-Term will be taken through a Canvas quiz</a:t>
            </a:r>
          </a:p>
          <a:p>
            <a:pPr lvl="1"/>
            <a:r>
              <a:rPr lang="en-US" dirty="0"/>
              <a:t>50 minutes</a:t>
            </a:r>
          </a:p>
          <a:p>
            <a:pPr lvl="1"/>
            <a:r>
              <a:rPr lang="en-US" dirty="0"/>
              <a:t>1 attempt</a:t>
            </a:r>
          </a:p>
          <a:p>
            <a:pPr lvl="1"/>
            <a:r>
              <a:rPr lang="en-US" dirty="0"/>
              <a:t>Open Book, but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Open People, and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Mid-Term compensation</a:t>
            </a:r>
          </a:p>
          <a:p>
            <a:pPr lvl="1"/>
            <a:r>
              <a:rPr lang="en-US" sz="2800" dirty="0"/>
              <a:t>4 questions similar to questions in homework #1 thru #3 </a:t>
            </a:r>
          </a:p>
          <a:p>
            <a:pPr lvl="2"/>
            <a:r>
              <a:rPr lang="en-US" sz="2400" dirty="0"/>
              <a:t>Quiz bank of 12-18 questions</a:t>
            </a:r>
          </a:p>
          <a:p>
            <a:pPr lvl="2"/>
            <a:r>
              <a:rPr lang="en-US" sz="2400" dirty="0"/>
              <a:t>(estimating 30 minutes) </a:t>
            </a:r>
          </a:p>
          <a:p>
            <a:pPr lvl="2"/>
            <a:r>
              <a:rPr lang="en-US" sz="2400" dirty="0"/>
              <a:t>~50% of Mid-Term</a:t>
            </a:r>
          </a:p>
          <a:p>
            <a:pPr lvl="1"/>
            <a:r>
              <a:rPr lang="en-US" sz="2800" dirty="0"/>
              <a:t>15 multiple choice / matching questions </a:t>
            </a:r>
          </a:p>
          <a:p>
            <a:pPr lvl="2"/>
            <a:r>
              <a:rPr lang="en-US" sz="2400" dirty="0"/>
              <a:t>Quiz bank of 30-45 questions</a:t>
            </a:r>
          </a:p>
          <a:p>
            <a:pPr lvl="2"/>
            <a:r>
              <a:rPr lang="en-US" sz="2400" dirty="0"/>
              <a:t>Definitions / Theory based questions to test comprehension of the course material</a:t>
            </a:r>
          </a:p>
          <a:p>
            <a:pPr lvl="2"/>
            <a:r>
              <a:rPr lang="en-US" sz="2400" dirty="0"/>
              <a:t>(estimating 15 minutes)</a:t>
            </a:r>
          </a:p>
          <a:p>
            <a:pPr lvl="2"/>
            <a:r>
              <a:rPr lang="en-US" sz="2400" dirty="0"/>
              <a:t>~50% of Mid-Term</a:t>
            </a:r>
          </a:p>
          <a:p>
            <a:r>
              <a:rPr lang="en-US" sz="3200" dirty="0"/>
              <a:t>Suggestion:  If you are stuck on a problem, make note of it and move on to complete other questions.  Then go back and work on the problems that you passed over the first time</a:t>
            </a:r>
          </a:p>
          <a:p>
            <a:pPr lvl="1"/>
            <a:r>
              <a:rPr lang="en-US" sz="2800" dirty="0"/>
              <a:t>Do not lose the opportunity to complete questions that you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7 -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ca_decoder</a:t>
            </a:r>
            <a:r>
              <a:rPr lang="en-US" dirty="0"/>
              <a:t> is the CA equivalent of </a:t>
            </a:r>
            <a:r>
              <a:rPr lang="en-US" dirty="0" err="1"/>
              <a:t>isa.codal</a:t>
            </a:r>
            <a:endParaRPr lang="en-US" dirty="0"/>
          </a:p>
          <a:p>
            <a:r>
              <a:rPr lang="en-US" dirty="0"/>
              <a:t>Elements (i.e. instruction groups) should correspond</a:t>
            </a:r>
          </a:p>
          <a:p>
            <a:r>
              <a:rPr lang="en-US" dirty="0"/>
              <a:t>There are several new control signals added in Phase 7</a:t>
            </a:r>
          </a:p>
          <a:p>
            <a:pPr lvl="1"/>
            <a:r>
              <a:rPr lang="en-US" dirty="0"/>
              <a:t>Total now is nine</a:t>
            </a:r>
          </a:p>
          <a:p>
            <a:pPr lvl="1"/>
            <a:r>
              <a:rPr lang="en-US" dirty="0"/>
              <a:t>All must have </a:t>
            </a:r>
            <a:r>
              <a:rPr lang="en-US" dirty="0" err="1"/>
              <a:t>enums</a:t>
            </a:r>
            <a:r>
              <a:rPr lang="en-US" dirty="0"/>
              <a:t> in </a:t>
            </a:r>
            <a:r>
              <a:rPr lang="en-US" dirty="0" err="1"/>
              <a:t>ca_defines</a:t>
            </a:r>
            <a:endParaRPr lang="en-US" dirty="0"/>
          </a:p>
          <a:p>
            <a:pPr lvl="1"/>
            <a:r>
              <a:rPr lang="en-US" dirty="0"/>
              <a:t>Every element (including the existing ones) must assign an </a:t>
            </a:r>
            <a:r>
              <a:rPr lang="en-US" dirty="0" err="1"/>
              <a:t>enum</a:t>
            </a:r>
            <a:r>
              <a:rPr lang="en-US" dirty="0"/>
              <a:t> to every control signal</a:t>
            </a:r>
          </a:p>
          <a:p>
            <a:pPr lvl="1"/>
            <a:r>
              <a:rPr lang="en-US" dirty="0"/>
              <a:t>You must use these </a:t>
            </a:r>
            <a:r>
              <a:rPr lang="en-US" dirty="0" err="1"/>
              <a:t>enums</a:t>
            </a:r>
            <a:r>
              <a:rPr lang="en-US" dirty="0"/>
              <a:t> in the data path logic</a:t>
            </a:r>
          </a:p>
        </p:txBody>
      </p:sp>
    </p:spTree>
    <p:extLst>
      <p:ext uri="{BB962C8B-B14F-4D97-AF65-F5344CB8AC3E}">
        <p14:creationId xmlns:p14="http://schemas.microsoft.com/office/powerpoint/2010/main" val="37352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7 - Schematics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schematics should match your </a:t>
            </a:r>
            <a:r>
              <a:rPr lang="en-US" dirty="0" err="1"/>
              <a:t>Codasip</a:t>
            </a:r>
            <a:r>
              <a:rPr lang="en-US" dirty="0"/>
              <a:t> code</a:t>
            </a:r>
          </a:p>
          <a:p>
            <a:r>
              <a:rPr lang="en-US" dirty="0"/>
              <a:t>Use them to make sure your logic is right</a:t>
            </a:r>
          </a:p>
          <a:p>
            <a:r>
              <a:rPr lang="en-US" dirty="0"/>
              <a:t>Keep the </a:t>
            </a:r>
            <a:r>
              <a:rPr lang="en-US" dirty="0" err="1"/>
              <a:t>STG_output</a:t>
            </a:r>
            <a:r>
              <a:rPr lang="en-US" dirty="0"/>
              <a:t> blocks consistent for easy debug</a:t>
            </a:r>
          </a:p>
          <a:p>
            <a:pPr lvl="1"/>
            <a:r>
              <a:rPr lang="en-US" dirty="0"/>
              <a:t>Make sure the inputs and outputs of every register match (in the schematic and in the </a:t>
            </a:r>
            <a:r>
              <a:rPr lang="en-US" dirty="0" err="1"/>
              <a:t>Codal</a:t>
            </a:r>
            <a:r>
              <a:rPr lang="en-US" dirty="0"/>
              <a:t> code)</a:t>
            </a:r>
          </a:p>
          <a:p>
            <a:pPr lvl="1"/>
            <a:r>
              <a:rPr lang="en-US" dirty="0"/>
              <a:t>It’s then easy to look quickly to find many typos</a:t>
            </a:r>
          </a:p>
        </p:txBody>
      </p:sp>
    </p:spTree>
    <p:extLst>
      <p:ext uri="{BB962C8B-B14F-4D97-AF65-F5344CB8AC3E}">
        <p14:creationId xmlns:p14="http://schemas.microsoft.com/office/powerpoint/2010/main" val="272962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8150" y="1528952"/>
            <a:ext cx="426816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Debug Prints (- -info)</a:t>
            </a:r>
          </a:p>
          <a:p>
            <a:r>
              <a:rPr lang="en-US" dirty="0"/>
              <a:t>In </a:t>
            </a:r>
            <a:r>
              <a:rPr lang="en-US" dirty="0" err="1"/>
              <a:t>ca_utils.codal</a:t>
            </a:r>
            <a:endParaRPr lang="en-US" dirty="0"/>
          </a:p>
          <a:p>
            <a:r>
              <a:rPr lang="en-US" dirty="0"/>
              <a:t>Fix signal names</a:t>
            </a:r>
          </a:p>
          <a:p>
            <a:pPr lvl="1"/>
            <a:r>
              <a:rPr lang="en-US" dirty="0"/>
              <a:t>For - -info 7</a:t>
            </a:r>
          </a:p>
          <a:p>
            <a:r>
              <a:rPr lang="en-US" dirty="0"/>
              <a:t>Remove comment</a:t>
            </a:r>
          </a:p>
          <a:p>
            <a:pPr lvl="1"/>
            <a:r>
              <a:rPr lang="en-US" dirty="0"/>
              <a:t>For - -info 11</a:t>
            </a:r>
          </a:p>
          <a:p>
            <a:r>
              <a:rPr lang="en-US" dirty="0"/>
              <a:t>Print just before register updates</a:t>
            </a:r>
          </a:p>
          <a:p>
            <a:r>
              <a:rPr lang="en-US" dirty="0"/>
              <a:t>Can add your own prints</a:t>
            </a:r>
          </a:p>
          <a:p>
            <a:r>
              <a:rPr lang="en-US" dirty="0"/>
              <a:t>Levels defined in share/include/</a:t>
            </a:r>
            <a:r>
              <a:rPr lang="en-US" dirty="0" err="1"/>
              <a:t>debug.hcodal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4AE8A-3EFB-4F38-A863-BCD271918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17" y="1446797"/>
            <a:ext cx="6759108" cy="27239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CA0C1-5B62-4B9D-A211-2301DDDECF78}"/>
              </a:ext>
            </a:extLst>
          </p:cNvPr>
          <p:cNvCxnSpPr>
            <a:cxnSpLocks/>
          </p:cNvCxnSpPr>
          <p:nvPr/>
        </p:nvCxnSpPr>
        <p:spPr>
          <a:xfrm>
            <a:off x="3105150" y="2514600"/>
            <a:ext cx="6372225" cy="844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4F91BA-3176-4087-883C-FD1AE27F02D9}"/>
              </a:ext>
            </a:extLst>
          </p:cNvPr>
          <p:cNvCxnSpPr>
            <a:cxnSpLocks/>
          </p:cNvCxnSpPr>
          <p:nvPr/>
        </p:nvCxnSpPr>
        <p:spPr>
          <a:xfrm>
            <a:off x="3476625" y="3209924"/>
            <a:ext cx="1457683" cy="617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813A641-034E-43A7-BF64-2B3EFE5FD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12" y="4085494"/>
            <a:ext cx="2451775" cy="19971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B4ECA4-FFB6-4BC1-AD6B-18C0B4E9274D}"/>
              </a:ext>
            </a:extLst>
          </p:cNvPr>
          <p:cNvCxnSpPr>
            <a:cxnSpLocks/>
          </p:cNvCxnSpPr>
          <p:nvPr/>
        </p:nvCxnSpPr>
        <p:spPr>
          <a:xfrm flipV="1">
            <a:off x="4706317" y="5200651"/>
            <a:ext cx="2456483" cy="76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51650</TotalTime>
  <Words>1781</Words>
  <Application>Microsoft Office PowerPoint</Application>
  <PresentationFormat>Widescreen</PresentationFormat>
  <Paragraphs>350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HelveticaNeueLT Std ExtBlk Cn</vt:lpstr>
      <vt:lpstr>Office Theme</vt:lpstr>
      <vt:lpstr>Equation</vt:lpstr>
      <vt:lpstr>ECEN 3593-001 Computer Organization</vt:lpstr>
      <vt:lpstr>Agenda</vt:lpstr>
      <vt:lpstr>Class Announcements </vt:lpstr>
      <vt:lpstr>Class Announcements </vt:lpstr>
      <vt:lpstr>Mid-Term</vt:lpstr>
      <vt:lpstr>Mid-Term</vt:lpstr>
      <vt:lpstr>Phase 7 - Decoder</vt:lpstr>
      <vt:lpstr>Phase 7 - Schematics</vt:lpstr>
      <vt:lpstr>Class Project – Phase 7</vt:lpstr>
      <vt:lpstr>Class Project – Success of Phase 7</vt:lpstr>
      <vt:lpstr>Phase 7 – Branch Behavior</vt:lpstr>
      <vt:lpstr>Phase 7 – Branch Behavior</vt:lpstr>
      <vt:lpstr>Phase 7 – Branch Behavior</vt:lpstr>
      <vt:lpstr>Phase 7 – Branch Behavior</vt:lpstr>
      <vt:lpstr>Phase 7 – Branch Behavior</vt:lpstr>
      <vt:lpstr>Phase 7</vt:lpstr>
      <vt:lpstr>Performance Using MIPS</vt:lpstr>
      <vt:lpstr>MIPS</vt:lpstr>
      <vt:lpstr>MIPS</vt:lpstr>
      <vt:lpstr>Pitfall: MIPS as a Performance Metric</vt:lpstr>
      <vt:lpstr>MIPS</vt:lpstr>
      <vt:lpstr>Pitfall: MIPS as a Performance Metric</vt:lpstr>
      <vt:lpstr>FBQ</vt:lpstr>
      <vt:lpstr>Amdahl’s Law</vt:lpstr>
      <vt:lpstr>Amdahl’s Law</vt:lpstr>
      <vt:lpstr>Amdahl’s Law</vt:lpstr>
      <vt:lpstr>Amdahl’s Law</vt:lpstr>
      <vt:lpstr>Amdahl’s Law</vt:lpstr>
      <vt:lpstr>Amdahl’s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698</cp:revision>
  <cp:lastPrinted>2017-10-14T14:57:33Z</cp:lastPrinted>
  <dcterms:created xsi:type="dcterms:W3CDTF">2015-08-04T22:38:58Z</dcterms:created>
  <dcterms:modified xsi:type="dcterms:W3CDTF">2021-03-12T19:21:49Z</dcterms:modified>
</cp:coreProperties>
</file>