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1091" r:id="rId4"/>
    <p:sldId id="1125" r:id="rId5"/>
    <p:sldId id="1126" r:id="rId6"/>
    <p:sldId id="1127" r:id="rId7"/>
    <p:sldId id="1206" r:id="rId8"/>
    <p:sldId id="1208" r:id="rId9"/>
    <p:sldId id="949" r:id="rId10"/>
    <p:sldId id="950" r:id="rId11"/>
    <p:sldId id="951" r:id="rId12"/>
    <p:sldId id="953" r:id="rId13"/>
    <p:sldId id="955" r:id="rId14"/>
    <p:sldId id="1062" r:id="rId15"/>
    <p:sldId id="1119" r:id="rId16"/>
    <p:sldId id="1103" r:id="rId17"/>
    <p:sldId id="1207" r:id="rId18"/>
    <p:sldId id="1099" r:id="rId19"/>
    <p:sldId id="1100" r:id="rId20"/>
    <p:sldId id="1212" r:id="rId21"/>
    <p:sldId id="1102" r:id="rId22"/>
    <p:sldId id="1213" r:id="rId23"/>
    <p:sldId id="1214" r:id="rId2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3899" autoAdjust="0"/>
  </p:normalViewPr>
  <p:slideViewPr>
    <p:cSldViewPr snapToGrid="0">
      <p:cViewPr varScale="1">
        <p:scale>
          <a:sx n="116" d="100"/>
          <a:sy n="116" d="100"/>
        </p:scale>
        <p:origin x="108" y="414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8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8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1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5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0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5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53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1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9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0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3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4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#24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17 March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 -72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72 decimal = 1 * 2^6 = 64, remainder 72 – 64 = 8</a:t>
            </a:r>
          </a:p>
          <a:p>
            <a:r>
              <a:rPr lang="en-US" dirty="0"/>
              <a:t>8 decimal = 0b1000</a:t>
            </a:r>
          </a:p>
          <a:p>
            <a:r>
              <a:rPr lang="en-US" dirty="0"/>
              <a:t>72 decimal = 0b0000 0100 1000</a:t>
            </a:r>
          </a:p>
          <a:p>
            <a:r>
              <a:rPr lang="en-US" dirty="0"/>
              <a:t>-72 – 2’s complement</a:t>
            </a:r>
          </a:p>
          <a:p>
            <a:r>
              <a:rPr lang="en-US" dirty="0"/>
              <a:t>Invert = 0b1111 1011 0111</a:t>
            </a:r>
          </a:p>
          <a:p>
            <a:r>
              <a:rPr lang="en-US" dirty="0"/>
              <a:t>Add 1 = 0b1111 1011 1000</a:t>
            </a:r>
          </a:p>
          <a:p>
            <a:r>
              <a:rPr lang="en-US" dirty="0"/>
              <a:t>BUT – we divide by 2 (shift right 1)</a:t>
            </a:r>
          </a:p>
          <a:p>
            <a:r>
              <a:rPr lang="en-US" dirty="0"/>
              <a:t>Offset = 0b1111 1101 1100 (0)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3667127" y="1535599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DF5ED-FE56-4AFB-A026-76EDB450B319}"/>
              </a:ext>
            </a:extLst>
          </p:cNvPr>
          <p:cNvSpPr/>
          <p:nvPr/>
        </p:nvSpPr>
        <p:spPr>
          <a:xfrm>
            <a:off x="4467764" y="2573720"/>
            <a:ext cx="323848" cy="44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8D53C9-AAA0-43DC-AB3D-D714D1AB4AEE}"/>
              </a:ext>
            </a:extLst>
          </p:cNvPr>
          <p:cNvSpPr/>
          <p:nvPr/>
        </p:nvSpPr>
        <p:spPr>
          <a:xfrm>
            <a:off x="3326609" y="2034624"/>
            <a:ext cx="883444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A6C38-5294-4F65-B8CB-B5714EDC029D}"/>
              </a:ext>
            </a:extLst>
          </p:cNvPr>
          <p:cNvSpPr/>
          <p:nvPr/>
        </p:nvSpPr>
        <p:spPr>
          <a:xfrm>
            <a:off x="5124807" y="2573720"/>
            <a:ext cx="82075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128C0-C326-4A68-B477-19F323304C89}"/>
              </a:ext>
            </a:extLst>
          </p:cNvPr>
          <p:cNvCxnSpPr>
            <a:cxnSpLocks/>
          </p:cNvCxnSpPr>
          <p:nvPr/>
        </p:nvCxnSpPr>
        <p:spPr>
          <a:xfrm>
            <a:off x="5143857" y="4495800"/>
            <a:ext cx="275868" cy="676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bgeu</a:t>
            </a:r>
            <a:r>
              <a:rPr lang="en-US" sz="3200" dirty="0">
                <a:solidFill>
                  <a:schemeClr val="bg1"/>
                </a:solidFill>
              </a:rPr>
              <a:t> x19, x26, -72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 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1111 101</a:t>
            </a:r>
            <a:r>
              <a:rPr lang="en-US" sz="3200" dirty="0">
                <a:solidFill>
                  <a:srgbClr val="00B050"/>
                </a:solidFill>
              </a:rPr>
              <a:t>1 1010 </a:t>
            </a:r>
            <a:r>
              <a:rPr lang="en-US" sz="3200" dirty="0">
                <a:solidFill>
                  <a:srgbClr val="0070C0"/>
                </a:solidFill>
              </a:rPr>
              <a:t>1001 1</a:t>
            </a:r>
            <a:r>
              <a:rPr lang="en-US" sz="3200" dirty="0">
                <a:solidFill>
                  <a:srgbClr val="92D050"/>
                </a:solidFill>
              </a:rPr>
              <a:t>111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1100 1</a:t>
            </a:r>
            <a:r>
              <a:rPr lang="en-US" sz="3200" dirty="0">
                <a:solidFill>
                  <a:schemeClr val="bg1"/>
                </a:solidFill>
              </a:rPr>
              <a:t>110 0011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 0xFBA9FCE3</a:t>
            </a:r>
            <a:endParaRPr lang="en-US" sz="44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en-US" sz="3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457450" y="4448175"/>
            <a:ext cx="1504950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7015164" y="2219325"/>
            <a:ext cx="81438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E13F0-74D8-40C3-9C5F-C4190B736D63}"/>
              </a:ext>
            </a:extLst>
          </p:cNvPr>
          <p:cNvSpPr/>
          <p:nvPr/>
        </p:nvSpPr>
        <p:spPr>
          <a:xfrm>
            <a:off x="6943726" y="4448175"/>
            <a:ext cx="120967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assembly instruction for the following RISC-V machine code: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0x5CE02E23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0b 0101 1100 1110 0000 0010 1110 0010 0011                                                              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	</a:t>
            </a:r>
            <a:r>
              <a:rPr lang="en-US" sz="3200" dirty="0" err="1">
                <a:solidFill>
                  <a:schemeClr val="bg1"/>
                </a:solidFill>
              </a:rPr>
              <a:t>sw</a:t>
            </a:r>
            <a:r>
              <a:rPr lang="en-US" sz="3200" dirty="0">
                <a:solidFill>
                  <a:schemeClr val="bg1"/>
                </a:solidFill>
              </a:rPr>
              <a:t> x14, 1500(x0)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7AC2-2C41-408C-8294-4A717BE100AB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36E8-BDC9-4223-85AA-341FFF4A1CC2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 and fn3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B0EB1-8C71-495D-8A01-01D2F94B304A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do first?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0D27F-D07A-44CF-A915-319532EEF90A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Convert to binary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Code -&gt; 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4A30DE-D599-4FC7-90E1-5ECD1C19BA8C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27FB7-DE2E-4EE1-B371-8FED7B70A661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rs1 and rs2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0B0A4-0923-4D3C-B1B7-A2C8C4B8143D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FEF4B-9FB3-4A3C-A36E-A2A5B1624529}"/>
              </a:ext>
            </a:extLst>
          </p:cNvPr>
          <p:cNvSpPr/>
          <p:nvPr/>
        </p:nvSpPr>
        <p:spPr>
          <a:xfrm>
            <a:off x="8334375" y="4638675"/>
            <a:ext cx="1790699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462CA1-847D-4347-8A1E-2C200026813D}"/>
              </a:ext>
            </a:extLst>
          </p:cNvPr>
          <p:cNvSpPr/>
          <p:nvPr/>
        </p:nvSpPr>
        <p:spPr>
          <a:xfrm>
            <a:off x="6505574" y="4638675"/>
            <a:ext cx="781051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0512-9376-491A-89C8-55DEF8D1F8AC}"/>
              </a:ext>
            </a:extLst>
          </p:cNvPr>
          <p:cNvSpPr/>
          <p:nvPr/>
        </p:nvSpPr>
        <p:spPr>
          <a:xfrm>
            <a:off x="6752868" y="5238750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72FB9-87FC-4FCA-9A17-59FBDE0B8FA6}"/>
              </a:ext>
            </a:extLst>
          </p:cNvPr>
          <p:cNvSpPr/>
          <p:nvPr/>
        </p:nvSpPr>
        <p:spPr>
          <a:xfrm>
            <a:off x="5114924" y="5252830"/>
            <a:ext cx="73342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BA06A5-E237-40EC-B58C-7A73AB60CDBA}"/>
              </a:ext>
            </a:extLst>
          </p:cNvPr>
          <p:cNvSpPr/>
          <p:nvPr/>
        </p:nvSpPr>
        <p:spPr>
          <a:xfrm>
            <a:off x="5929133" y="5238749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47BEE2-69E6-47F6-B09C-9665D97F6A19}"/>
              </a:ext>
            </a:extLst>
          </p:cNvPr>
          <p:cNvSpPr/>
          <p:nvPr/>
        </p:nvSpPr>
        <p:spPr>
          <a:xfrm>
            <a:off x="5381624" y="4654919"/>
            <a:ext cx="134761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3D380D-4D9E-40AD-9221-C71BB7941DFD}"/>
              </a:ext>
            </a:extLst>
          </p:cNvPr>
          <p:cNvSpPr/>
          <p:nvPr/>
        </p:nvSpPr>
        <p:spPr>
          <a:xfrm>
            <a:off x="4162782" y="4638675"/>
            <a:ext cx="129504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381E1-9C1F-459D-AA86-A74EB24D3598}"/>
              </a:ext>
            </a:extLst>
          </p:cNvPr>
          <p:cNvSpPr/>
          <p:nvPr/>
        </p:nvSpPr>
        <p:spPr>
          <a:xfrm>
            <a:off x="4277082" y="5248275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A10E32-D1C0-4227-BCB4-9653B63B60A8}"/>
              </a:ext>
            </a:extLst>
          </p:cNvPr>
          <p:cNvSpPr/>
          <p:nvPr/>
        </p:nvSpPr>
        <p:spPr>
          <a:xfrm>
            <a:off x="2557640" y="4638675"/>
            <a:ext cx="177623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5DAFBB-E327-4C7E-B5AB-9FCDC5374389}"/>
              </a:ext>
            </a:extLst>
          </p:cNvPr>
          <p:cNvSpPr/>
          <p:nvPr/>
        </p:nvSpPr>
        <p:spPr>
          <a:xfrm>
            <a:off x="7210604" y="4654919"/>
            <a:ext cx="129504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18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 0b 0101 1101 1100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0b 0101 1101 1100</a:t>
            </a:r>
          </a:p>
          <a:p>
            <a:r>
              <a:rPr lang="en-US" dirty="0"/>
              <a:t>1 * 2^10 = 1024</a:t>
            </a:r>
          </a:p>
          <a:p>
            <a:r>
              <a:rPr lang="en-US" dirty="0"/>
              <a:t>1 * 2^8 = 256</a:t>
            </a:r>
          </a:p>
          <a:p>
            <a:r>
              <a:rPr lang="en-US" dirty="0"/>
              <a:t>1 * 2^7 = 128</a:t>
            </a:r>
          </a:p>
          <a:p>
            <a:r>
              <a:rPr lang="en-US" dirty="0"/>
              <a:t>1 * 2*6 = 64</a:t>
            </a:r>
          </a:p>
          <a:p>
            <a:r>
              <a:rPr lang="en-US" dirty="0"/>
              <a:t>1 * 2*4 = 16</a:t>
            </a:r>
          </a:p>
          <a:p>
            <a:r>
              <a:rPr lang="en-US" dirty="0"/>
              <a:t>1100 = 12</a:t>
            </a:r>
          </a:p>
          <a:p>
            <a:r>
              <a:rPr lang="en-US" dirty="0"/>
              <a:t>1024 + 256 + 128 + 64 + 16 + 12 = 1500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1835595" y="1520328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37C845-5BF7-44AF-8731-7F734BD257E0}"/>
              </a:ext>
            </a:extLst>
          </p:cNvPr>
          <p:cNvSpPr/>
          <p:nvPr/>
        </p:nvSpPr>
        <p:spPr>
          <a:xfrm>
            <a:off x="2197724" y="1520328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0E64C0-6F5B-4320-8FFE-B83E162C1544}"/>
              </a:ext>
            </a:extLst>
          </p:cNvPr>
          <p:cNvSpPr/>
          <p:nvPr/>
        </p:nvSpPr>
        <p:spPr>
          <a:xfrm>
            <a:off x="2445429" y="1516603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431CA9-F797-4060-B010-2B59A0C0862A}"/>
              </a:ext>
            </a:extLst>
          </p:cNvPr>
          <p:cNvSpPr/>
          <p:nvPr/>
        </p:nvSpPr>
        <p:spPr>
          <a:xfrm>
            <a:off x="2640719" y="1512878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64ECB1-B394-497A-86AE-C1FEE1A2E08E}"/>
              </a:ext>
            </a:extLst>
          </p:cNvPr>
          <p:cNvSpPr/>
          <p:nvPr/>
        </p:nvSpPr>
        <p:spPr>
          <a:xfrm>
            <a:off x="3000320" y="1499257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09B0A2-FE40-46EC-80C0-132EA1E14762}"/>
              </a:ext>
            </a:extLst>
          </p:cNvPr>
          <p:cNvSpPr/>
          <p:nvPr/>
        </p:nvSpPr>
        <p:spPr>
          <a:xfrm>
            <a:off x="3303837" y="1499257"/>
            <a:ext cx="780071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7"/>
            <a:ext cx="10515600" cy="946330"/>
          </a:xfrm>
        </p:spPr>
        <p:txBody>
          <a:bodyPr/>
          <a:lstStyle/>
          <a:p>
            <a:r>
              <a:rPr lang="en-US" dirty="0"/>
              <a:t>Control Signals/Resource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339"/>
            <a:ext cx="4695985" cy="4704624"/>
          </a:xfrm>
        </p:spPr>
        <p:txBody>
          <a:bodyPr>
            <a:normAutofit/>
          </a:bodyPr>
          <a:lstStyle/>
          <a:p>
            <a:r>
              <a:rPr lang="en-US" dirty="0"/>
              <a:t>This is Figure 4.19 used in the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A “control signal” is asserted if it in the active state</a:t>
            </a:r>
          </a:p>
          <a:p>
            <a:r>
              <a:rPr lang="en-US" dirty="0"/>
              <a:t>A “resource block” is used if data flowing through it affects the value of an updated state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439D2F-7130-4175-A44E-578A76EE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99" y="1285576"/>
            <a:ext cx="5458587" cy="42868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CCAE6-B2DD-49C9-AB96-B33ADB3C7548}"/>
              </a:ext>
            </a:extLst>
          </p:cNvPr>
          <p:cNvCxnSpPr/>
          <p:nvPr/>
        </p:nvCxnSpPr>
        <p:spPr>
          <a:xfrm flipV="1">
            <a:off x="5129939" y="2797444"/>
            <a:ext cx="3122908" cy="619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EDB096-8A85-4040-91F5-0BE59280C19F}"/>
              </a:ext>
            </a:extLst>
          </p:cNvPr>
          <p:cNvCxnSpPr>
            <a:cxnSpLocks/>
          </p:cNvCxnSpPr>
          <p:nvPr/>
        </p:nvCxnSpPr>
        <p:spPr>
          <a:xfrm>
            <a:off x="5129939" y="2859437"/>
            <a:ext cx="4695985" cy="379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FF172-F5C8-4DB7-9714-A132FC3D42E3}"/>
              </a:ext>
            </a:extLst>
          </p:cNvPr>
          <p:cNvCxnSpPr>
            <a:cxnSpLocks/>
          </p:cNvCxnSpPr>
          <p:nvPr/>
        </p:nvCxnSpPr>
        <p:spPr>
          <a:xfrm>
            <a:off x="5129939" y="2859437"/>
            <a:ext cx="4331776" cy="1658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38037E-4503-48A8-A1CA-6974AC0ADE63}"/>
              </a:ext>
            </a:extLst>
          </p:cNvPr>
          <p:cNvCxnSpPr>
            <a:cxnSpLocks/>
          </p:cNvCxnSpPr>
          <p:nvPr/>
        </p:nvCxnSpPr>
        <p:spPr>
          <a:xfrm flipV="1">
            <a:off x="5200650" y="1876425"/>
            <a:ext cx="1295400" cy="20386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4A68BF-B950-48D3-99DE-4781EFF16EFC}"/>
              </a:ext>
            </a:extLst>
          </p:cNvPr>
          <p:cNvCxnSpPr>
            <a:cxnSpLocks/>
          </p:cNvCxnSpPr>
          <p:nvPr/>
        </p:nvCxnSpPr>
        <p:spPr>
          <a:xfrm flipV="1">
            <a:off x="5200650" y="1876425"/>
            <a:ext cx="4914900" cy="20386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6BC8A6-58C1-4B77-9876-2CB7E4C85323}"/>
              </a:ext>
            </a:extLst>
          </p:cNvPr>
          <p:cNvCxnSpPr>
            <a:cxnSpLocks/>
          </p:cNvCxnSpPr>
          <p:nvPr/>
        </p:nvCxnSpPr>
        <p:spPr>
          <a:xfrm>
            <a:off x="5200650" y="3915057"/>
            <a:ext cx="3762375" cy="294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Forwarding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101077"/>
            <a:ext cx="10738850" cy="809785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algn="ctr"/>
            <a:r>
              <a:rPr lang="en-US" sz="5800" dirty="0">
                <a:solidFill>
                  <a:schemeClr val="bg1"/>
                </a:solidFill>
              </a:rPr>
              <a:t>Adding </a:t>
            </a:r>
            <a:r>
              <a:rPr lang="en-US" sz="5800" dirty="0" err="1">
                <a:solidFill>
                  <a:schemeClr val="bg1"/>
                </a:solidFill>
              </a:rPr>
              <a:t>nops</a:t>
            </a:r>
            <a:r>
              <a:rPr lang="en-US" sz="5800" dirty="0">
                <a:solidFill>
                  <a:schemeClr val="bg1"/>
                </a:solidFill>
              </a:rPr>
              <a:t> to Avoid Hazards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F1E7-FE35-491B-B04F-56EE0D31A77B}"/>
              </a:ext>
            </a:extLst>
          </p:cNvPr>
          <p:cNvSpPr txBox="1"/>
          <p:nvPr/>
        </p:nvSpPr>
        <p:spPr>
          <a:xfrm>
            <a:off x="703385" y="2368062"/>
            <a:ext cx="2086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 x1, x2, x3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xori</a:t>
            </a:r>
            <a:r>
              <a:rPr lang="en-US" sz="2400" dirty="0">
                <a:solidFill>
                  <a:schemeClr val="bg1"/>
                </a:solidFill>
              </a:rPr>
              <a:t> x4, x1, 47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lw</a:t>
            </a:r>
            <a:r>
              <a:rPr lang="en-US" sz="2400" dirty="0">
                <a:solidFill>
                  <a:schemeClr val="bg1"/>
                </a:solidFill>
              </a:rPr>
              <a:t> x5, 24(x1)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bltu</a:t>
            </a:r>
            <a:r>
              <a:rPr lang="en-US" sz="2400" dirty="0">
                <a:solidFill>
                  <a:schemeClr val="bg1"/>
                </a:solidFill>
              </a:rPr>
              <a:t> x4, x5,-40</a:t>
            </a:r>
          </a:p>
          <a:p>
            <a:r>
              <a:rPr lang="en-US" sz="2400" dirty="0">
                <a:solidFill>
                  <a:schemeClr val="bg1"/>
                </a:solidFill>
              </a:rPr>
              <a:t>or x7, x5, x7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sltiu</a:t>
            </a:r>
            <a:r>
              <a:rPr lang="en-US" sz="2400" dirty="0">
                <a:solidFill>
                  <a:schemeClr val="bg1"/>
                </a:solidFill>
              </a:rPr>
              <a:t> x5, x1, x4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sh</a:t>
            </a:r>
            <a:r>
              <a:rPr lang="en-US" sz="2400" dirty="0">
                <a:solidFill>
                  <a:schemeClr val="bg1"/>
                </a:solidFill>
              </a:rPr>
              <a:t> x7, 36(x1)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and x7, x5, x1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lw</a:t>
            </a:r>
            <a:r>
              <a:rPr lang="en-US" sz="2400" dirty="0">
                <a:solidFill>
                  <a:schemeClr val="bg1"/>
                </a:solidFill>
              </a:rPr>
              <a:t> x8, -40(x7)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2D9C2-F6BD-415A-B1AE-BE3FF220B2E2}"/>
              </a:ext>
            </a:extLst>
          </p:cNvPr>
          <p:cNvSpPr txBox="1"/>
          <p:nvPr/>
        </p:nvSpPr>
        <p:spPr>
          <a:xfrm>
            <a:off x="2965939" y="2117907"/>
            <a:ext cx="902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None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&lt;- 2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4A02D-7CE1-4355-9CD8-049A110A0151}"/>
              </a:ext>
            </a:extLst>
          </p:cNvPr>
          <p:cNvSpPr txBox="1"/>
          <p:nvPr/>
        </p:nvSpPr>
        <p:spPr>
          <a:xfrm>
            <a:off x="4196862" y="2117907"/>
            <a:ext cx="1602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MEMWB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0B73D-E2DA-4692-A583-C02F629E8B0C}"/>
              </a:ext>
            </a:extLst>
          </p:cNvPr>
          <p:cNvSpPr txBox="1"/>
          <p:nvPr/>
        </p:nvSpPr>
        <p:spPr>
          <a:xfrm>
            <a:off x="6128257" y="2127084"/>
            <a:ext cx="3748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Both EXMEM and MEMWB 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&lt;- 0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D1C8-E9DB-418D-A906-4DBDD94A0108}"/>
              </a:ext>
            </a:extLst>
          </p:cNvPr>
          <p:cNvSpPr txBox="1"/>
          <p:nvPr/>
        </p:nvSpPr>
        <p:spPr>
          <a:xfrm>
            <a:off x="2854983" y="1651211"/>
            <a:ext cx="670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Forwarding Implemented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Pipeline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101077"/>
            <a:ext cx="10515600" cy="503728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Processor Clock Frequency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5 pipeline stages of a RISC-V CPU</a:t>
            </a:r>
          </a:p>
          <a:p>
            <a:r>
              <a:rPr lang="en-US" sz="2800" dirty="0">
                <a:solidFill>
                  <a:schemeClr val="bg1"/>
                </a:solidFill>
              </a:rPr>
              <a:t>	IF (Instruction Fetch)			200ps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ID (Instruction  Decode)			150ps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EX (Execution)				250ps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MEM (Memory Access)			200ps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WB (Write Back)				100ps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Single cycle instruction cycle time?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Single cycle instruction latency?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Pipelined cycle time?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Pipelined latency?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Divide 1 stage – which one?		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0ADA-E431-4E01-B2F9-FB85C9AB50DC}"/>
              </a:ext>
            </a:extLst>
          </p:cNvPr>
          <p:cNvSpPr txBox="1"/>
          <p:nvPr/>
        </p:nvSpPr>
        <p:spPr>
          <a:xfrm>
            <a:off x="6225310" y="4048026"/>
            <a:ext cx="1228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250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1250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9145-FFC2-42E8-BB9B-616124FB9E5F}"/>
              </a:ext>
            </a:extLst>
          </p:cNvPr>
          <p:cNvSpPr txBox="1"/>
          <p:nvPr/>
        </p:nvSpPr>
        <p:spPr>
          <a:xfrm>
            <a:off x="8175337" y="4055143"/>
            <a:ext cx="1228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900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1200 </a:t>
            </a:r>
            <a:r>
              <a:rPr lang="en-US" sz="2400" dirty="0" err="1">
                <a:solidFill>
                  <a:schemeClr val="bg1"/>
                </a:solidFill>
              </a:rPr>
              <a:t>ps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5C8E3-46B7-4D6C-9332-B1F9BB228984}"/>
              </a:ext>
            </a:extLst>
          </p:cNvPr>
          <p:cNvCxnSpPr>
            <a:cxnSpLocks/>
          </p:cNvCxnSpPr>
          <p:nvPr/>
        </p:nvCxnSpPr>
        <p:spPr>
          <a:xfrm>
            <a:off x="4156364" y="6022109"/>
            <a:ext cx="45442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6D2E4B-7878-40A2-99D0-21CDF7280C98}"/>
              </a:ext>
            </a:extLst>
          </p:cNvPr>
          <p:cNvCxnSpPr/>
          <p:nvPr/>
        </p:nvCxnSpPr>
        <p:spPr>
          <a:xfrm flipV="1">
            <a:off x="8700655" y="5652655"/>
            <a:ext cx="0" cy="350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4ACF08-D33F-4B6F-977D-AF77F23B2EEA}"/>
              </a:ext>
            </a:extLst>
          </p:cNvPr>
          <p:cNvSpPr/>
          <p:nvPr/>
        </p:nvSpPr>
        <p:spPr>
          <a:xfrm>
            <a:off x="7204668" y="3014506"/>
            <a:ext cx="970669" cy="404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77F69-3686-46FA-BB79-151D9BC9E8BA}"/>
              </a:ext>
            </a:extLst>
          </p:cNvPr>
          <p:cNvSpPr/>
          <p:nvPr/>
        </p:nvSpPr>
        <p:spPr>
          <a:xfrm>
            <a:off x="7204668" y="2285483"/>
            <a:ext cx="970669" cy="404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4AE255-92FD-497C-9A08-C7E8DD025064}"/>
              </a:ext>
            </a:extLst>
          </p:cNvPr>
          <p:cNvSpPr/>
          <p:nvPr/>
        </p:nvSpPr>
        <p:spPr>
          <a:xfrm>
            <a:off x="7204668" y="3348171"/>
            <a:ext cx="970669" cy="404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11 ALU </a:t>
            </a:r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Be alert for forward references</a:t>
            </a:r>
          </a:p>
        </p:txBody>
      </p:sp>
    </p:spTree>
    <p:extLst>
      <p:ext uri="{BB962C8B-B14F-4D97-AF65-F5344CB8AC3E}">
        <p14:creationId xmlns:p14="http://schemas.microsoft.com/office/powerpoint/2010/main" val="197668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7563"/>
            <a:ext cx="4096108" cy="3661913"/>
          </a:xfrm>
        </p:spPr>
        <p:txBody>
          <a:bodyPr/>
          <a:lstStyle/>
          <a:p>
            <a:r>
              <a:rPr lang="en-US" dirty="0"/>
              <a:t>Error message in </a:t>
            </a:r>
            <a:r>
              <a:rPr lang="en-US" dirty="0" err="1"/>
              <a:t>gdb</a:t>
            </a:r>
            <a:r>
              <a:rPr lang="en-US" dirty="0"/>
              <a:t>(7.4.1) console</a:t>
            </a:r>
          </a:p>
          <a:p>
            <a:pPr lvl="1"/>
            <a:r>
              <a:rPr lang="en-US" dirty="0"/>
              <a:t>Return code</a:t>
            </a:r>
          </a:p>
          <a:p>
            <a:pPr lvl="1"/>
            <a:r>
              <a:rPr lang="en-US" dirty="0"/>
              <a:t>Clock cycle (PC usually right)</a:t>
            </a:r>
          </a:p>
          <a:p>
            <a:r>
              <a:rPr lang="en-US" dirty="0"/>
              <a:t>Same error in the test console</a:t>
            </a:r>
          </a:p>
          <a:p>
            <a:pPr lvl="1"/>
            <a:r>
              <a:rPr lang="en-US" dirty="0"/>
              <a:t>Prints the bad code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FEA84-36EC-4E5D-82CF-802975210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8" y="1134781"/>
            <a:ext cx="9581152" cy="10067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3BB366-ACB6-4435-9D6A-8C1C2442CA21}"/>
              </a:ext>
            </a:extLst>
          </p:cNvPr>
          <p:cNvCxnSpPr/>
          <p:nvPr/>
        </p:nvCxnSpPr>
        <p:spPr>
          <a:xfrm flipV="1">
            <a:off x="3269673" y="1995055"/>
            <a:ext cx="1062182" cy="1339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1447FB-A2ED-455F-9FBF-30DBAAA7ED77}"/>
              </a:ext>
            </a:extLst>
          </p:cNvPr>
          <p:cNvCxnSpPr>
            <a:cxnSpLocks/>
          </p:cNvCxnSpPr>
          <p:nvPr/>
        </p:nvCxnSpPr>
        <p:spPr>
          <a:xfrm flipV="1">
            <a:off x="4484255" y="1995055"/>
            <a:ext cx="4822477" cy="17787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86F5B-1034-44C3-B08D-D70A85B54270}"/>
              </a:ext>
            </a:extLst>
          </p:cNvPr>
          <p:cNvCxnSpPr>
            <a:cxnSpLocks/>
          </p:cNvCxnSpPr>
          <p:nvPr/>
        </p:nvCxnSpPr>
        <p:spPr>
          <a:xfrm flipV="1">
            <a:off x="2665708" y="1565349"/>
            <a:ext cx="1666147" cy="1247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E2BF3BF-9C20-4FEA-B4E2-FA647C18B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04" y="3605129"/>
            <a:ext cx="5487166" cy="127652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842711-CF8D-41AD-8B07-BB3E09E1D888}"/>
              </a:ext>
            </a:extLst>
          </p:cNvPr>
          <p:cNvCxnSpPr>
            <a:cxnSpLocks/>
          </p:cNvCxnSpPr>
          <p:nvPr/>
        </p:nvCxnSpPr>
        <p:spPr>
          <a:xfrm flipV="1">
            <a:off x="4393769" y="4455763"/>
            <a:ext cx="2005520" cy="1602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1E616F-264D-4D8B-966A-B38620973018}"/>
              </a:ext>
            </a:extLst>
          </p:cNvPr>
          <p:cNvCxnSpPr>
            <a:cxnSpLocks/>
          </p:cNvCxnSpPr>
          <p:nvPr/>
        </p:nvCxnSpPr>
        <p:spPr>
          <a:xfrm flipV="1">
            <a:off x="4719234" y="4612078"/>
            <a:ext cx="5827363" cy="794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330844" cy="4351338"/>
          </a:xfrm>
        </p:spPr>
        <p:txBody>
          <a:bodyPr>
            <a:normAutofit/>
          </a:bodyPr>
          <a:lstStyle/>
          <a:p>
            <a:r>
              <a:rPr lang="en-US" dirty="0"/>
              <a:t>What does the error code mean?</a:t>
            </a:r>
          </a:p>
          <a:p>
            <a:pPr lvl="1"/>
            <a:r>
              <a:rPr lang="en-US" dirty="0"/>
              <a:t>Look in </a:t>
            </a:r>
            <a:r>
              <a:rPr lang="en-US" dirty="0" err="1"/>
              <a:t>debug.hcodal</a:t>
            </a:r>
            <a:endParaRPr lang="en-US" dirty="0"/>
          </a:p>
          <a:p>
            <a:r>
              <a:rPr lang="en-US" dirty="0"/>
              <a:t>Search for the code</a:t>
            </a:r>
          </a:p>
          <a:p>
            <a:pPr lvl="1"/>
            <a:r>
              <a:rPr lang="en-US" dirty="0"/>
              <a:t>Here is the definition</a:t>
            </a:r>
          </a:p>
          <a:p>
            <a:pPr lvl="1"/>
            <a:r>
              <a:rPr lang="en-US" dirty="0"/>
              <a:t>The error print is in one of these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D5CC9-1100-4B00-91A9-5DF628B01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66" y="1664809"/>
            <a:ext cx="4544059" cy="13908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FE6A77-84BA-4F53-9506-639A62E750B2}"/>
              </a:ext>
            </a:extLst>
          </p:cNvPr>
          <p:cNvCxnSpPr>
            <a:cxnSpLocks/>
          </p:cNvCxnSpPr>
          <p:nvPr/>
        </p:nvCxnSpPr>
        <p:spPr>
          <a:xfrm flipV="1">
            <a:off x="3429000" y="2543175"/>
            <a:ext cx="4162425" cy="5124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FBE42B-EE25-45E0-81B5-6189E3119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66" y="3284084"/>
            <a:ext cx="2848373" cy="176237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1AA65-90AC-4071-845B-766952B8D6CC}"/>
              </a:ext>
            </a:extLst>
          </p:cNvPr>
          <p:cNvCxnSpPr>
            <a:cxnSpLocks/>
          </p:cNvCxnSpPr>
          <p:nvPr/>
        </p:nvCxnSpPr>
        <p:spPr>
          <a:xfrm>
            <a:off x="3063834" y="4257532"/>
            <a:ext cx="4631376" cy="694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AE5193-8814-4CEA-83E9-B0495822A553}"/>
              </a:ext>
            </a:extLst>
          </p:cNvPr>
          <p:cNvCxnSpPr>
            <a:cxnSpLocks/>
          </p:cNvCxnSpPr>
          <p:nvPr/>
        </p:nvCxnSpPr>
        <p:spPr>
          <a:xfrm flipV="1">
            <a:off x="4037610" y="4029101"/>
            <a:ext cx="3553815" cy="10439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58D49-7409-4BA1-A444-E5278A986D22}"/>
              </a:ext>
            </a:extLst>
          </p:cNvPr>
          <p:cNvCxnSpPr>
            <a:cxnSpLocks/>
          </p:cNvCxnSpPr>
          <p:nvPr/>
        </p:nvCxnSpPr>
        <p:spPr>
          <a:xfrm flipV="1">
            <a:off x="4037610" y="4381216"/>
            <a:ext cx="3553815" cy="691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4495800" cy="4351338"/>
          </a:xfrm>
        </p:spPr>
        <p:txBody>
          <a:bodyPr/>
          <a:lstStyle/>
          <a:p>
            <a:r>
              <a:rPr lang="en-US" dirty="0"/>
              <a:t>Code in ca_pipe_stage3_ex.codal</a:t>
            </a:r>
          </a:p>
          <a:p>
            <a:r>
              <a:rPr lang="en-US" dirty="0"/>
              <a:t>The error code was 19 (0x13) which is larger than </a:t>
            </a:r>
            <a:r>
              <a:rPr lang="en-US" dirty="0" err="1"/>
              <a:t>r_ex_aluop</a:t>
            </a:r>
            <a:r>
              <a:rPr lang="en-US" dirty="0"/>
              <a:t>, so probably not here.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41A07-46B8-4AFF-8D82-C3707DF2A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48" y="1379282"/>
            <a:ext cx="5024251" cy="24921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E1EB4A-70CC-42D1-A17F-5DEFEF28B83B}"/>
              </a:ext>
            </a:extLst>
          </p:cNvPr>
          <p:cNvCxnSpPr>
            <a:cxnSpLocks/>
          </p:cNvCxnSpPr>
          <p:nvPr/>
        </p:nvCxnSpPr>
        <p:spPr>
          <a:xfrm>
            <a:off x="5334001" y="3429000"/>
            <a:ext cx="5305424" cy="133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36D0BB-FB19-4B0A-A781-6AC62ADE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8528"/>
            <a:ext cx="5715798" cy="39343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4495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 in </a:t>
            </a:r>
            <a:r>
              <a:rPr lang="en-US" dirty="0" err="1"/>
              <a:t>ca_decoders.codal</a:t>
            </a:r>
            <a:endParaRPr lang="en-US" dirty="0"/>
          </a:p>
          <a:p>
            <a:r>
              <a:rPr lang="en-US" dirty="0"/>
              <a:t>The error code was 19 (0x13). </a:t>
            </a:r>
          </a:p>
          <a:p>
            <a:r>
              <a:rPr lang="en-US" dirty="0"/>
              <a:t>What instruction is that?</a:t>
            </a:r>
          </a:p>
          <a:p>
            <a:r>
              <a:rPr lang="en-US" dirty="0"/>
              <a:t>Answer – OPC_ADDI</a:t>
            </a:r>
          </a:p>
          <a:p>
            <a:r>
              <a:rPr lang="en-US" dirty="0"/>
              <a:t>That isn’t a choice, but it’s decoded here!</a:t>
            </a:r>
          </a:p>
          <a:p>
            <a:r>
              <a:rPr lang="en-US" dirty="0" err="1"/>
              <a:t>Codasip_fatal</a:t>
            </a:r>
            <a:r>
              <a:rPr lang="en-US" dirty="0"/>
              <a:t> causes the fatal error print in the </a:t>
            </a:r>
            <a:r>
              <a:rPr lang="en-US" dirty="0" err="1"/>
              <a:t>gdb</a:t>
            </a:r>
            <a:r>
              <a:rPr lang="en-US" dirty="0"/>
              <a:t>(7.4.1) console</a:t>
            </a:r>
          </a:p>
          <a:p>
            <a:r>
              <a:rPr lang="en-US" dirty="0"/>
              <a:t>The message print occurs in the test console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E1EB4A-70CC-42D1-A17F-5DEFEF28B83B}"/>
              </a:ext>
            </a:extLst>
          </p:cNvPr>
          <p:cNvCxnSpPr>
            <a:cxnSpLocks/>
          </p:cNvCxnSpPr>
          <p:nvPr/>
        </p:nvCxnSpPr>
        <p:spPr>
          <a:xfrm>
            <a:off x="5200650" y="2235262"/>
            <a:ext cx="6153149" cy="2301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459B20-04B6-47EB-BF9E-9EE46F129D20}"/>
              </a:ext>
            </a:extLst>
          </p:cNvPr>
          <p:cNvCxnSpPr>
            <a:cxnSpLocks/>
          </p:cNvCxnSpPr>
          <p:nvPr/>
        </p:nvCxnSpPr>
        <p:spPr>
          <a:xfrm>
            <a:off x="5200650" y="4581793"/>
            <a:ext cx="2486025" cy="62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C0151-7E46-4252-AFC1-2AD3C285DAC9}"/>
              </a:ext>
            </a:extLst>
          </p:cNvPr>
          <p:cNvCxnSpPr>
            <a:cxnSpLocks/>
          </p:cNvCxnSpPr>
          <p:nvPr/>
        </p:nvCxnSpPr>
        <p:spPr>
          <a:xfrm flipV="1">
            <a:off x="5038725" y="4795232"/>
            <a:ext cx="4676775" cy="830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254BB4-F404-482E-AF31-EB9CA0097C05}"/>
              </a:ext>
            </a:extLst>
          </p:cNvPr>
          <p:cNvCxnSpPr>
            <a:cxnSpLocks/>
          </p:cNvCxnSpPr>
          <p:nvPr/>
        </p:nvCxnSpPr>
        <p:spPr>
          <a:xfrm flipV="1">
            <a:off x="4800600" y="1871260"/>
            <a:ext cx="2576512" cy="181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CA7DF-3F3F-47DE-9D1F-5928C172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10" y="1750503"/>
            <a:ext cx="4953691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659E3-64BD-41E8-9B03-02B3D8CE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9" y="5218045"/>
            <a:ext cx="9539085" cy="8148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525"/>
            <a:ext cx="5905500" cy="3922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your test just terminates with no errors:</a:t>
            </a:r>
          </a:p>
          <a:p>
            <a:r>
              <a:rPr lang="en-US" dirty="0"/>
              <a:t>You have a fatal error but </a:t>
            </a:r>
            <a:r>
              <a:rPr lang="en-US" dirty="0" err="1"/>
              <a:t>Codasip</a:t>
            </a:r>
            <a:r>
              <a:rPr lang="en-US" dirty="0"/>
              <a:t> has switched Consoles</a:t>
            </a:r>
          </a:p>
          <a:p>
            <a:r>
              <a:rPr lang="en-US" dirty="0"/>
              <a:t>Pull down the Console select</a:t>
            </a:r>
          </a:p>
          <a:p>
            <a:r>
              <a:rPr lang="en-US" dirty="0"/>
              <a:t>Pick the (</a:t>
            </a:r>
            <a:r>
              <a:rPr lang="en-US" dirty="0" err="1"/>
              <a:t>gdb</a:t>
            </a:r>
            <a:r>
              <a:rPr lang="en-US" dirty="0"/>
              <a:t> 7.4.1) Console</a:t>
            </a:r>
          </a:p>
          <a:p>
            <a:r>
              <a:rPr lang="en-US" dirty="0"/>
              <a:t>You will see the error</a:t>
            </a:r>
          </a:p>
          <a:p>
            <a:r>
              <a:rPr lang="en-US" dirty="0"/>
              <a:t>The address is correct, and it is out of range</a:t>
            </a:r>
          </a:p>
          <a:p>
            <a:r>
              <a:rPr lang="en-US" dirty="0"/>
              <a:t>Bad branch/jump – use - -info 11 to debug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E1EB4A-70CC-42D1-A17F-5DEFEF28B83B}"/>
              </a:ext>
            </a:extLst>
          </p:cNvPr>
          <p:cNvCxnSpPr>
            <a:cxnSpLocks/>
          </p:cNvCxnSpPr>
          <p:nvPr/>
        </p:nvCxnSpPr>
        <p:spPr>
          <a:xfrm flipV="1">
            <a:off x="5138981" y="1945038"/>
            <a:ext cx="5686585" cy="740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459B20-04B6-47EB-BF9E-9EE46F129D20}"/>
              </a:ext>
            </a:extLst>
          </p:cNvPr>
          <p:cNvCxnSpPr>
            <a:cxnSpLocks/>
          </p:cNvCxnSpPr>
          <p:nvPr/>
        </p:nvCxnSpPr>
        <p:spPr>
          <a:xfrm>
            <a:off x="6257925" y="4048125"/>
            <a:ext cx="2133600" cy="1800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254BB4-F404-482E-AF31-EB9CA0097C05}"/>
              </a:ext>
            </a:extLst>
          </p:cNvPr>
          <p:cNvCxnSpPr>
            <a:cxnSpLocks/>
          </p:cNvCxnSpPr>
          <p:nvPr/>
        </p:nvCxnSpPr>
        <p:spPr>
          <a:xfrm flipV="1">
            <a:off x="5038725" y="3014637"/>
            <a:ext cx="5151411" cy="937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Error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8139"/>
            <a:ext cx="10582274" cy="4351338"/>
          </a:xfrm>
        </p:spPr>
        <p:txBody>
          <a:bodyPr/>
          <a:lstStyle/>
          <a:p>
            <a:r>
              <a:rPr lang="en-US" dirty="0"/>
              <a:t>You may also see the illegal instruction decode error at a valid address</a:t>
            </a:r>
          </a:p>
          <a:p>
            <a:r>
              <a:rPr lang="en-US" dirty="0"/>
              <a:t>This means you fetched an instruction from memory that the decoder doesn’t recognize</a:t>
            </a:r>
          </a:p>
          <a:p>
            <a:r>
              <a:rPr lang="en-US" dirty="0"/>
              <a:t>This also happened to some people in Phase 2</a:t>
            </a:r>
          </a:p>
          <a:p>
            <a:r>
              <a:rPr lang="en-US" dirty="0"/>
              <a:t>You may have the wrong instructions in an element (the </a:t>
            </a:r>
            <a:r>
              <a:rPr lang="en-US" dirty="0" err="1"/>
              <a:t>opc_xxx</a:t>
            </a:r>
            <a:r>
              <a:rPr lang="en-US" dirty="0"/>
              <a:t> value created in </a:t>
            </a:r>
            <a:r>
              <a:rPr lang="en-US" dirty="0" err="1"/>
              <a:t>isa.codal</a:t>
            </a:r>
            <a:r>
              <a:rPr lang="en-US" dirty="0"/>
              <a:t>)</a:t>
            </a:r>
          </a:p>
          <a:p>
            <a:r>
              <a:rPr lang="en-US" dirty="0"/>
              <a:t>You may have failed to include an element in the set </a:t>
            </a:r>
            <a:r>
              <a:rPr lang="en-US" dirty="0" err="1"/>
              <a:t>dec</a:t>
            </a:r>
            <a:r>
              <a:rPr lang="en-US" dirty="0"/>
              <a:t> statement in the decoder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</a:t>
            </a:r>
            <a:r>
              <a:rPr lang="en-US" sz="3200" dirty="0"/>
              <a:t> reading assigned for the week</a:t>
            </a:r>
          </a:p>
          <a:p>
            <a:r>
              <a:rPr lang="en-US" sz="3200" dirty="0"/>
              <a:t>This week</a:t>
            </a:r>
          </a:p>
          <a:p>
            <a:pPr lvl="1"/>
            <a:r>
              <a:rPr lang="en-US" sz="2800" dirty="0" err="1"/>
              <a:t>MidTerm</a:t>
            </a:r>
            <a:r>
              <a:rPr lang="en-US" sz="2800" dirty="0"/>
              <a:t> questions</a:t>
            </a:r>
          </a:p>
          <a:p>
            <a:pPr lvl="1"/>
            <a:r>
              <a:rPr lang="en-US" sz="2800" dirty="0"/>
              <a:t>Phase 7 information today</a:t>
            </a:r>
          </a:p>
          <a:p>
            <a:pPr lvl="1"/>
            <a:r>
              <a:rPr lang="en-US" sz="2800" dirty="0" err="1"/>
              <a:t>MidTerm</a:t>
            </a:r>
            <a:r>
              <a:rPr lang="en-US" sz="2800" dirty="0"/>
              <a:t> on Friday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sz="3200" dirty="0"/>
              <a:t>Phase 6 is in the deduction period – 4%/day</a:t>
            </a:r>
            <a:endParaRPr lang="en-US" sz="2800" dirty="0"/>
          </a:p>
          <a:p>
            <a:r>
              <a:rPr lang="en-US" sz="3200" dirty="0"/>
              <a:t>Phase 7 Target Date Sunday, March 21 at 10:00</a:t>
            </a:r>
          </a:p>
          <a:p>
            <a:r>
              <a:rPr lang="en-US" sz="3200" dirty="0"/>
              <a:t>Bonus 1%/day (maximum 7%)</a:t>
            </a:r>
          </a:p>
          <a:p>
            <a:r>
              <a:rPr lang="en-US" sz="3200" dirty="0"/>
              <a:t>Deduction 4%/day after</a:t>
            </a:r>
          </a:p>
          <a:p>
            <a:r>
              <a:rPr lang="en-US" sz="3200" dirty="0"/>
              <a:t>Phase 8 will be posted late this week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84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/>
          </a:bodyPr>
          <a:lstStyle/>
          <a:p>
            <a:r>
              <a:rPr lang="en-US" dirty="0"/>
              <a:t>Mid-Term will be held in class on Friday, March 19</a:t>
            </a:r>
          </a:p>
          <a:p>
            <a:r>
              <a:rPr lang="en-US" dirty="0"/>
              <a:t>Mid-Term practice exam is posted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“Computer Organization and Design” text book, and RISC-V ISA specifications will be required for reference for figures as well as to create and decode RISC-V machine code</a:t>
            </a:r>
          </a:p>
          <a:p>
            <a:r>
              <a:rPr lang="en-US" dirty="0"/>
              <a:t>The Mid-Term will be taken through a Canvas quiz</a:t>
            </a:r>
          </a:p>
          <a:p>
            <a:pPr lvl="1"/>
            <a:r>
              <a:rPr lang="en-US" dirty="0"/>
              <a:t>50 minutes</a:t>
            </a:r>
          </a:p>
          <a:p>
            <a:pPr lvl="1"/>
            <a:r>
              <a:rPr lang="en-US" dirty="0"/>
              <a:t>1 attempt</a:t>
            </a:r>
          </a:p>
          <a:p>
            <a:pPr lvl="1"/>
            <a:r>
              <a:rPr lang="en-US" dirty="0"/>
              <a:t>Open Book, but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Open People, and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Mid-Term compensation</a:t>
            </a:r>
          </a:p>
          <a:p>
            <a:pPr lvl="1"/>
            <a:r>
              <a:rPr lang="en-US" sz="2800" dirty="0"/>
              <a:t>4 questions similar to questions in homework #1 thru #3 </a:t>
            </a:r>
          </a:p>
          <a:p>
            <a:pPr lvl="2"/>
            <a:r>
              <a:rPr lang="en-US" sz="2400" dirty="0"/>
              <a:t>Quiz bank of 12-18 questions</a:t>
            </a:r>
          </a:p>
          <a:p>
            <a:pPr lvl="2"/>
            <a:r>
              <a:rPr lang="en-US" sz="2400" dirty="0"/>
              <a:t>(estimating 30 minutes) </a:t>
            </a:r>
          </a:p>
          <a:p>
            <a:pPr lvl="2"/>
            <a:r>
              <a:rPr lang="en-US" sz="2400" dirty="0"/>
              <a:t>~50% of Mid-Term</a:t>
            </a:r>
          </a:p>
          <a:p>
            <a:pPr lvl="1"/>
            <a:r>
              <a:rPr lang="en-US" sz="2800" dirty="0"/>
              <a:t>15 multiple choice / matching questions </a:t>
            </a:r>
          </a:p>
          <a:p>
            <a:pPr lvl="2"/>
            <a:r>
              <a:rPr lang="en-US" sz="2400" dirty="0"/>
              <a:t>Quiz bank of 30-45 questions</a:t>
            </a:r>
          </a:p>
          <a:p>
            <a:pPr lvl="2"/>
            <a:r>
              <a:rPr lang="en-US" sz="2400" dirty="0"/>
              <a:t>Definitions / Theory based questions to test comprehension of the course material</a:t>
            </a:r>
          </a:p>
          <a:p>
            <a:pPr lvl="2"/>
            <a:r>
              <a:rPr lang="en-US" sz="2400" dirty="0"/>
              <a:t>(estimating 15 minutes)</a:t>
            </a:r>
          </a:p>
          <a:p>
            <a:pPr lvl="2"/>
            <a:r>
              <a:rPr lang="en-US" sz="2400" dirty="0"/>
              <a:t>~50% of Mid-Term</a:t>
            </a:r>
          </a:p>
          <a:p>
            <a:r>
              <a:rPr lang="en-US" sz="3200" dirty="0"/>
              <a:t>Suggestion:  If you are stuck on a problem, make note of it and move on to complete other questions.  Then go back and work on the problems that you passed over the first time</a:t>
            </a:r>
          </a:p>
          <a:p>
            <a:pPr lvl="1"/>
            <a:r>
              <a:rPr lang="en-US" sz="2800" dirty="0"/>
              <a:t>Do not lose the opportunity to complete questions that you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/>
          </a:bodyPr>
          <a:lstStyle/>
          <a:p>
            <a:r>
              <a:rPr lang="en-US" dirty="0"/>
              <a:t>Don’t forget you have access to the Disassembler spreadsheet</a:t>
            </a:r>
          </a:p>
          <a:p>
            <a:r>
              <a:rPr lang="en-US" dirty="0"/>
              <a:t>The Instruction Format sheet is page 104 of the RISC-V Specification, which is available in Canvas.</a:t>
            </a:r>
          </a:p>
          <a:p>
            <a:r>
              <a:rPr lang="en-US" dirty="0"/>
              <a:t>Textbook Figure 4.19 is also posted in the RISC-V Documentation section in Canvas.</a:t>
            </a:r>
          </a:p>
          <a:p>
            <a:r>
              <a:rPr lang="en-US" dirty="0"/>
              <a:t>Both of these Figures will be necessary for the </a:t>
            </a:r>
            <a:r>
              <a:rPr lang="en-US" dirty="0" err="1"/>
              <a:t>MidTerm</a:t>
            </a:r>
            <a:r>
              <a:rPr lang="en-US" dirty="0"/>
              <a:t> Exam.  I strongly suggest printing them or having them quickly available during the exam.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MidTerm</a:t>
            </a:r>
            <a:r>
              <a:rPr lang="en-US" dirty="0"/>
              <a:t>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98978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326481" y="4448175"/>
            <a:ext cx="1564482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bgeu</a:t>
            </a:r>
            <a:r>
              <a:rPr lang="en-US" sz="3200" dirty="0">
                <a:solidFill>
                  <a:schemeClr val="bg1"/>
                </a:solidFill>
              </a:rPr>
              <a:t> x19, x26, -72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 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1111 101</a:t>
            </a:r>
            <a:r>
              <a:rPr lang="en-US" sz="3200" dirty="0">
                <a:solidFill>
                  <a:srgbClr val="00B050"/>
                </a:solidFill>
              </a:rPr>
              <a:t>1 1010 </a:t>
            </a:r>
            <a:r>
              <a:rPr lang="en-US" sz="3200" dirty="0">
                <a:solidFill>
                  <a:srgbClr val="0070C0"/>
                </a:solidFill>
              </a:rPr>
              <a:t>1001 1</a:t>
            </a:r>
            <a:r>
              <a:rPr lang="en-US" sz="3200" dirty="0">
                <a:solidFill>
                  <a:srgbClr val="92D050"/>
                </a:solidFill>
              </a:rPr>
              <a:t>111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1100 1</a:t>
            </a:r>
            <a:r>
              <a:rPr lang="en-US" sz="3200" dirty="0">
                <a:solidFill>
                  <a:schemeClr val="bg1"/>
                </a:solidFill>
              </a:rPr>
              <a:t>110 0011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F4AEB-8B5F-4BE0-A074-0A7FFF0D36B8}"/>
              </a:ext>
            </a:extLst>
          </p:cNvPr>
          <p:cNvSpPr/>
          <p:nvPr/>
        </p:nvSpPr>
        <p:spPr>
          <a:xfrm>
            <a:off x="6934201" y="4448175"/>
            <a:ext cx="120967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17CD-9540-45D4-AE36-16566CECDA3E}"/>
              </a:ext>
            </a:extLst>
          </p:cNvPr>
          <p:cNvSpPr/>
          <p:nvPr/>
        </p:nvSpPr>
        <p:spPr>
          <a:xfrm>
            <a:off x="5166123" y="4448175"/>
            <a:ext cx="1201342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939F9-7B9D-46E7-BA0C-EB1CD1AABE8D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D65AE-48E2-4E63-8CF0-505C5EBB0169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 (and fn3)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5849B-4BE9-4C70-A906-D2B435314268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C5656-F3FB-4113-A091-4203B14D794A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rs1 field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89BB41-7B22-4BE7-9D1D-D6D4B1914210}"/>
              </a:ext>
            </a:extLst>
          </p:cNvPr>
          <p:cNvSpPr/>
          <p:nvPr/>
        </p:nvSpPr>
        <p:spPr>
          <a:xfrm>
            <a:off x="4606526" y="2225366"/>
            <a:ext cx="946547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1AEF8C-0F19-4485-BA71-37DAC9F3D629}"/>
              </a:ext>
            </a:extLst>
          </p:cNvPr>
          <p:cNvSpPr/>
          <p:nvPr/>
        </p:nvSpPr>
        <p:spPr>
          <a:xfrm>
            <a:off x="5553074" y="2234671"/>
            <a:ext cx="6715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72F7C-8625-4A93-A2CF-EC46FD5C2514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B0A0A-389A-4906-BA9C-2120224350FC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rs2 field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F6FF0B-6C0A-4551-A611-53DD78E57894}"/>
              </a:ext>
            </a:extLst>
          </p:cNvPr>
          <p:cNvSpPr/>
          <p:nvPr/>
        </p:nvSpPr>
        <p:spPr>
          <a:xfrm>
            <a:off x="6367465" y="2236523"/>
            <a:ext cx="6715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7038978" y="2234672"/>
            <a:ext cx="80962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03DE-8C93-48D1-B55A-912608C9727E}"/>
              </a:ext>
            </a:extLst>
          </p:cNvPr>
          <p:cNvSpPr/>
          <p:nvPr/>
        </p:nvSpPr>
        <p:spPr>
          <a:xfrm>
            <a:off x="6096000" y="4448175"/>
            <a:ext cx="800101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174D2-5C49-4CEC-94D1-AC81ADE9A838}"/>
              </a:ext>
            </a:extLst>
          </p:cNvPr>
          <p:cNvSpPr/>
          <p:nvPr/>
        </p:nvSpPr>
        <p:spPr>
          <a:xfrm>
            <a:off x="3890963" y="4622037"/>
            <a:ext cx="1237060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1AA32-1A71-4EC2-A255-B9059C8D44A9}"/>
              </a:ext>
            </a:extLst>
          </p:cNvPr>
          <p:cNvSpPr/>
          <p:nvPr/>
        </p:nvSpPr>
        <p:spPr>
          <a:xfrm>
            <a:off x="2383631" y="4448175"/>
            <a:ext cx="1593057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/>
      <p:bldP spid="27" grpId="0" animBg="1"/>
      <p:bldP spid="9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48383</TotalTime>
  <Words>1344</Words>
  <Application>Microsoft Office PowerPoint</Application>
  <PresentationFormat>Widescreen</PresentationFormat>
  <Paragraphs>264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 </vt:lpstr>
      <vt:lpstr>Mid-Term</vt:lpstr>
      <vt:lpstr>Mid-Term</vt:lpstr>
      <vt:lpstr>Mid-Term</vt:lpstr>
      <vt:lpstr>MidTerm Questions</vt:lpstr>
      <vt:lpstr>Assembly -&gt; Machine Code</vt:lpstr>
      <vt:lpstr>Calculate the Immediate -72</vt:lpstr>
      <vt:lpstr>Assembly -&gt; Machine Code</vt:lpstr>
      <vt:lpstr>Machine Code -&gt; Assembly</vt:lpstr>
      <vt:lpstr>Calculate the Immediate 0b 0101 1101 1100</vt:lpstr>
      <vt:lpstr>Control Signals/Resource Blocks</vt:lpstr>
      <vt:lpstr>Forwarding Analysis</vt:lpstr>
      <vt:lpstr>Pipeline Performance</vt:lpstr>
      <vt:lpstr>Phase 7</vt:lpstr>
      <vt:lpstr>Class Project – Error Messages</vt:lpstr>
      <vt:lpstr>Class Project – Error Messages</vt:lpstr>
      <vt:lpstr>Class Project – Error Messages</vt:lpstr>
      <vt:lpstr>Class Project – Error Messages</vt:lpstr>
      <vt:lpstr>Class Project – Error Messages</vt:lpstr>
      <vt:lpstr>Class Project – Error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687</cp:revision>
  <cp:lastPrinted>2017-10-14T14:57:33Z</cp:lastPrinted>
  <dcterms:created xsi:type="dcterms:W3CDTF">2015-08-04T22:38:58Z</dcterms:created>
  <dcterms:modified xsi:type="dcterms:W3CDTF">2021-03-17T19:36:06Z</dcterms:modified>
</cp:coreProperties>
</file>