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1037" r:id="rId3"/>
    <p:sldId id="1225" r:id="rId4"/>
    <p:sldId id="1112" r:id="rId5"/>
    <p:sldId id="1150" r:id="rId6"/>
    <p:sldId id="1207" r:id="rId7"/>
    <p:sldId id="1117" r:id="rId8"/>
    <p:sldId id="1209" r:id="rId9"/>
    <p:sldId id="1102" r:id="rId10"/>
    <p:sldId id="1213" r:id="rId11"/>
    <p:sldId id="1214" r:id="rId12"/>
    <p:sldId id="1224" r:id="rId13"/>
    <p:sldId id="1227" r:id="rId14"/>
    <p:sldId id="1226" r:id="rId15"/>
    <p:sldId id="1228" r:id="rId16"/>
    <p:sldId id="1230" r:id="rId17"/>
    <p:sldId id="531" r:id="rId18"/>
    <p:sldId id="606" r:id="rId19"/>
    <p:sldId id="607" r:id="rId20"/>
    <p:sldId id="1215" r:id="rId21"/>
    <p:sldId id="1216" r:id="rId22"/>
    <p:sldId id="1217" r:id="rId23"/>
    <p:sldId id="1218" r:id="rId24"/>
    <p:sldId id="1219" r:id="rId25"/>
    <p:sldId id="1220" r:id="rId26"/>
    <p:sldId id="1221" r:id="rId27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9" d="100"/>
          <a:sy n="109" d="100"/>
        </p:scale>
        <p:origin x="108" y="57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0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5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7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1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5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04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75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6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30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07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80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4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85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85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14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1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1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8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8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5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#26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22 March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3CA7DF-3F3F-47DE-9D1F-5928C172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10" y="1750503"/>
            <a:ext cx="4953691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659E3-64BD-41E8-9B03-02B3D8CEC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69" y="5218045"/>
            <a:ext cx="9539085" cy="8148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525"/>
            <a:ext cx="5905500" cy="3922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your test just terminates with no errors:</a:t>
            </a:r>
          </a:p>
          <a:p>
            <a:r>
              <a:rPr lang="en-US" dirty="0"/>
              <a:t>You have a fatal error but </a:t>
            </a:r>
            <a:r>
              <a:rPr lang="en-US" dirty="0" err="1"/>
              <a:t>Codasip</a:t>
            </a:r>
            <a:r>
              <a:rPr lang="en-US" dirty="0"/>
              <a:t> has switched Consoles</a:t>
            </a:r>
          </a:p>
          <a:p>
            <a:r>
              <a:rPr lang="en-US" dirty="0"/>
              <a:t>Pull down the Console select</a:t>
            </a:r>
          </a:p>
          <a:p>
            <a:r>
              <a:rPr lang="en-US" dirty="0"/>
              <a:t>Pick the (</a:t>
            </a:r>
            <a:r>
              <a:rPr lang="en-US" dirty="0" err="1"/>
              <a:t>gdb</a:t>
            </a:r>
            <a:r>
              <a:rPr lang="en-US" dirty="0"/>
              <a:t> 7.4.1) Console</a:t>
            </a:r>
          </a:p>
          <a:p>
            <a:r>
              <a:rPr lang="en-US" dirty="0"/>
              <a:t>You will see the error</a:t>
            </a:r>
          </a:p>
          <a:p>
            <a:r>
              <a:rPr lang="en-US" dirty="0"/>
              <a:t>The address is correct, and it is out of range</a:t>
            </a:r>
          </a:p>
          <a:p>
            <a:r>
              <a:rPr lang="en-US" dirty="0"/>
              <a:t>Bad branch/jump – use - -info 11 to debug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E1EB4A-70CC-42D1-A17F-5DEFEF28B83B}"/>
              </a:ext>
            </a:extLst>
          </p:cNvPr>
          <p:cNvCxnSpPr>
            <a:cxnSpLocks/>
          </p:cNvCxnSpPr>
          <p:nvPr/>
        </p:nvCxnSpPr>
        <p:spPr>
          <a:xfrm flipV="1">
            <a:off x="5138981" y="1945038"/>
            <a:ext cx="5686585" cy="740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459B20-04B6-47EB-BF9E-9EE46F129D20}"/>
              </a:ext>
            </a:extLst>
          </p:cNvPr>
          <p:cNvCxnSpPr>
            <a:cxnSpLocks/>
          </p:cNvCxnSpPr>
          <p:nvPr/>
        </p:nvCxnSpPr>
        <p:spPr>
          <a:xfrm>
            <a:off x="6257925" y="4048125"/>
            <a:ext cx="2133600" cy="18002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254BB4-F404-482E-AF31-EB9CA0097C05}"/>
              </a:ext>
            </a:extLst>
          </p:cNvPr>
          <p:cNvCxnSpPr>
            <a:cxnSpLocks/>
          </p:cNvCxnSpPr>
          <p:nvPr/>
        </p:nvCxnSpPr>
        <p:spPr>
          <a:xfrm flipV="1">
            <a:off x="5038725" y="3014637"/>
            <a:ext cx="5151411" cy="937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8139"/>
            <a:ext cx="10582274" cy="4351338"/>
          </a:xfrm>
        </p:spPr>
        <p:txBody>
          <a:bodyPr/>
          <a:lstStyle/>
          <a:p>
            <a:r>
              <a:rPr lang="en-US" dirty="0"/>
              <a:t>You may also see the illegal instruction decode error at a valid address</a:t>
            </a:r>
          </a:p>
          <a:p>
            <a:r>
              <a:rPr lang="en-US" dirty="0"/>
              <a:t>This means you fetched an instruction from memory that the decoder doesn’t recognize</a:t>
            </a:r>
          </a:p>
          <a:p>
            <a:r>
              <a:rPr lang="en-US" dirty="0"/>
              <a:t>This also happened to some people in Phase 2</a:t>
            </a:r>
          </a:p>
          <a:p>
            <a:r>
              <a:rPr lang="en-US" dirty="0"/>
              <a:t>You may have the wrong instructions in an element (the </a:t>
            </a:r>
            <a:r>
              <a:rPr lang="en-US" dirty="0" err="1"/>
              <a:t>opc_xxx</a:t>
            </a:r>
            <a:r>
              <a:rPr lang="en-US" dirty="0"/>
              <a:t> value created in </a:t>
            </a:r>
            <a:r>
              <a:rPr lang="en-US" dirty="0" err="1"/>
              <a:t>isa.codal</a:t>
            </a:r>
            <a:r>
              <a:rPr lang="en-US" dirty="0"/>
              <a:t>)</a:t>
            </a:r>
          </a:p>
          <a:p>
            <a:r>
              <a:rPr lang="en-US" dirty="0"/>
              <a:t>You may have failed to include an element in the set </a:t>
            </a:r>
            <a:r>
              <a:rPr lang="en-US" dirty="0" err="1"/>
              <a:t>dec</a:t>
            </a:r>
            <a:r>
              <a:rPr lang="en-US" dirty="0"/>
              <a:t> statement in the decoder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8139"/>
            <a:ext cx="10582274" cy="4351338"/>
          </a:xfrm>
        </p:spPr>
        <p:txBody>
          <a:bodyPr/>
          <a:lstStyle/>
          <a:p>
            <a:r>
              <a:rPr lang="en-US" dirty="0"/>
              <a:t>“Broken address in </a:t>
            </a:r>
            <a:r>
              <a:rPr lang="en-US" dirty="0" err="1"/>
              <a:t>if_code</a:t>
            </a:r>
            <a:r>
              <a:rPr lang="en-US" dirty="0"/>
              <a:t>” error</a:t>
            </a:r>
          </a:p>
          <a:p>
            <a:pPr lvl="1"/>
            <a:r>
              <a:rPr lang="en-US" dirty="0"/>
              <a:t>This means that you have tried to fetch an instruction from the Instruction Memory at an address which is not a multiple of 4</a:t>
            </a:r>
          </a:p>
          <a:p>
            <a:pPr lvl="1"/>
            <a:r>
              <a:rPr lang="en-US" dirty="0"/>
              <a:t>This implies that a branch failed, due to a bad branch address</a:t>
            </a:r>
          </a:p>
          <a:p>
            <a:pPr lvl="1"/>
            <a:r>
              <a:rPr lang="en-US" dirty="0"/>
              <a:t>Debug with a BP on </a:t>
            </a:r>
            <a:r>
              <a:rPr lang="en-US" dirty="0" err="1"/>
              <a:t>ex_output</a:t>
            </a:r>
            <a:r>
              <a:rPr lang="en-US" dirty="0"/>
              <a:t>.  Look at </a:t>
            </a:r>
            <a:r>
              <a:rPr lang="en-US" dirty="0" err="1"/>
              <a:t>s_ex_bradd</a:t>
            </a:r>
            <a:r>
              <a:rPr lang="en-US" dirty="0"/>
              <a:t> and trace back to see why it is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Debugging Branch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80827"/>
            <a:ext cx="5934559" cy="4596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- -info 11 command – see the “Debugging </a:t>
            </a:r>
            <a:r>
              <a:rPr lang="en-US" dirty="0" err="1"/>
              <a:t>Codasip</a:t>
            </a:r>
            <a:r>
              <a:rPr lang="en-US" dirty="0"/>
              <a:t> with - -info” document in Canvas</a:t>
            </a:r>
          </a:p>
          <a:p>
            <a:r>
              <a:rPr lang="en-US" dirty="0"/>
              <a:t>Display with - -info 6,7,11</a:t>
            </a:r>
          </a:p>
          <a:p>
            <a:r>
              <a:rPr lang="en-US" dirty="0"/>
              <a:t>If you have the wrong console, click the little monitor until you see this</a:t>
            </a:r>
          </a:p>
          <a:p>
            <a:r>
              <a:rPr lang="en-US" dirty="0"/>
              <a:t>Pipeline display (- -info 6)</a:t>
            </a:r>
          </a:p>
          <a:p>
            <a:r>
              <a:rPr lang="en-US" dirty="0"/>
              <a:t>Branch display (- -info 11) in ME stage</a:t>
            </a:r>
          </a:p>
          <a:p>
            <a:pPr lvl="1"/>
            <a:r>
              <a:rPr lang="en-US" dirty="0" err="1"/>
              <a:t>r_me_brnchop</a:t>
            </a:r>
            <a:endParaRPr lang="en-US" dirty="0"/>
          </a:p>
          <a:p>
            <a:pPr lvl="1"/>
            <a:r>
              <a:rPr lang="en-US" dirty="0" err="1"/>
              <a:t>r_me_zero</a:t>
            </a:r>
            <a:endParaRPr lang="en-US" dirty="0"/>
          </a:p>
          <a:p>
            <a:pPr lvl="1"/>
            <a:r>
              <a:rPr lang="en-US" dirty="0" err="1"/>
              <a:t>s_me_pcsrc</a:t>
            </a:r>
            <a:endParaRPr lang="en-US" dirty="0"/>
          </a:p>
          <a:p>
            <a:pPr lvl="1"/>
            <a:r>
              <a:rPr lang="en-US" dirty="0" err="1"/>
              <a:t>r_me_bradd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293C71F-594A-44F9-A339-242FCE2B3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1" y="1689101"/>
            <a:ext cx="4973818" cy="20317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FF411-B9A4-4D85-A9FF-461088FFBE10}"/>
              </a:ext>
            </a:extLst>
          </p:cNvPr>
          <p:cNvCxnSpPr/>
          <p:nvPr/>
        </p:nvCxnSpPr>
        <p:spPr>
          <a:xfrm flipV="1">
            <a:off x="6523892" y="2101362"/>
            <a:ext cx="2831123" cy="1204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11BF7E-99B1-428D-A7D6-76D313564427}"/>
              </a:ext>
            </a:extLst>
          </p:cNvPr>
          <p:cNvCxnSpPr>
            <a:cxnSpLocks/>
          </p:cNvCxnSpPr>
          <p:nvPr/>
        </p:nvCxnSpPr>
        <p:spPr>
          <a:xfrm flipV="1">
            <a:off x="4633546" y="2611315"/>
            <a:ext cx="2206869" cy="1424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2B0795-EC19-4954-B8FA-238C41F1D8D4}"/>
              </a:ext>
            </a:extLst>
          </p:cNvPr>
          <p:cNvCxnSpPr>
            <a:cxnSpLocks/>
          </p:cNvCxnSpPr>
          <p:nvPr/>
        </p:nvCxnSpPr>
        <p:spPr>
          <a:xfrm flipV="1">
            <a:off x="6242538" y="3233156"/>
            <a:ext cx="923193" cy="1206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82561-9636-46A0-9E2B-E960D1283BD0}"/>
              </a:ext>
            </a:extLst>
          </p:cNvPr>
          <p:cNvCxnSpPr>
            <a:cxnSpLocks/>
          </p:cNvCxnSpPr>
          <p:nvPr/>
        </p:nvCxnSpPr>
        <p:spPr>
          <a:xfrm flipV="1">
            <a:off x="3411415" y="3138854"/>
            <a:ext cx="4123593" cy="1732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69F651-6D9C-4479-9E1B-6249B14E5F44}"/>
              </a:ext>
            </a:extLst>
          </p:cNvPr>
          <p:cNvCxnSpPr>
            <a:cxnSpLocks/>
          </p:cNvCxnSpPr>
          <p:nvPr/>
        </p:nvCxnSpPr>
        <p:spPr>
          <a:xfrm flipV="1">
            <a:off x="2980592" y="3138854"/>
            <a:ext cx="5187462" cy="2030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119538-0B8F-4CDA-8C98-1F847E746CE2}"/>
              </a:ext>
            </a:extLst>
          </p:cNvPr>
          <p:cNvCxnSpPr>
            <a:cxnSpLocks/>
          </p:cNvCxnSpPr>
          <p:nvPr/>
        </p:nvCxnSpPr>
        <p:spPr>
          <a:xfrm flipV="1">
            <a:off x="2980592" y="3138854"/>
            <a:ext cx="5820508" cy="2338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7920D8-DEAD-4032-A900-0A9DB43A6E91}"/>
              </a:ext>
            </a:extLst>
          </p:cNvPr>
          <p:cNvCxnSpPr>
            <a:cxnSpLocks/>
          </p:cNvCxnSpPr>
          <p:nvPr/>
        </p:nvCxnSpPr>
        <p:spPr>
          <a:xfrm flipV="1">
            <a:off x="3068515" y="3138854"/>
            <a:ext cx="6356839" cy="2646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Debugging Branch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80827"/>
            <a:ext cx="5934559" cy="4596136"/>
          </a:xfrm>
        </p:spPr>
        <p:txBody>
          <a:bodyPr>
            <a:normAutofit/>
          </a:bodyPr>
          <a:lstStyle/>
          <a:p>
            <a:r>
              <a:rPr lang="en-US" dirty="0"/>
              <a:t>Indicates the Flush will occur in the next cycle</a:t>
            </a:r>
          </a:p>
          <a:p>
            <a:pPr lvl="1"/>
            <a:r>
              <a:rPr lang="en-US" dirty="0"/>
              <a:t>If you don’t see this, check the creation of the </a:t>
            </a:r>
            <a:r>
              <a:rPr lang="en-US" dirty="0" err="1"/>
              <a:t>s_STG_clear</a:t>
            </a:r>
            <a:r>
              <a:rPr lang="en-US" dirty="0"/>
              <a:t> signals and </a:t>
            </a:r>
            <a:r>
              <a:rPr lang="en-US" dirty="0" err="1"/>
              <a:t>ca_pipe_control</a:t>
            </a:r>
            <a:r>
              <a:rPr lang="en-US" dirty="0"/>
              <a:t> for errors</a:t>
            </a:r>
          </a:p>
          <a:p>
            <a:r>
              <a:rPr lang="en-US" dirty="0"/>
              <a:t>ALU Display (- -info 7) – useful when a JALR is in the EX stage and produces a bad address in the next cycle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293C71F-594A-44F9-A339-242FCE2B3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1" y="1689101"/>
            <a:ext cx="4973818" cy="20317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3D3002-6777-473A-9F84-B8EAE90B3557}"/>
              </a:ext>
            </a:extLst>
          </p:cNvPr>
          <p:cNvCxnSpPr>
            <a:cxnSpLocks/>
          </p:cNvCxnSpPr>
          <p:nvPr/>
        </p:nvCxnSpPr>
        <p:spPr>
          <a:xfrm>
            <a:off x="6304085" y="1846385"/>
            <a:ext cx="652746" cy="1582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DB9B45-A0E2-4674-9F1D-9581AF33A790}"/>
              </a:ext>
            </a:extLst>
          </p:cNvPr>
          <p:cNvCxnSpPr>
            <a:cxnSpLocks/>
          </p:cNvCxnSpPr>
          <p:nvPr/>
        </p:nvCxnSpPr>
        <p:spPr>
          <a:xfrm flipV="1">
            <a:off x="6664569" y="3050931"/>
            <a:ext cx="430823" cy="975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11C4B4-1170-4680-B55F-1E5D02BE7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1" y="4352192"/>
            <a:ext cx="5146028" cy="1413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Debugging Branch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80827"/>
            <a:ext cx="5934559" cy="4596136"/>
          </a:xfrm>
        </p:spPr>
        <p:txBody>
          <a:bodyPr>
            <a:normAutofit/>
          </a:bodyPr>
          <a:lstStyle/>
          <a:p>
            <a:r>
              <a:rPr lang="en-US" dirty="0"/>
              <a:t>Next cycle - display after the Flush</a:t>
            </a:r>
          </a:p>
          <a:p>
            <a:pPr lvl="1"/>
            <a:r>
              <a:rPr lang="en-US" dirty="0"/>
              <a:t>NOP inserted in ID by </a:t>
            </a:r>
            <a:r>
              <a:rPr lang="en-US" dirty="0" err="1"/>
              <a:t>r_id_clear</a:t>
            </a:r>
            <a:endParaRPr lang="en-US" dirty="0"/>
          </a:p>
          <a:p>
            <a:pPr lvl="1"/>
            <a:r>
              <a:rPr lang="en-US" dirty="0"/>
              <a:t>EX and ME cleared to all zeroes</a:t>
            </a:r>
          </a:p>
          <a:p>
            <a:pPr lvl="1"/>
            <a:r>
              <a:rPr lang="en-US" dirty="0"/>
              <a:t>JALR not flushed and completes</a:t>
            </a:r>
          </a:p>
          <a:p>
            <a:r>
              <a:rPr lang="en-US" dirty="0"/>
              <a:t>Why does JALR need to complete? (Poll)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293C71F-594A-44F9-A339-242FCE2B3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1" y="1689101"/>
            <a:ext cx="4973818" cy="20317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3D3002-6777-473A-9F84-B8EAE90B3557}"/>
              </a:ext>
            </a:extLst>
          </p:cNvPr>
          <p:cNvCxnSpPr>
            <a:cxnSpLocks/>
          </p:cNvCxnSpPr>
          <p:nvPr/>
        </p:nvCxnSpPr>
        <p:spPr>
          <a:xfrm>
            <a:off x="5697415" y="2296112"/>
            <a:ext cx="1397977" cy="2666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DB9B45-A0E2-4674-9F1D-9581AF33A790}"/>
              </a:ext>
            </a:extLst>
          </p:cNvPr>
          <p:cNvCxnSpPr>
            <a:cxnSpLocks/>
          </p:cNvCxnSpPr>
          <p:nvPr/>
        </p:nvCxnSpPr>
        <p:spPr>
          <a:xfrm>
            <a:off x="5530362" y="2611315"/>
            <a:ext cx="1995853" cy="2557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9B6B826-2E76-4F3C-9F0B-F21A195B7491}"/>
              </a:ext>
            </a:extLst>
          </p:cNvPr>
          <p:cNvSpPr/>
          <p:nvPr/>
        </p:nvSpPr>
        <p:spPr>
          <a:xfrm>
            <a:off x="9117623" y="3869794"/>
            <a:ext cx="492369" cy="3458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CAED9C-0E01-4E57-9A02-5351A5DBE227}"/>
              </a:ext>
            </a:extLst>
          </p:cNvPr>
          <p:cNvCxnSpPr>
            <a:cxnSpLocks/>
          </p:cNvCxnSpPr>
          <p:nvPr/>
        </p:nvCxnSpPr>
        <p:spPr>
          <a:xfrm>
            <a:off x="5600700" y="3109589"/>
            <a:ext cx="1855177" cy="22830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Infinite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8139"/>
            <a:ext cx="10582274" cy="4351338"/>
          </a:xfrm>
        </p:spPr>
        <p:txBody>
          <a:bodyPr/>
          <a:lstStyle/>
          <a:p>
            <a:r>
              <a:rPr lang="en-US" dirty="0"/>
              <a:t>Test display just sticks with a blue rectangle on an instruction</a:t>
            </a:r>
          </a:p>
          <a:p>
            <a:r>
              <a:rPr lang="en-US" dirty="0"/>
              <a:t>Use pause (||) button to pause, step to see loop</a:t>
            </a:r>
          </a:p>
          <a:p>
            <a:r>
              <a:rPr lang="en-US" dirty="0"/>
              <a:t>Use - -info 6 to see what is happening</a:t>
            </a:r>
          </a:p>
          <a:p>
            <a:r>
              <a:rPr lang="en-US" dirty="0"/>
              <a:t>Virtually always an incorrect branch back to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Performance Equation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2220" y="3345592"/>
                <a:ext cx="6087560" cy="56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𝐹𝑢𝑛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𝑐𝑡𝑖𝑜𝑛</m:t>
                        </m:r>
                      </m:den>
                    </m:f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𝐹𝑢𝑛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𝑐𝑡𝑖𝑜𝑛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20" y="3345592"/>
                <a:ext cx="6087560" cy="569964"/>
              </a:xfrm>
              <a:prstGeom prst="rect">
                <a:avLst/>
              </a:prstGeom>
              <a:blipFill>
                <a:blip r:embed="rId6"/>
                <a:stretch>
                  <a:fillRect t="-430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A050BDF-7295-4666-8461-D35C606C57D4}"/>
              </a:ext>
            </a:extLst>
          </p:cNvPr>
          <p:cNvSpPr txBox="1"/>
          <p:nvPr/>
        </p:nvSpPr>
        <p:spPr>
          <a:xfrm>
            <a:off x="692425" y="1629523"/>
            <a:ext cx="1045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only real measure of CPU Performance is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7574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Definitions: Measuring Execution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Elapsed time</a:t>
            </a:r>
          </a:p>
          <a:p>
            <a:pPr lvl="1"/>
            <a:r>
              <a:rPr lang="en-US" altLang="en-US" sz="2800" dirty="0"/>
              <a:t>Total response time, including all aspects</a:t>
            </a:r>
          </a:p>
          <a:p>
            <a:pPr lvl="2"/>
            <a:r>
              <a:rPr lang="en-US" altLang="en-US" sz="2400" dirty="0"/>
              <a:t>Processing, I/O, OS overhead, idle time</a:t>
            </a:r>
          </a:p>
          <a:p>
            <a:pPr lvl="1"/>
            <a:r>
              <a:rPr lang="en-US" altLang="en-US" sz="2800" dirty="0"/>
              <a:t>Determines system performance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CPU time</a:t>
            </a:r>
          </a:p>
          <a:p>
            <a:pPr lvl="1"/>
            <a:r>
              <a:rPr lang="en-US" altLang="en-US" sz="2800" dirty="0"/>
              <a:t>Time spent processing a given job</a:t>
            </a:r>
          </a:p>
          <a:p>
            <a:pPr lvl="2"/>
            <a:r>
              <a:rPr lang="en-US" altLang="en-US" sz="2400" dirty="0"/>
              <a:t>Discounts I/O time, other jobs’ shares</a:t>
            </a:r>
          </a:p>
          <a:p>
            <a:pPr lvl="1"/>
            <a:r>
              <a:rPr lang="en-US" altLang="en-US" sz="2800" dirty="0"/>
              <a:t>Comprises user CPU time and system CPU time</a:t>
            </a:r>
          </a:p>
          <a:p>
            <a:pPr lvl="1"/>
            <a:r>
              <a:rPr lang="en-US" altLang="en-US" sz="2800" dirty="0"/>
              <a:t>Different programs are affected differently by CPU and system performance</a:t>
            </a:r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9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Definitions: Relative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Define Performance = 1/Execution Time</a:t>
            </a:r>
          </a:p>
          <a:p>
            <a:r>
              <a:rPr lang="en-US" altLang="en-US" sz="3200" dirty="0"/>
              <a:t>“X is </a:t>
            </a:r>
            <a:r>
              <a:rPr lang="en-US" altLang="en-US" sz="3200" i="1" dirty="0">
                <a:latin typeface="Times New Roman" panose="02020603050405020304" pitchFamily="18" charset="0"/>
              </a:rPr>
              <a:t>n</a:t>
            </a:r>
            <a:r>
              <a:rPr lang="en-US" altLang="en-US" sz="3200" dirty="0"/>
              <a:t> time faster than Y”</a:t>
            </a:r>
          </a:p>
          <a:p>
            <a:pPr marL="914400" lvl="2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  <a:p>
            <a:r>
              <a:rPr lang="en-US" altLang="en-US" sz="3200" dirty="0"/>
              <a:t>Example: time taken to run a program</a:t>
            </a:r>
          </a:p>
          <a:p>
            <a:pPr lvl="1"/>
            <a:r>
              <a:rPr lang="en-US" altLang="en-US" sz="2800" dirty="0"/>
              <a:t>10s on A, 15s on B</a:t>
            </a:r>
          </a:p>
          <a:p>
            <a:pPr lvl="1"/>
            <a:r>
              <a:rPr lang="en-US" altLang="en-US" sz="2800" dirty="0"/>
              <a:t>Execution </a:t>
            </a:r>
            <a:r>
              <a:rPr lang="en-US" altLang="en-US" sz="2800" dirty="0" err="1"/>
              <a:t>Time</a:t>
            </a:r>
            <a:r>
              <a:rPr lang="en-US" altLang="en-US" sz="2800" baseline="-25000" dirty="0" err="1"/>
              <a:t>B</a:t>
            </a:r>
            <a:r>
              <a:rPr lang="en-US" altLang="en-US" sz="2800" dirty="0"/>
              <a:t> / Execution </a:t>
            </a:r>
            <a:r>
              <a:rPr lang="en-US" altLang="en-US" sz="2800" dirty="0" err="1"/>
              <a:t>Time</a:t>
            </a:r>
            <a:r>
              <a:rPr lang="en-US" altLang="en-US" sz="2800" baseline="-25000" dirty="0" err="1"/>
              <a:t>A</a:t>
            </a:r>
            <a:br>
              <a:rPr lang="en-US" altLang="en-US" sz="2800" dirty="0"/>
            </a:br>
            <a:r>
              <a:rPr lang="en-US" altLang="en-US" sz="2800" dirty="0"/>
              <a:t>= 15s / 10s = 1.5</a:t>
            </a:r>
          </a:p>
          <a:p>
            <a:pPr lvl="1"/>
            <a:r>
              <a:rPr lang="en-US" altLang="en-US" sz="2800" dirty="0"/>
              <a:t>So A is 1.5 times faster than B</a:t>
            </a:r>
            <a:endParaRPr lang="en-AU" altLang="en-US" sz="2800" dirty="0"/>
          </a:p>
          <a:p>
            <a:pPr marL="914400" lvl="2" indent="0">
              <a:buNone/>
            </a:pPr>
            <a:endParaRPr lang="en-US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324268" y="2766162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16200" imgH="457200" progId="Equation.3">
                  <p:embed/>
                </p:oleObj>
              </mc:Choice>
              <mc:Fallback>
                <p:oleObj name="Equation" r:id="rId5" imgW="2616200" imgH="4572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68" y="2766162"/>
                        <a:ext cx="5765800" cy="10080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3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MidTerm</a:t>
            </a:r>
            <a:r>
              <a:rPr lang="en-US" dirty="0"/>
              <a:t> grading has been completed</a:t>
            </a:r>
          </a:p>
          <a:p>
            <a:r>
              <a:rPr lang="en-US" dirty="0"/>
              <a:t>Class Project – Phase 7</a:t>
            </a:r>
          </a:p>
          <a:p>
            <a:r>
              <a:rPr lang="en-US" dirty="0"/>
              <a:t>Chapter 1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8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CPI – Clocks Per Instruction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tx1">
                    <a:lumMod val="50000"/>
                  </a:schemeClr>
                </a:solidFill>
              </a:rPr>
              <a:t>Generally, the operation of digital hardware is governed by a clock</a:t>
            </a:r>
          </a:p>
          <a:p>
            <a:pPr lvl="1"/>
            <a:r>
              <a:rPr lang="en-US" altLang="en-US" sz="2800" dirty="0"/>
              <a:t>For any instance in time and generally for this course, we will consider the clock frequency constant or stable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777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CPI – Clocks Per Instruction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CPU Clocking</a:t>
            </a:r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lvl="1"/>
            <a:r>
              <a:rPr lang="en-US" altLang="en-US" sz="2800" dirty="0"/>
              <a:t>Clock frequency (rate): cycles per second</a:t>
            </a:r>
          </a:p>
          <a:p>
            <a:pPr lvl="2"/>
            <a:r>
              <a:rPr lang="en-US" altLang="en-US" sz="2400" dirty="0"/>
              <a:t>e.g., 4.0GHz = 4000MHz = 4.0×10^9 Hz</a:t>
            </a:r>
          </a:p>
          <a:p>
            <a:pPr lvl="1"/>
            <a:r>
              <a:rPr lang="en-US" altLang="en-US" sz="2800" dirty="0"/>
              <a:t>Clock period: duration of a clock cycle</a:t>
            </a:r>
          </a:p>
          <a:p>
            <a:pPr lvl="2"/>
            <a:r>
              <a:rPr lang="en-US" altLang="en-US" sz="2400" dirty="0"/>
              <a:t>e.g., 250ps = 0.25ns = 250×10^(-12) s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481" y="2141127"/>
            <a:ext cx="7839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8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CPI – Clocks Per Instruction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>
                <a:solidFill>
                  <a:schemeClr val="tx1">
                    <a:lumMod val="50000"/>
                  </a:schemeClr>
                </a:solidFill>
              </a:rPr>
              <a:t>Generally, the operation of digital hardware is governed by a clock</a:t>
            </a:r>
          </a:p>
          <a:p>
            <a:pPr lvl="1"/>
            <a:r>
              <a:rPr lang="en-US" altLang="en-US" sz="2800" dirty="0"/>
              <a:t>The clock frequency can dynamically change</a:t>
            </a:r>
          </a:p>
          <a:p>
            <a:pPr lvl="2"/>
            <a:r>
              <a:rPr lang="en-US" altLang="en-US" sz="2400" dirty="0"/>
              <a:t>Example:  The </a:t>
            </a:r>
            <a:r>
              <a:rPr lang="en-US" altLang="en-US" sz="2400" dirty="0" err="1"/>
              <a:t>Ambiq</a:t>
            </a:r>
            <a:r>
              <a:rPr lang="en-US" altLang="en-US" sz="2400" dirty="0"/>
              <a:t> Micro Apollo3 MCU</a:t>
            </a:r>
          </a:p>
          <a:p>
            <a:pPr lvl="3"/>
            <a:r>
              <a:rPr lang="en-US" altLang="en-US" sz="2200" dirty="0"/>
              <a:t>Application target:  Low power/energy systems</a:t>
            </a:r>
          </a:p>
          <a:p>
            <a:pPr lvl="3"/>
            <a:r>
              <a:rPr lang="en-US" altLang="en-US" sz="2200" dirty="0"/>
              <a:t>How achieved:  Advanced peripherals that perform work with the most energy consuming component (the CPU), is turned off (either by removing the clock or removing power)</a:t>
            </a:r>
          </a:p>
          <a:p>
            <a:pPr lvl="3"/>
            <a:r>
              <a:rPr lang="en-US" altLang="en-US" sz="2200" dirty="0"/>
              <a:t>By default, all peripherals have their clocks turned off, software must enable them, but peripherals may automatically turn their clocks off when an operation is complete</a:t>
            </a:r>
          </a:p>
          <a:p>
            <a:pPr lvl="3"/>
            <a:r>
              <a:rPr lang="en-US" altLang="en-US" sz="2200" dirty="0"/>
              <a:t>On the fly, the Cortex-M clock can be reconfigured to run at a lower frequency to save energy (48 or 96 MHz)</a:t>
            </a:r>
            <a:endParaRPr lang="en-AU" altLang="en-US" sz="2200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45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CPI – Clocks Per Instruction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CPU Time for program execution</a:t>
            </a:r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lvl="1"/>
            <a:r>
              <a:rPr lang="en-US" altLang="en-US" sz="2800" dirty="0"/>
              <a:t>Performance improved by</a:t>
            </a:r>
          </a:p>
          <a:p>
            <a:pPr lvl="2"/>
            <a:r>
              <a:rPr lang="en-US" altLang="en-US" sz="2400" dirty="0"/>
              <a:t>Reducing number of clock cycles</a:t>
            </a:r>
          </a:p>
          <a:p>
            <a:pPr lvl="2"/>
            <a:r>
              <a:rPr lang="en-US" altLang="en-US" sz="2400" dirty="0"/>
              <a:t>Increasing clock rate</a:t>
            </a:r>
          </a:p>
          <a:p>
            <a:pPr lvl="2"/>
            <a:r>
              <a:rPr lang="en-US" altLang="en-US" sz="2400" dirty="0"/>
              <a:t>Hardware designer must often trade off clock rate against cycle count</a:t>
            </a:r>
            <a:endParaRPr lang="en-US" altLang="en-US" sz="2800" dirty="0"/>
          </a:p>
          <a:p>
            <a:pPr lvl="1"/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187013" y="2393156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90900" imgH="660400" progId="Equation.3">
                  <p:embed/>
                </p:oleObj>
              </mc:Choice>
              <mc:Fallback>
                <p:oleObj name="Equation" r:id="rId5" imgW="3390900" imgH="6604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13" y="2393156"/>
                        <a:ext cx="7459662" cy="14525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7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CPI – Clocks Per Instruction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80178"/>
            <a:ext cx="10515600" cy="197195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/>
              <a:t>CPU Time Example</a:t>
            </a:r>
          </a:p>
          <a:p>
            <a:pPr lvl="1"/>
            <a:r>
              <a:rPr lang="en-US" altLang="en-US" sz="2800" dirty="0"/>
              <a:t>Computer A: 2GHz clock, 10s CPU time for program to execute</a:t>
            </a:r>
          </a:p>
          <a:p>
            <a:pPr lvl="1"/>
            <a:r>
              <a:rPr lang="en-US" altLang="en-US" sz="2800" dirty="0"/>
              <a:t>Designing Computer B</a:t>
            </a:r>
          </a:p>
          <a:p>
            <a:pPr lvl="2"/>
            <a:r>
              <a:rPr lang="en-US" altLang="en-US" dirty="0"/>
              <a:t>Aim for 6s CPU time for program to execute</a:t>
            </a:r>
          </a:p>
          <a:p>
            <a:pPr lvl="2"/>
            <a:r>
              <a:rPr lang="en-US" altLang="en-US" dirty="0"/>
              <a:t>Can do faster clock, but causes 1.2 × clock cycles</a:t>
            </a:r>
          </a:p>
          <a:p>
            <a:pPr lvl="1"/>
            <a:r>
              <a:rPr lang="en-US" altLang="en-US" sz="2800" dirty="0"/>
              <a:t>How fast must Computer B clock be?</a:t>
            </a:r>
          </a:p>
          <a:p>
            <a:pPr lvl="1"/>
            <a:endParaRPr lang="en-US" altLang="en-US" sz="28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013053" y="328865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1473200" progId="Equation.3">
                  <p:embed/>
                </p:oleObj>
              </mc:Choice>
              <mc:Fallback>
                <p:oleObj name="Equation" r:id="rId5" imgW="3568700" imgH="14732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053" y="3288658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0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Instruction count and CPI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80178"/>
            <a:ext cx="10515600" cy="251393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What determines the instruction count for a computer?</a:t>
            </a:r>
          </a:p>
          <a:p>
            <a:pPr lvl="1"/>
            <a:r>
              <a:rPr lang="en-US" altLang="en-US" dirty="0"/>
              <a:t>ISA</a:t>
            </a:r>
          </a:p>
          <a:p>
            <a:pPr lvl="1"/>
            <a:r>
              <a:rPr lang="en-US" altLang="en-US" dirty="0"/>
              <a:t>Compiler</a:t>
            </a:r>
          </a:p>
          <a:p>
            <a:r>
              <a:rPr lang="en-US" altLang="en-US" dirty="0"/>
              <a:t>What determines cycles per instruction, CPI?</a:t>
            </a:r>
          </a:p>
          <a:p>
            <a:pPr lvl="1"/>
            <a:r>
              <a:rPr lang="en-US" altLang="en-US" dirty="0"/>
              <a:t>Determined by CPU hardware</a:t>
            </a:r>
          </a:p>
          <a:p>
            <a:pPr lvl="1"/>
            <a:r>
              <a:rPr lang="en-US" altLang="en-US" dirty="0"/>
              <a:t>If different instructions have different CPI</a:t>
            </a:r>
          </a:p>
          <a:p>
            <a:pPr lvl="2"/>
            <a:r>
              <a:rPr lang="en-US" altLang="en-US" dirty="0"/>
              <a:t>Average CPI affected by instruction mix</a:t>
            </a:r>
            <a:endParaRPr lang="en-US" altLang="en-US" sz="28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95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CPI and Cycle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80178"/>
            <a:ext cx="10515600" cy="1971955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Now lets take a look at the same Computer Architecture, same ISA, example</a:t>
            </a:r>
          </a:p>
          <a:p>
            <a:pPr lvl="1"/>
            <a:r>
              <a:rPr lang="en-US" altLang="en-US" dirty="0"/>
              <a:t>Computer A: Cycle Time = 250ps, CPI = 2.0</a:t>
            </a:r>
          </a:p>
          <a:p>
            <a:pPr lvl="1"/>
            <a:r>
              <a:rPr lang="en-US" altLang="en-US" dirty="0"/>
              <a:t>Computer B: Cycle Time = 500ps, CPI = 1.2</a:t>
            </a:r>
          </a:p>
          <a:p>
            <a:pPr lvl="1"/>
            <a:r>
              <a:rPr lang="en-US" altLang="en-US" dirty="0"/>
              <a:t>Which is faster, and by how much?</a:t>
            </a:r>
            <a:endParaRPr lang="en-AU" altLang="en-US" dirty="0"/>
          </a:p>
          <a:p>
            <a:pPr lvl="1"/>
            <a:endParaRPr lang="en-US" altLang="en-US" dirty="0"/>
          </a:p>
          <a:p>
            <a:pPr lvl="1"/>
            <a:endParaRPr lang="en-US" altLang="en-US" sz="28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219325" y="3222626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17900" imgH="1498600" progId="Equation.3">
                  <p:embed/>
                </p:oleObj>
              </mc:Choice>
              <mc:Fallback>
                <p:oleObj name="Equation" r:id="rId5" imgW="3517900" imgH="14986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222626"/>
                        <a:ext cx="7034213" cy="2997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"/>
          <p:cNvSpPr>
            <a:spLocks/>
          </p:cNvSpPr>
          <p:nvPr/>
        </p:nvSpPr>
        <p:spPr bwMode="auto">
          <a:xfrm>
            <a:off x="8392319" y="3765550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25400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A is faster…</a:t>
            </a:r>
            <a:endParaRPr lang="en-AU" altLang="en-US" dirty="0"/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8411347" y="5653782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25400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…by this much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538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Pause Week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is Pause Week</a:t>
            </a:r>
          </a:p>
          <a:p>
            <a:r>
              <a:rPr lang="en-US" dirty="0"/>
              <a:t>Feel free to take a break, but lectures will continue</a:t>
            </a:r>
          </a:p>
          <a:p>
            <a:r>
              <a:rPr lang="en-US" dirty="0"/>
              <a:t>This may be a good time to catch up if you are behind on the project</a:t>
            </a:r>
          </a:p>
          <a:p>
            <a:r>
              <a:rPr lang="en-US" dirty="0"/>
              <a:t>I will hold Zoom OH today from 2:00 to 3:00 -  </a:t>
            </a:r>
            <a:r>
              <a:rPr lang="en-US" u="sng" dirty="0">
                <a:hlinkClick r:id="rId5"/>
              </a:rPr>
              <a:t>https://cuboulder.zoom.us/j/4317981384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62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MidTerm</a:t>
            </a:r>
            <a:r>
              <a:rPr lang="en-US" dirty="0"/>
              <a:t> feedback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03336"/>
            <a:ext cx="10515600" cy="467362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All the </a:t>
            </a:r>
            <a:r>
              <a:rPr lang="en-US" sz="3200" dirty="0" err="1"/>
              <a:t>MidTerms</a:t>
            </a:r>
            <a:r>
              <a:rPr lang="en-US" sz="3200" dirty="0"/>
              <a:t> have been graded, and you should have access to your questions / scores (but not answers)</a:t>
            </a:r>
          </a:p>
          <a:p>
            <a:r>
              <a:rPr lang="en-US" sz="3200" dirty="0"/>
              <a:t>Grades:</a:t>
            </a:r>
          </a:p>
          <a:p>
            <a:pPr lvl="1"/>
            <a:r>
              <a:rPr lang="en-US" sz="2800" dirty="0"/>
              <a:t>High:  98%</a:t>
            </a:r>
          </a:p>
          <a:p>
            <a:pPr lvl="1"/>
            <a:r>
              <a:rPr lang="en-US" sz="2800" dirty="0"/>
              <a:t>Mean:  76%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To earn back credit on </a:t>
            </a:r>
            <a:r>
              <a:rPr lang="en-US" sz="3200" u="sng" dirty="0">
                <a:solidFill>
                  <a:srgbClr val="FF0000"/>
                </a:solidFill>
              </a:rPr>
              <a:t>questions 1 to 10</a:t>
            </a:r>
            <a:r>
              <a:rPr lang="en-US" sz="3200" dirty="0">
                <a:solidFill>
                  <a:srgbClr val="FF0000"/>
                </a:solidFill>
              </a:rPr>
              <a:t>, you must hand in updated solutions </a:t>
            </a:r>
            <a:r>
              <a:rPr lang="en-US" sz="3200" u="sng" dirty="0">
                <a:solidFill>
                  <a:srgbClr val="FF0000"/>
                </a:solidFill>
              </a:rPr>
              <a:t>showing your work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You will earn up to 50% of your lost credit back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Due by 10:00 PM on Wednesday, March 24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Must be </a:t>
            </a:r>
            <a:r>
              <a:rPr lang="en-US" sz="2800" u="sng" dirty="0">
                <a:solidFill>
                  <a:srgbClr val="FF0000"/>
                </a:solidFill>
              </a:rPr>
              <a:t>handwritten</a:t>
            </a:r>
            <a:r>
              <a:rPr lang="en-US" sz="2800" dirty="0">
                <a:solidFill>
                  <a:srgbClr val="FF0000"/>
                </a:solidFill>
              </a:rPr>
              <a:t>, send photo or scan via Slack DM, include YOUR NAME on the sheet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If you submit a photo, make sure it is </a:t>
            </a:r>
            <a:r>
              <a:rPr lang="en-US" sz="2800" u="sng" dirty="0">
                <a:solidFill>
                  <a:srgbClr val="FF0000"/>
                </a:solidFill>
              </a:rPr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23877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>
            <a:normAutofit/>
          </a:bodyPr>
          <a:lstStyle/>
          <a:p>
            <a:r>
              <a:rPr lang="en-US" sz="3200" dirty="0"/>
              <a:t>Phases 5 and 6 are in the deduction period – 1%/day</a:t>
            </a:r>
          </a:p>
          <a:p>
            <a:r>
              <a:rPr lang="en-US" sz="3200" dirty="0"/>
              <a:t>Phase 7 is in the deduction period, but due to Pause Week the deduction will be 4% through Friday at 10:00 PM.  4%/day after that.</a:t>
            </a:r>
          </a:p>
          <a:p>
            <a:r>
              <a:rPr lang="en-US" sz="3200" dirty="0"/>
              <a:t>Phase 8 will be posted by tomorrow evening</a:t>
            </a:r>
          </a:p>
          <a:p>
            <a:r>
              <a:rPr lang="en-US" sz="3200" dirty="0"/>
              <a:t>Target Date Sunday, April 4 at 10:00 PM</a:t>
            </a:r>
          </a:p>
          <a:p>
            <a:r>
              <a:rPr lang="en-US" sz="3200" dirty="0"/>
              <a:t>Bonus 1%/day (maximum 7%), deduction 4%/day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61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Why is Steve so picky?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671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Why are we doing the project?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543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What’s up with Steve’s grading system?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B9B8C-51F4-4EBE-890A-EBB06FED3612}"/>
              </a:ext>
            </a:extLst>
          </p:cNvPr>
          <p:cNvCxnSpPr/>
          <p:nvPr/>
        </p:nvCxnSpPr>
        <p:spPr>
          <a:xfrm>
            <a:off x="2066925" y="2038350"/>
            <a:ext cx="0" cy="32766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5A07BC-51F0-404E-BC3E-CBA8C7EB237C}"/>
              </a:ext>
            </a:extLst>
          </p:cNvPr>
          <p:cNvCxnSpPr>
            <a:cxnSpLocks/>
          </p:cNvCxnSpPr>
          <p:nvPr/>
        </p:nvCxnSpPr>
        <p:spPr>
          <a:xfrm flipH="1">
            <a:off x="2048233" y="4562475"/>
            <a:ext cx="78105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579DB2-943E-444C-BAB0-44E620A023F8}"/>
              </a:ext>
            </a:extLst>
          </p:cNvPr>
          <p:cNvSpPr txBox="1"/>
          <p:nvPr/>
        </p:nvSpPr>
        <p:spPr>
          <a:xfrm>
            <a:off x="1047777" y="3185103"/>
            <a:ext cx="101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Dollars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9AD49-A949-4D9B-AFA6-FBDDB0F697B9}"/>
              </a:ext>
            </a:extLst>
          </p:cNvPr>
          <p:cNvSpPr txBox="1"/>
          <p:nvPr/>
        </p:nvSpPr>
        <p:spPr>
          <a:xfrm>
            <a:off x="5586426" y="5596976"/>
            <a:ext cx="101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AB303-92C1-47C1-A976-F0EA46EFEA40}"/>
              </a:ext>
            </a:extLst>
          </p:cNvPr>
          <p:cNvCxnSpPr>
            <a:cxnSpLocks/>
          </p:cNvCxnSpPr>
          <p:nvPr/>
        </p:nvCxnSpPr>
        <p:spPr>
          <a:xfrm flipH="1">
            <a:off x="2048233" y="5057775"/>
            <a:ext cx="2466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0D8298-F802-4EDF-95D1-FAE2783527E9}"/>
              </a:ext>
            </a:extLst>
          </p:cNvPr>
          <p:cNvCxnSpPr>
            <a:cxnSpLocks/>
          </p:cNvCxnSpPr>
          <p:nvPr/>
        </p:nvCxnSpPr>
        <p:spPr>
          <a:xfrm flipV="1">
            <a:off x="4514850" y="4562475"/>
            <a:ext cx="0" cy="495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E98AE9-8C46-47E1-8DEA-8ED435DBE2FD}"/>
              </a:ext>
            </a:extLst>
          </p:cNvPr>
          <p:cNvCxnSpPr>
            <a:cxnSpLocks/>
          </p:cNvCxnSpPr>
          <p:nvPr/>
        </p:nvCxnSpPr>
        <p:spPr>
          <a:xfrm flipH="1">
            <a:off x="4514851" y="2295525"/>
            <a:ext cx="2090723" cy="2266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6E76B0-F2D9-4BA9-8920-27CE9D25C8BE}"/>
              </a:ext>
            </a:extLst>
          </p:cNvPr>
          <p:cNvCxnSpPr>
            <a:cxnSpLocks/>
          </p:cNvCxnSpPr>
          <p:nvPr/>
        </p:nvCxnSpPr>
        <p:spPr>
          <a:xfrm flipH="1">
            <a:off x="6605575" y="2295524"/>
            <a:ext cx="1814525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B9A86-B026-430C-92BE-FE2D9D454203}"/>
              </a:ext>
            </a:extLst>
          </p:cNvPr>
          <p:cNvCxnSpPr>
            <a:cxnSpLocks/>
          </p:cNvCxnSpPr>
          <p:nvPr/>
        </p:nvCxnSpPr>
        <p:spPr>
          <a:xfrm>
            <a:off x="8420100" y="2295524"/>
            <a:ext cx="1133475" cy="226695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2266AD-2A98-47EB-BA9A-AD1D3AF17097}"/>
              </a:ext>
            </a:extLst>
          </p:cNvPr>
          <p:cNvCxnSpPr>
            <a:cxnSpLocks/>
          </p:cNvCxnSpPr>
          <p:nvPr/>
        </p:nvCxnSpPr>
        <p:spPr>
          <a:xfrm flipV="1">
            <a:off x="5162550" y="4581525"/>
            <a:ext cx="0" cy="495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11E360-9025-47E0-B28A-2CCAA358BEF9}"/>
              </a:ext>
            </a:extLst>
          </p:cNvPr>
          <p:cNvCxnSpPr>
            <a:cxnSpLocks/>
          </p:cNvCxnSpPr>
          <p:nvPr/>
        </p:nvCxnSpPr>
        <p:spPr>
          <a:xfrm>
            <a:off x="4514850" y="5057775"/>
            <a:ext cx="6453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447B33-D9CC-4C17-B8BA-6311A2E9D71F}"/>
              </a:ext>
            </a:extLst>
          </p:cNvPr>
          <p:cNvCxnSpPr>
            <a:cxnSpLocks/>
          </p:cNvCxnSpPr>
          <p:nvPr/>
        </p:nvCxnSpPr>
        <p:spPr>
          <a:xfrm flipH="1">
            <a:off x="5160161" y="2295525"/>
            <a:ext cx="2090723" cy="2266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5DC98148-6838-4582-B040-FB4E4A6C30B0}"/>
              </a:ext>
            </a:extLst>
          </p:cNvPr>
          <p:cNvSpPr/>
          <p:nvPr/>
        </p:nvSpPr>
        <p:spPr>
          <a:xfrm>
            <a:off x="4514850" y="2295523"/>
            <a:ext cx="2736028" cy="2266952"/>
          </a:xfrm>
          <a:prstGeom prst="parallelogram">
            <a:avLst>
              <a:gd name="adj" fmla="val 9312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E2C874-717B-4865-A13D-9DAD79683E50}"/>
              </a:ext>
            </a:extLst>
          </p:cNvPr>
          <p:cNvSpPr/>
          <p:nvPr/>
        </p:nvSpPr>
        <p:spPr>
          <a:xfrm>
            <a:off x="4514850" y="4572000"/>
            <a:ext cx="645306" cy="466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4CA865-4073-477E-94FC-25BDE8EA9E99}"/>
              </a:ext>
            </a:extLst>
          </p:cNvPr>
          <p:cNvSpPr txBox="1"/>
          <p:nvPr/>
        </p:nvSpPr>
        <p:spPr>
          <a:xfrm>
            <a:off x="2844805" y="1426168"/>
            <a:ext cx="6014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Product Financial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A7BBDF-C59E-4BC2-8833-2E33E67C28A5}"/>
              </a:ext>
            </a:extLst>
          </p:cNvPr>
          <p:cNvSpPr txBox="1"/>
          <p:nvPr/>
        </p:nvSpPr>
        <p:spPr>
          <a:xfrm>
            <a:off x="1957579" y="5477914"/>
            <a:ext cx="297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Spending on Development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121C99-632D-4D72-B9E0-C13AD55DC3CE}"/>
              </a:ext>
            </a:extLst>
          </p:cNvPr>
          <p:cNvCxnSpPr/>
          <p:nvPr/>
        </p:nvCxnSpPr>
        <p:spPr>
          <a:xfrm flipV="1">
            <a:off x="2976727" y="4775200"/>
            <a:ext cx="0" cy="7027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A310C8B-DAFD-4481-8E39-B805C6B5B937}"/>
              </a:ext>
            </a:extLst>
          </p:cNvPr>
          <p:cNvSpPr txBox="1"/>
          <p:nvPr/>
        </p:nvSpPr>
        <p:spPr>
          <a:xfrm>
            <a:off x="7329191" y="5025793"/>
            <a:ext cx="297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Profit on Sales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9CBCDB-B8AC-44FC-A58E-29FA66C19D34}"/>
              </a:ext>
            </a:extLst>
          </p:cNvPr>
          <p:cNvCxnSpPr>
            <a:cxnSpLocks/>
          </p:cNvCxnSpPr>
          <p:nvPr/>
        </p:nvCxnSpPr>
        <p:spPr>
          <a:xfrm flipV="1">
            <a:off x="7762087" y="3428999"/>
            <a:ext cx="0" cy="15967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54D564C-E377-433E-8C35-1A4973CFD092}"/>
              </a:ext>
            </a:extLst>
          </p:cNvPr>
          <p:cNvSpPr txBox="1"/>
          <p:nvPr/>
        </p:nvSpPr>
        <p:spPr>
          <a:xfrm>
            <a:off x="3519191" y="2948131"/>
            <a:ext cx="297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Loss Due to Slip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EBD0A9-3CEF-4F45-9E9C-8CFF20B49460}"/>
              </a:ext>
            </a:extLst>
          </p:cNvPr>
          <p:cNvCxnSpPr>
            <a:cxnSpLocks/>
          </p:cNvCxnSpPr>
          <p:nvPr/>
        </p:nvCxnSpPr>
        <p:spPr>
          <a:xfrm>
            <a:off x="5160156" y="3132797"/>
            <a:ext cx="390905" cy="68812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38" grpId="0" animBg="1"/>
      <p:bldP spid="39" grpId="0" animBg="1"/>
      <p:bldP spid="40" grpId="0"/>
      <p:bldP spid="41" grpId="0"/>
      <p:bldP spid="44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36D0BB-FB19-4B0A-A781-6AC62ADE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8528"/>
            <a:ext cx="5715798" cy="39343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8139"/>
            <a:ext cx="4495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 in </a:t>
            </a:r>
            <a:r>
              <a:rPr lang="en-US" dirty="0" err="1"/>
              <a:t>ca_decoders.codal</a:t>
            </a:r>
            <a:endParaRPr lang="en-US" dirty="0"/>
          </a:p>
          <a:p>
            <a:r>
              <a:rPr lang="en-US" dirty="0"/>
              <a:t>The error code was 19 (0x13). </a:t>
            </a:r>
          </a:p>
          <a:p>
            <a:r>
              <a:rPr lang="en-US" dirty="0"/>
              <a:t>What instruction is that?</a:t>
            </a:r>
          </a:p>
          <a:p>
            <a:r>
              <a:rPr lang="en-US" dirty="0"/>
              <a:t>Answer – OPC_ADDI</a:t>
            </a:r>
          </a:p>
          <a:p>
            <a:r>
              <a:rPr lang="en-US" dirty="0"/>
              <a:t>That isn’t a choice, but it’s decoded here!</a:t>
            </a:r>
          </a:p>
          <a:p>
            <a:r>
              <a:rPr lang="en-US" dirty="0" err="1"/>
              <a:t>Codasip_fatal</a:t>
            </a:r>
            <a:r>
              <a:rPr lang="en-US" dirty="0"/>
              <a:t> causes the fatal error print in the </a:t>
            </a:r>
            <a:r>
              <a:rPr lang="en-US" dirty="0" err="1"/>
              <a:t>gdb</a:t>
            </a:r>
            <a:r>
              <a:rPr lang="en-US" dirty="0"/>
              <a:t>(7.4.1) console</a:t>
            </a:r>
          </a:p>
          <a:p>
            <a:r>
              <a:rPr lang="en-US" dirty="0"/>
              <a:t>The message print occurs in the test console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E1EB4A-70CC-42D1-A17F-5DEFEF28B83B}"/>
              </a:ext>
            </a:extLst>
          </p:cNvPr>
          <p:cNvCxnSpPr>
            <a:cxnSpLocks/>
          </p:cNvCxnSpPr>
          <p:nvPr/>
        </p:nvCxnSpPr>
        <p:spPr>
          <a:xfrm>
            <a:off x="5200650" y="2235262"/>
            <a:ext cx="6153149" cy="2301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459B20-04B6-47EB-BF9E-9EE46F129D20}"/>
              </a:ext>
            </a:extLst>
          </p:cNvPr>
          <p:cNvCxnSpPr>
            <a:cxnSpLocks/>
          </p:cNvCxnSpPr>
          <p:nvPr/>
        </p:nvCxnSpPr>
        <p:spPr>
          <a:xfrm>
            <a:off x="5200650" y="4581793"/>
            <a:ext cx="2486025" cy="62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C0151-7E46-4252-AFC1-2AD3C285DAC9}"/>
              </a:ext>
            </a:extLst>
          </p:cNvPr>
          <p:cNvCxnSpPr>
            <a:cxnSpLocks/>
          </p:cNvCxnSpPr>
          <p:nvPr/>
        </p:nvCxnSpPr>
        <p:spPr>
          <a:xfrm flipV="1">
            <a:off x="5038725" y="4795232"/>
            <a:ext cx="4676775" cy="830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254BB4-F404-482E-AF31-EB9CA0097C05}"/>
              </a:ext>
            </a:extLst>
          </p:cNvPr>
          <p:cNvCxnSpPr>
            <a:cxnSpLocks/>
          </p:cNvCxnSpPr>
          <p:nvPr/>
        </p:nvCxnSpPr>
        <p:spPr>
          <a:xfrm flipV="1">
            <a:off x="4800600" y="1871260"/>
            <a:ext cx="2576512" cy="1814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11487</TotalTime>
  <Words>1565</Words>
  <Application>Microsoft Office PowerPoint</Application>
  <PresentationFormat>Widescreen</PresentationFormat>
  <Paragraphs>249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HelveticaNeueLT Std ExtBlk Cn</vt:lpstr>
      <vt:lpstr>Times New Roman</vt:lpstr>
      <vt:lpstr>Office Theme</vt:lpstr>
      <vt:lpstr>Equation</vt:lpstr>
      <vt:lpstr>ECEN 3593-001 Computer Organization</vt:lpstr>
      <vt:lpstr>Class Announcements</vt:lpstr>
      <vt:lpstr>Pause Week</vt:lpstr>
      <vt:lpstr>MidTerm feedback</vt:lpstr>
      <vt:lpstr>Class Announcements</vt:lpstr>
      <vt:lpstr>Why is Steve so picky?</vt:lpstr>
      <vt:lpstr>Why are we doing the project?</vt:lpstr>
      <vt:lpstr>What’s up with Steve’s grading system?</vt:lpstr>
      <vt:lpstr>Class Project – Error Messages</vt:lpstr>
      <vt:lpstr>Class Project – Error Messages</vt:lpstr>
      <vt:lpstr>Class Project – Error Messages</vt:lpstr>
      <vt:lpstr>Class Project – Error Messages</vt:lpstr>
      <vt:lpstr>Debugging Branch Errors</vt:lpstr>
      <vt:lpstr>Debugging Branch Errors</vt:lpstr>
      <vt:lpstr>Debugging Branch Errors</vt:lpstr>
      <vt:lpstr>Class Project – Infinite Loop</vt:lpstr>
      <vt:lpstr>Performance Equation</vt:lpstr>
      <vt:lpstr>Definitions: Measuring Execution Time</vt:lpstr>
      <vt:lpstr>Definitions: Relative Performance</vt:lpstr>
      <vt:lpstr>CPI – Clocks Per Instruction</vt:lpstr>
      <vt:lpstr>CPI – Clocks Per Instruction</vt:lpstr>
      <vt:lpstr>CPI – Clocks Per Instruction</vt:lpstr>
      <vt:lpstr>CPI – Clocks Per Instruction</vt:lpstr>
      <vt:lpstr>CPI – Clocks Per Instruction</vt:lpstr>
      <vt:lpstr>Instruction count and CPI</vt:lpstr>
      <vt:lpstr>CPI and Cycle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741</cp:revision>
  <cp:lastPrinted>2017-10-14T14:57:33Z</cp:lastPrinted>
  <dcterms:created xsi:type="dcterms:W3CDTF">2015-08-04T22:38:58Z</dcterms:created>
  <dcterms:modified xsi:type="dcterms:W3CDTF">2021-03-22T19:32:12Z</dcterms:modified>
</cp:coreProperties>
</file>