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6" r:id="rId2"/>
    <p:sldId id="1212" r:id="rId3"/>
    <p:sldId id="473" r:id="rId4"/>
    <p:sldId id="1239" r:id="rId5"/>
    <p:sldId id="1112" r:id="rId6"/>
    <p:sldId id="1228" r:id="rId7"/>
    <p:sldId id="1118" r:id="rId8"/>
    <p:sldId id="1151" r:id="rId9"/>
    <p:sldId id="1222" r:id="rId10"/>
    <p:sldId id="1223" r:id="rId11"/>
    <p:sldId id="1106" r:id="rId12"/>
    <p:sldId id="1202" r:id="rId13"/>
    <p:sldId id="1231" r:id="rId14"/>
    <p:sldId id="1232" r:id="rId15"/>
    <p:sldId id="1233" r:id="rId16"/>
    <p:sldId id="1234" r:id="rId17"/>
    <p:sldId id="1235" r:id="rId18"/>
    <p:sldId id="1236" r:id="rId19"/>
    <p:sldId id="1237" r:id="rId20"/>
    <p:sldId id="1238" r:id="rId21"/>
    <p:sldId id="446" r:id="rId22"/>
    <p:sldId id="447" r:id="rId23"/>
    <p:sldId id="1109" r:id="rId24"/>
    <p:sldId id="691" r:id="rId25"/>
    <p:sldId id="692" r:id="rId26"/>
    <p:sldId id="693" r:id="rId27"/>
    <p:sldId id="69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8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3899" autoAdjust="0"/>
  </p:normalViewPr>
  <p:slideViewPr>
    <p:cSldViewPr snapToGrid="0">
      <p:cViewPr varScale="1">
        <p:scale>
          <a:sx n="109" d="100"/>
          <a:sy n="109" d="100"/>
        </p:scale>
        <p:origin x="108" y="5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399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24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CCFA5-A7FC-458F-B03C-73149AB84BC1}" type="datetimeFigureOut">
              <a:rPr lang="en-US" smtClean="0"/>
              <a:t>3/22/2021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9724D-8130-4979-A201-95D60FC2DE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6846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B5AC0-B321-4A86-97B8-6DA69A76B311}" type="datetimeFigureOut">
              <a:rPr lang="en-US" smtClean="0"/>
              <a:t>3/22/2021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5CFA0-AB82-4594-9186-FAF68A1919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91721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37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366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915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5171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0202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026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9746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8724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8724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8724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974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800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6577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0750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1160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9848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1369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3573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436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656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519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33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863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824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318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359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E24485-7D48-4B1E-A1C6-9D902E8B7592}" type="datetime1">
              <a:rPr lang="en-US" smtClean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01A1062-647E-407B-B10D-A265B55750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56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AA2F-6D7A-49A7-A50B-DAF0D8AFEAC7}" type="datetime1">
              <a:rPr lang="en-US" smtClean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887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4883-3F42-4B10-946A-41383A266422}" type="datetime1">
              <a:rPr lang="en-US" smtClean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01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993BA-1466-487C-AFB7-A65D9F9F6166}" type="datetime1">
              <a:rPr lang="en-US" smtClean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22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02E8-8713-4437-BD43-F8660904658D}" type="datetime1">
              <a:rPr lang="en-US" smtClean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3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8902-2DC3-4172-A1A6-3EFE732B88C1}" type="datetime1">
              <a:rPr lang="en-US" smtClean="0"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10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55F7-BE85-4441-BC47-13C60347E153}" type="datetime1">
              <a:rPr lang="en-US" smtClean="0"/>
              <a:t>3/22/2021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081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92C8-9440-4DB5-A244-55302416B093}" type="datetime1">
              <a:rPr lang="en-US" smtClean="0"/>
              <a:t>3/22/2021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49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BFE8-AC4E-4974-B1F5-035436A2A2A1}" type="datetime1">
              <a:rPr lang="en-US" smtClean="0"/>
              <a:t>3/22/2021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753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AFB47-3EAE-4919-8ED0-B370A759916F}" type="datetime1">
              <a:rPr lang="en-US" smtClean="0"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711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8625-AB2D-4DBF-9C96-2D76DC17DBAA}" type="datetime1">
              <a:rPr lang="en-US" smtClean="0"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57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349B0F1-5963-4B9B-B9FA-6DED7DDAF72B}" type="datetime1">
              <a:rPr lang="en-US" smtClean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01A1062-647E-407B-B10D-A265B55750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1602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uboulder.zoom.us/j/4317981384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783" y="1122363"/>
            <a:ext cx="11756712" cy="2387600"/>
          </a:xfrm>
        </p:spPr>
        <p:txBody>
          <a:bodyPr>
            <a:normAutofit/>
          </a:bodyPr>
          <a:lstStyle/>
          <a:p>
            <a:r>
              <a:rPr lang="en-US" sz="8000">
                <a:latin typeface="HelveticaNeueLT Std ExtBlk Cn" panose="020B0806040502050204" pitchFamily="34" charset="0"/>
              </a:rPr>
              <a:t>ECEN 3593-001</a:t>
            </a:r>
            <a:br>
              <a:rPr lang="en-US" sz="9600" dirty="0">
                <a:latin typeface="HelveticaNeueLT Std ExtBlk Cn" panose="020B0806040502050204" pitchFamily="34" charset="0"/>
              </a:rPr>
            </a:br>
            <a:r>
              <a:rPr lang="en-US" sz="5300" dirty="0">
                <a:latin typeface="HelveticaNeueLT Std ExtBlk Cn" panose="020B0806040502050204" pitchFamily="34" charset="0"/>
              </a:rPr>
              <a:t>Computer Organization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CFB87C"/>
                </a:solidFill>
                <a:latin typeface="HelveticaNeueLT Std ExtBlk Cn" panose="020B0806040502050204" pitchFamily="34" charset="0"/>
              </a:rPr>
              <a:t>Lecture #27</a:t>
            </a:r>
          </a:p>
          <a:p>
            <a:r>
              <a:rPr lang="en-US" sz="3600" dirty="0">
                <a:solidFill>
                  <a:srgbClr val="CFB87C"/>
                </a:solidFill>
                <a:latin typeface="HelveticaNeueLT Std ExtBlk Cn" panose="020B0806040502050204" pitchFamily="34" charset="0"/>
              </a:rPr>
              <a:t>24 March 2021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091" y="5979928"/>
            <a:ext cx="2057404" cy="68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36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Calculating effective CPI based on weighed averages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05836"/>
            <a:ext cx="10515600" cy="2722028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Alternative compiled code sequences using instructions in classes A, B, C</a:t>
            </a:r>
            <a:endParaRPr lang="en-AU" altLang="en-US" sz="3200" dirty="0"/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sz="3200" dirty="0"/>
          </a:p>
          <a:p>
            <a:endParaRPr lang="en-US" altLang="en-US" sz="3200" dirty="0"/>
          </a:p>
          <a:p>
            <a:endParaRPr lang="en-US" altLang="en-US" sz="3200" dirty="0"/>
          </a:p>
          <a:p>
            <a:pPr marL="457200" lvl="1" indent="0">
              <a:buNone/>
            </a:pPr>
            <a:endParaRPr lang="en-US" altLang="en-US" dirty="0"/>
          </a:p>
          <a:p>
            <a:pPr marL="914400" lvl="2" indent="0">
              <a:buNone/>
            </a:pPr>
            <a:endParaRPr lang="en-US" altLang="en-US" dirty="0"/>
          </a:p>
        </p:txBody>
      </p:sp>
      <p:graphicFrame>
        <p:nvGraphicFramePr>
          <p:cNvPr id="14" name="Group 40"/>
          <p:cNvGraphicFramePr>
            <a:graphicFrameLocks noGrp="1"/>
          </p:cNvGraphicFramePr>
          <p:nvPr/>
        </p:nvGraphicFramePr>
        <p:xfrm>
          <a:off x="2467154" y="2380977"/>
          <a:ext cx="6600825" cy="1592263"/>
        </p:xfrm>
        <a:graphic>
          <a:graphicData uri="http://schemas.openxmlformats.org/drawingml/2006/table">
            <a:tbl>
              <a:tblPr/>
              <a:tblGrid>
                <a:gridCol w="252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Class</a:t>
                      </a:r>
                      <a:endParaRPr kumimoji="0" lang="en-A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CPI for class</a:t>
                      </a:r>
                      <a:endParaRPr kumimoji="0" lang="en-A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IC with compiler 1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3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IC with compiler 2</a:t>
                      </a:r>
                      <a:endParaRPr kumimoji="0" lang="en-AU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AU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0" y="4493623"/>
            <a:ext cx="50945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Sequence 1: IC = 5</a:t>
            </a:r>
          </a:p>
          <a:p>
            <a:pPr lvl="1"/>
            <a:r>
              <a:rPr lang="en-US" sz="2400" dirty="0">
                <a:solidFill>
                  <a:srgbClr val="7030A0"/>
                </a:solidFill>
              </a:rPr>
              <a:t>Clock Cycles = 2×1 + 1×2 + 2×3 = 10</a:t>
            </a:r>
          </a:p>
          <a:p>
            <a:pPr lvl="1"/>
            <a:r>
              <a:rPr lang="en-US" sz="2400" dirty="0">
                <a:solidFill>
                  <a:srgbClr val="7030A0"/>
                </a:solidFill>
              </a:rPr>
              <a:t>Avg. CPI = 10/5 = 2.0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96000" y="4449435"/>
            <a:ext cx="50945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Sequence 2: IC = 6 (Poll)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Clock Cycles = 4×1 + 1×2 + 1×3 = 9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Avg. CPI = 9/6 = 1.5</a:t>
            </a:r>
          </a:p>
          <a:p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9649C9D-F78A-45FF-9772-1E2BD7BC2AF4}"/>
              </a:ext>
            </a:extLst>
          </p:cNvPr>
          <p:cNvSpPr/>
          <p:nvPr/>
        </p:nvSpPr>
        <p:spPr>
          <a:xfrm>
            <a:off x="5574323" y="2813538"/>
            <a:ext cx="228600" cy="3341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6E5E270-07B9-4F58-92C2-5085673C09F3}"/>
              </a:ext>
            </a:extLst>
          </p:cNvPr>
          <p:cNvSpPr/>
          <p:nvPr/>
        </p:nvSpPr>
        <p:spPr>
          <a:xfrm>
            <a:off x="3124199" y="4935951"/>
            <a:ext cx="228600" cy="3341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9D39EB-7ADA-4A22-AB31-6FFE0353FCCD}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3319321" y="3380605"/>
            <a:ext cx="2227779" cy="16042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8F326427-D7A2-42F3-B4FB-BE0D3E4D6183}"/>
              </a:ext>
            </a:extLst>
          </p:cNvPr>
          <p:cNvSpPr/>
          <p:nvPr/>
        </p:nvSpPr>
        <p:spPr>
          <a:xfrm>
            <a:off x="5547100" y="3204571"/>
            <a:ext cx="228600" cy="3341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F0BB1A6-C563-424A-98DF-5D815785DCF7}"/>
              </a:ext>
            </a:extLst>
          </p:cNvPr>
          <p:cNvCxnSpPr>
            <a:cxnSpLocks/>
            <a:stCxn id="9" idx="3"/>
            <a:endCxn id="18" idx="7"/>
          </p:cNvCxnSpPr>
          <p:nvPr/>
        </p:nvCxnSpPr>
        <p:spPr>
          <a:xfrm flipH="1">
            <a:off x="3628743" y="3098717"/>
            <a:ext cx="1979058" cy="18737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0F137E1-D1C2-4DB3-92D0-0746F3AD5EEC}"/>
              </a:ext>
            </a:extLst>
          </p:cNvPr>
          <p:cNvSpPr/>
          <p:nvPr/>
        </p:nvSpPr>
        <p:spPr>
          <a:xfrm>
            <a:off x="3433621" y="4923528"/>
            <a:ext cx="228600" cy="3341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2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9" grpId="1" animBg="1"/>
      <p:bldP spid="12" grpId="0" animBg="1"/>
      <p:bldP spid="12" grpId="1" animBg="1"/>
      <p:bldP spid="16" grpId="0" animBg="1"/>
      <p:bldP spid="16" grpId="1" animBg="1"/>
      <p:bldP spid="18" grpId="0" animBg="1"/>
      <p:bldP spid="1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1792"/>
            <a:ext cx="10515600" cy="66087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+mn-lt"/>
              </a:rPr>
              <a:t>Calculating</a:t>
            </a:r>
            <a:r>
              <a:rPr lang="en-US" dirty="0"/>
              <a:t> </a:t>
            </a:r>
            <a:r>
              <a:rPr lang="en-US" dirty="0">
                <a:latin typeface="+mn-lt"/>
              </a:rPr>
              <a:t>CPU 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TextBox 7"/>
          <p:cNvSpPr txBox="1"/>
          <p:nvPr/>
        </p:nvSpPr>
        <p:spPr>
          <a:xfrm>
            <a:off x="838200" y="592547"/>
            <a:ext cx="1051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Calculate the CPU time for the following program:</a:t>
            </a:r>
          </a:p>
          <a:p>
            <a:r>
              <a:rPr lang="en-US" sz="3600" dirty="0">
                <a:solidFill>
                  <a:schemeClr val="bg1"/>
                </a:solidFill>
              </a:rPr>
              <a:t>	Processor clock rate = 2 GHz</a:t>
            </a:r>
          </a:p>
          <a:p>
            <a:r>
              <a:rPr lang="en-US" sz="3600" dirty="0">
                <a:solidFill>
                  <a:schemeClr val="bg1"/>
                </a:solidFill>
              </a:rPr>
              <a:t>	FP </a:t>
            </a:r>
            <a:r>
              <a:rPr lang="en-US" sz="3600" dirty="0" err="1">
                <a:solidFill>
                  <a:schemeClr val="bg1"/>
                </a:solidFill>
              </a:rPr>
              <a:t>inst</a:t>
            </a:r>
            <a:r>
              <a:rPr lang="en-US" sz="3600" dirty="0">
                <a:solidFill>
                  <a:schemeClr val="bg1"/>
                </a:solidFill>
              </a:rPr>
              <a:t>:	  50x10^6 with CPI = 6</a:t>
            </a:r>
          </a:p>
          <a:p>
            <a:r>
              <a:rPr lang="en-US" sz="3600" dirty="0">
                <a:solidFill>
                  <a:schemeClr val="bg1"/>
                </a:solidFill>
              </a:rPr>
              <a:t>	INT </a:t>
            </a:r>
            <a:r>
              <a:rPr lang="en-US" sz="3600" dirty="0" err="1">
                <a:solidFill>
                  <a:schemeClr val="bg1"/>
                </a:solidFill>
              </a:rPr>
              <a:t>inst</a:t>
            </a:r>
            <a:r>
              <a:rPr lang="en-US" sz="3600" dirty="0">
                <a:solidFill>
                  <a:schemeClr val="bg1"/>
                </a:solidFill>
              </a:rPr>
              <a:t>:	150x10^6 with CPI = 1</a:t>
            </a:r>
          </a:p>
          <a:p>
            <a:r>
              <a:rPr lang="en-US" sz="3600" dirty="0">
                <a:solidFill>
                  <a:schemeClr val="bg1"/>
                </a:solidFill>
              </a:rPr>
              <a:t>	L/S </a:t>
            </a:r>
            <a:r>
              <a:rPr lang="en-US" sz="3600" dirty="0" err="1">
                <a:solidFill>
                  <a:schemeClr val="bg1"/>
                </a:solidFill>
              </a:rPr>
              <a:t>inst</a:t>
            </a:r>
            <a:r>
              <a:rPr lang="en-US" sz="3600" dirty="0">
                <a:solidFill>
                  <a:schemeClr val="bg1"/>
                </a:solidFill>
              </a:rPr>
              <a:t>:	  30x10^6 with CPI = 4</a:t>
            </a:r>
          </a:p>
          <a:p>
            <a:r>
              <a:rPr lang="en-US" sz="3600" dirty="0">
                <a:solidFill>
                  <a:schemeClr val="bg1"/>
                </a:solidFill>
              </a:rPr>
              <a:t>	Branches:	  20x10^6 with CPI =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3D57FB-B529-49ED-A5CB-050C8239918A}"/>
              </a:ext>
            </a:extLst>
          </p:cNvPr>
          <p:cNvSpPr txBox="1"/>
          <p:nvPr/>
        </p:nvSpPr>
        <p:spPr>
          <a:xfrm>
            <a:off x="8099612" y="2228073"/>
            <a:ext cx="2595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300x10^6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B50C15-1DF3-4D50-9FD6-A58B5169342E}"/>
              </a:ext>
            </a:extLst>
          </p:cNvPr>
          <p:cNvSpPr txBox="1"/>
          <p:nvPr/>
        </p:nvSpPr>
        <p:spPr>
          <a:xfrm>
            <a:off x="8099612" y="2749138"/>
            <a:ext cx="2595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150x10^6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45EE95-5E44-4A4A-828D-FC98F711FA0F}"/>
              </a:ext>
            </a:extLst>
          </p:cNvPr>
          <p:cNvSpPr txBox="1"/>
          <p:nvPr/>
        </p:nvSpPr>
        <p:spPr>
          <a:xfrm>
            <a:off x="8099612" y="3332835"/>
            <a:ext cx="2595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120x10^6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5C0690-1A54-47F5-A08C-D94C9791EFBC}"/>
              </a:ext>
            </a:extLst>
          </p:cNvPr>
          <p:cNvSpPr txBox="1"/>
          <p:nvPr/>
        </p:nvSpPr>
        <p:spPr>
          <a:xfrm>
            <a:off x="8099612" y="3852070"/>
            <a:ext cx="2595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  40x10^6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3134A2-AB71-4FA2-A95D-16CE2A3E73F5}"/>
              </a:ext>
            </a:extLst>
          </p:cNvPr>
          <p:cNvSpPr txBox="1"/>
          <p:nvPr/>
        </p:nvSpPr>
        <p:spPr>
          <a:xfrm>
            <a:off x="8099612" y="4509930"/>
            <a:ext cx="2595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610x10^6 =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7BA690-184F-4537-B205-312959AC6F43}"/>
              </a:ext>
            </a:extLst>
          </p:cNvPr>
          <p:cNvSpPr txBox="1"/>
          <p:nvPr/>
        </p:nvSpPr>
        <p:spPr>
          <a:xfrm>
            <a:off x="1895475" y="4509929"/>
            <a:ext cx="6344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Clock Period -&gt;  500x10^-9 times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173D8E-A40C-4CC5-A6F6-3BCC82BF967E}"/>
              </a:ext>
            </a:extLst>
          </p:cNvPr>
          <p:cNvSpPr txBox="1"/>
          <p:nvPr/>
        </p:nvSpPr>
        <p:spPr>
          <a:xfrm>
            <a:off x="6275428" y="5099061"/>
            <a:ext cx="3915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305x10^0 seconds</a:t>
            </a:r>
          </a:p>
        </p:txBody>
      </p:sp>
    </p:spTree>
    <p:extLst>
      <p:ext uri="{BB962C8B-B14F-4D97-AF65-F5344CB8AC3E}">
        <p14:creationId xmlns:p14="http://schemas.microsoft.com/office/powerpoint/2010/main" val="89968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98CCDBD5-620A-45A5-84D8-E90229C1D602}"/>
              </a:ext>
            </a:extLst>
          </p:cNvPr>
          <p:cNvSpPr txBox="1"/>
          <p:nvPr/>
        </p:nvSpPr>
        <p:spPr>
          <a:xfrm>
            <a:off x="1895475" y="4509929"/>
            <a:ext cx="6344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Clock Period -&gt;  500x10^-9 times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1792"/>
            <a:ext cx="10515600" cy="66087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+mn-lt"/>
              </a:rPr>
              <a:t>Calculating CPU 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TextBox 7"/>
          <p:cNvSpPr txBox="1"/>
          <p:nvPr/>
        </p:nvSpPr>
        <p:spPr>
          <a:xfrm>
            <a:off x="838200" y="592547"/>
            <a:ext cx="1051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Calculate the CPU time for the following program:</a:t>
            </a:r>
          </a:p>
          <a:p>
            <a:r>
              <a:rPr lang="en-US" sz="3600" dirty="0">
                <a:solidFill>
                  <a:schemeClr val="bg1"/>
                </a:solidFill>
              </a:rPr>
              <a:t>	Processor clock rate = 2 GHz</a:t>
            </a:r>
          </a:p>
          <a:p>
            <a:r>
              <a:rPr lang="en-US" sz="3600" dirty="0">
                <a:solidFill>
                  <a:schemeClr val="bg1"/>
                </a:solidFill>
              </a:rPr>
              <a:t>	FP </a:t>
            </a:r>
            <a:r>
              <a:rPr lang="en-US" sz="3600" dirty="0" err="1">
                <a:solidFill>
                  <a:schemeClr val="bg1"/>
                </a:solidFill>
              </a:rPr>
              <a:t>inst</a:t>
            </a:r>
            <a:r>
              <a:rPr lang="en-US" sz="3600" dirty="0">
                <a:solidFill>
                  <a:schemeClr val="bg1"/>
                </a:solidFill>
              </a:rPr>
              <a:t>:	  50x10^6 with CPI = 6</a:t>
            </a:r>
          </a:p>
          <a:p>
            <a:r>
              <a:rPr lang="en-US" sz="3600" dirty="0">
                <a:solidFill>
                  <a:schemeClr val="bg1"/>
                </a:solidFill>
              </a:rPr>
              <a:t>	INT </a:t>
            </a:r>
            <a:r>
              <a:rPr lang="en-US" sz="3600" dirty="0" err="1">
                <a:solidFill>
                  <a:schemeClr val="bg1"/>
                </a:solidFill>
              </a:rPr>
              <a:t>inst</a:t>
            </a:r>
            <a:r>
              <a:rPr lang="en-US" sz="3600" dirty="0">
                <a:solidFill>
                  <a:schemeClr val="bg1"/>
                </a:solidFill>
              </a:rPr>
              <a:t>:	150x10^6 with CPI = 1</a:t>
            </a:r>
          </a:p>
          <a:p>
            <a:r>
              <a:rPr lang="en-US" sz="3600" dirty="0">
                <a:solidFill>
                  <a:schemeClr val="bg1"/>
                </a:solidFill>
              </a:rPr>
              <a:t>	L/S </a:t>
            </a:r>
            <a:r>
              <a:rPr lang="en-US" sz="3600" dirty="0" err="1">
                <a:solidFill>
                  <a:schemeClr val="bg1"/>
                </a:solidFill>
              </a:rPr>
              <a:t>inst</a:t>
            </a:r>
            <a:r>
              <a:rPr lang="en-US" sz="3600" dirty="0">
                <a:solidFill>
                  <a:schemeClr val="bg1"/>
                </a:solidFill>
              </a:rPr>
              <a:t>:	  30x10^6 with CPI = 4</a:t>
            </a:r>
          </a:p>
          <a:p>
            <a:r>
              <a:rPr lang="en-US" sz="3600" dirty="0">
                <a:solidFill>
                  <a:schemeClr val="bg1"/>
                </a:solidFill>
              </a:rPr>
              <a:t>	Branches:	  20x10^6 with CPI =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3D57FB-B529-49ED-A5CB-050C8239918A}"/>
              </a:ext>
            </a:extLst>
          </p:cNvPr>
          <p:cNvSpPr txBox="1"/>
          <p:nvPr/>
        </p:nvSpPr>
        <p:spPr>
          <a:xfrm>
            <a:off x="8099612" y="2228073"/>
            <a:ext cx="2595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150x10^6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B50C15-1DF3-4D50-9FD6-A58B5169342E}"/>
              </a:ext>
            </a:extLst>
          </p:cNvPr>
          <p:cNvSpPr txBox="1"/>
          <p:nvPr/>
        </p:nvSpPr>
        <p:spPr>
          <a:xfrm>
            <a:off x="8099612" y="2749138"/>
            <a:ext cx="2595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150x10^6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45EE95-5E44-4A4A-828D-FC98F711FA0F}"/>
              </a:ext>
            </a:extLst>
          </p:cNvPr>
          <p:cNvSpPr txBox="1"/>
          <p:nvPr/>
        </p:nvSpPr>
        <p:spPr>
          <a:xfrm>
            <a:off x="8099612" y="3332835"/>
            <a:ext cx="2595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120x10^6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5C0690-1A54-47F5-A08C-D94C9791EFBC}"/>
              </a:ext>
            </a:extLst>
          </p:cNvPr>
          <p:cNvSpPr txBox="1"/>
          <p:nvPr/>
        </p:nvSpPr>
        <p:spPr>
          <a:xfrm>
            <a:off x="8099612" y="3852070"/>
            <a:ext cx="2595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  40x10^6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3134A2-AB71-4FA2-A95D-16CE2A3E73F5}"/>
              </a:ext>
            </a:extLst>
          </p:cNvPr>
          <p:cNvSpPr txBox="1"/>
          <p:nvPr/>
        </p:nvSpPr>
        <p:spPr>
          <a:xfrm>
            <a:off x="8099612" y="4509930"/>
            <a:ext cx="2595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460x10^6 =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173D8E-A40C-4CC5-A6F6-3BCC82BF967E}"/>
              </a:ext>
            </a:extLst>
          </p:cNvPr>
          <p:cNvSpPr txBox="1"/>
          <p:nvPr/>
        </p:nvSpPr>
        <p:spPr>
          <a:xfrm>
            <a:off x="6275428" y="5099061"/>
            <a:ext cx="3915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230x10^0 seconds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FC6192-EBCE-4BE5-A2F7-1E299BBE9B7B}"/>
              </a:ext>
            </a:extLst>
          </p:cNvPr>
          <p:cNvSpPr txBox="1"/>
          <p:nvPr/>
        </p:nvSpPr>
        <p:spPr>
          <a:xfrm>
            <a:off x="7440706" y="2254540"/>
            <a:ext cx="556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7E8E9-8BF4-4E4B-84CD-A2D1F13F993A}"/>
              </a:ext>
            </a:extLst>
          </p:cNvPr>
          <p:cNvSpPr txBox="1"/>
          <p:nvPr/>
        </p:nvSpPr>
        <p:spPr>
          <a:xfrm>
            <a:off x="7440706" y="1753280"/>
            <a:ext cx="556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3020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0" grpId="0"/>
      <p:bldP spid="11" grpId="0"/>
      <p:bldP spid="12" grpId="0"/>
      <p:bldP spid="13" grpId="0"/>
      <p:bldP spid="14" grpId="0"/>
      <p:bldP spid="16" grpId="0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What is the Performance Improvement?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71475" y="1405836"/>
            <a:ext cx="11559173" cy="4442514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Slow FP – 1/305 = 3.28 x 10^-3</a:t>
            </a:r>
          </a:p>
          <a:p>
            <a:r>
              <a:rPr lang="en-US" altLang="en-US" sz="3200" dirty="0"/>
              <a:t>Fast FP – 1/230 =  4.35 x 10^-3</a:t>
            </a:r>
          </a:p>
          <a:p>
            <a:r>
              <a:rPr lang="en-US" altLang="en-US" sz="3200" dirty="0"/>
              <a:t>Fast FP is 4.35/3.28 = 1.33 times faster</a:t>
            </a:r>
          </a:p>
          <a:p>
            <a:r>
              <a:rPr lang="en-US" altLang="en-US" sz="3200" dirty="0"/>
              <a:t>Even though the FP performance was doubled</a:t>
            </a:r>
          </a:p>
          <a:p>
            <a:r>
              <a:rPr lang="en-US" altLang="en-US" sz="3200" dirty="0"/>
              <a:t>Amdahl’s Law</a:t>
            </a:r>
            <a:endParaRPr lang="en-US" altLang="en-US" sz="2800" dirty="0"/>
          </a:p>
          <a:p>
            <a:pPr marL="0" indent="0">
              <a:buNone/>
            </a:pPr>
            <a:endParaRPr lang="en-US" altLang="en-US" sz="3200" dirty="0"/>
          </a:p>
          <a:p>
            <a:pPr lvl="1"/>
            <a:endParaRPr lang="en-US" altLang="en-US" sz="2800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sz="3200" dirty="0"/>
          </a:p>
          <a:p>
            <a:endParaRPr lang="en-US" altLang="en-US" sz="3200" dirty="0"/>
          </a:p>
          <a:p>
            <a:endParaRPr lang="en-US" altLang="en-US" sz="3200" dirty="0"/>
          </a:p>
          <a:p>
            <a:pPr marL="457200" lvl="1" indent="0">
              <a:buNone/>
            </a:pPr>
            <a:endParaRPr lang="en-US" altLang="en-US" dirty="0"/>
          </a:p>
          <a:p>
            <a:pPr marL="914400" lvl="2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099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Proposed - Computers at low utilization use little power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71475" y="1405836"/>
            <a:ext cx="11559173" cy="4442514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Power utilization does matter at low workloads</a:t>
            </a:r>
          </a:p>
          <a:p>
            <a:pPr lvl="1"/>
            <a:r>
              <a:rPr lang="en-US" altLang="en-US" sz="2800" dirty="0"/>
              <a:t>Google’s warehouse scale computers normally run from 10% to 50%</a:t>
            </a:r>
          </a:p>
          <a:p>
            <a:pPr lvl="1"/>
            <a:r>
              <a:rPr lang="en-US" altLang="en-US" sz="2800" dirty="0"/>
              <a:t>Run at 100% less than 1%</a:t>
            </a:r>
          </a:p>
          <a:p>
            <a:pPr marL="0" indent="0">
              <a:buNone/>
            </a:pPr>
            <a:endParaRPr lang="en-US" altLang="en-US" sz="3200" dirty="0"/>
          </a:p>
          <a:p>
            <a:pPr lvl="1"/>
            <a:endParaRPr lang="en-US" altLang="en-US" sz="2800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sz="3200" dirty="0"/>
          </a:p>
          <a:p>
            <a:endParaRPr lang="en-US" altLang="en-US" sz="3200" dirty="0"/>
          </a:p>
          <a:p>
            <a:endParaRPr lang="en-US" altLang="en-US" sz="3200" dirty="0"/>
          </a:p>
          <a:p>
            <a:pPr marL="457200" lvl="1" indent="0">
              <a:buNone/>
            </a:pPr>
            <a:endParaRPr lang="en-US" altLang="en-US" dirty="0"/>
          </a:p>
          <a:p>
            <a:pPr marL="914400" lvl="2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0139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Computers at low utilization use little power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71475" y="1405836"/>
            <a:ext cx="11559173" cy="4442514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3200" dirty="0">
                <a:solidFill>
                  <a:schemeClr val="tx1">
                    <a:lumMod val="50000"/>
                  </a:schemeClr>
                </a:solidFill>
              </a:rPr>
              <a:t>Power utilization does matter at low workloads</a:t>
            </a:r>
          </a:p>
          <a:p>
            <a:pPr lvl="1"/>
            <a:r>
              <a:rPr lang="en-US" altLang="en-US" sz="2800" dirty="0">
                <a:solidFill>
                  <a:schemeClr val="tx1">
                    <a:lumMod val="50000"/>
                  </a:schemeClr>
                </a:solidFill>
              </a:rPr>
              <a:t>Google’s warehouse scale computers normally run from 10% to 50%</a:t>
            </a:r>
          </a:p>
          <a:p>
            <a:pPr lvl="1"/>
            <a:r>
              <a:rPr lang="en-US" altLang="en-US" sz="2800" dirty="0">
                <a:solidFill>
                  <a:schemeClr val="tx1">
                    <a:lumMod val="50000"/>
                  </a:schemeClr>
                </a:solidFill>
              </a:rPr>
              <a:t>Run at 100% less than 1%</a:t>
            </a:r>
          </a:p>
          <a:p>
            <a:r>
              <a:rPr lang="en-US" altLang="en-US" sz="3200" dirty="0"/>
              <a:t>Cause of disproportional energy savings is due to leakage current of very small semiconductor geometries used in today’s CPU server chips</a:t>
            </a:r>
          </a:p>
          <a:p>
            <a:pPr lvl="1"/>
            <a:r>
              <a:rPr lang="en-US" altLang="en-US" sz="2800" dirty="0"/>
              <a:t>Leakage current of the latest Intel processor can be 40% of the total power </a:t>
            </a:r>
          </a:p>
          <a:p>
            <a:r>
              <a:rPr lang="en-US" altLang="en-US" sz="3200" dirty="0"/>
              <a:t>At a system level, similar effects of Amdahl’s Law</a:t>
            </a:r>
          </a:p>
          <a:p>
            <a:pPr lvl="1"/>
            <a:r>
              <a:rPr lang="en-US" altLang="en-US" sz="2800" dirty="0"/>
              <a:t>Reducing CPU usage does not always result in proportionally reduced system level components’ power</a:t>
            </a:r>
          </a:p>
          <a:p>
            <a:r>
              <a:rPr lang="en-US" sz="3200" dirty="0"/>
              <a:t>Computers at low utilization use little power is a </a:t>
            </a:r>
            <a:r>
              <a:rPr lang="en-US" sz="3200" dirty="0">
                <a:solidFill>
                  <a:srgbClr val="FF0000"/>
                </a:solidFill>
              </a:rPr>
              <a:t>fallacy</a:t>
            </a:r>
            <a:endParaRPr lang="en-US" altLang="en-US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en-US" sz="3200" dirty="0"/>
          </a:p>
          <a:p>
            <a:pPr lvl="1"/>
            <a:endParaRPr lang="en-US" altLang="en-US" sz="2800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sz="3200" dirty="0"/>
          </a:p>
          <a:p>
            <a:endParaRPr lang="en-US" altLang="en-US" sz="3200" dirty="0"/>
          </a:p>
          <a:p>
            <a:endParaRPr lang="en-US" altLang="en-US" sz="3200" dirty="0"/>
          </a:p>
          <a:p>
            <a:pPr marL="457200" lvl="1" indent="0">
              <a:buNone/>
            </a:pPr>
            <a:endParaRPr lang="en-US" altLang="en-US" dirty="0"/>
          </a:p>
          <a:p>
            <a:pPr marL="914400" lvl="2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4168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Proposed - Designing for performance and designing for energy efficiency are unrelated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71475" y="1405836"/>
            <a:ext cx="11559173" cy="4705974"/>
          </a:xfrm>
        </p:spPr>
        <p:txBody>
          <a:bodyPr>
            <a:normAutofit/>
          </a:bodyPr>
          <a:lstStyle/>
          <a:p>
            <a:pPr lvl="2"/>
            <a:endParaRPr lang="en-US" altLang="en-US" dirty="0"/>
          </a:p>
          <a:p>
            <a:pPr marL="0" indent="0">
              <a:buNone/>
            </a:pPr>
            <a:endParaRPr lang="en-US" altLang="en-US" sz="3200" dirty="0"/>
          </a:p>
          <a:p>
            <a:pPr lvl="1"/>
            <a:endParaRPr lang="en-US" altLang="en-US" sz="2800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sz="3200" dirty="0"/>
          </a:p>
          <a:p>
            <a:endParaRPr lang="en-US" altLang="en-US" sz="3200" dirty="0"/>
          </a:p>
          <a:p>
            <a:endParaRPr lang="en-US" altLang="en-US" sz="3200" dirty="0"/>
          </a:p>
          <a:p>
            <a:pPr marL="457200" lvl="1" indent="0">
              <a:buNone/>
            </a:pPr>
            <a:endParaRPr lang="en-US" altLang="en-US" dirty="0"/>
          </a:p>
          <a:p>
            <a:pPr marL="914400" lvl="2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65342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02866"/>
            <a:ext cx="10515600" cy="1325563"/>
          </a:xfrm>
        </p:spPr>
        <p:txBody>
          <a:bodyPr/>
          <a:lstStyle/>
          <a:p>
            <a:r>
              <a:rPr lang="en-US" dirty="0"/>
              <a:t>Common Power Analysis Case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87958" y="971515"/>
            <a:ext cx="10515600" cy="1028107"/>
          </a:xfrm>
        </p:spPr>
        <p:txBody>
          <a:bodyPr>
            <a:normAutofit/>
          </a:bodyPr>
          <a:lstStyle/>
          <a:p>
            <a:r>
              <a:rPr lang="en-US" sz="3200" dirty="0"/>
              <a:t>In many applications, processors move between different states (e.g. Active and Sleep)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107" y="2296817"/>
            <a:ext cx="550545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977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011" y="2296817"/>
            <a:ext cx="550545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02866"/>
            <a:ext cx="10515600" cy="1325563"/>
          </a:xfrm>
        </p:spPr>
        <p:txBody>
          <a:bodyPr/>
          <a:lstStyle/>
          <a:p>
            <a:r>
              <a:rPr lang="en-US" dirty="0"/>
              <a:t>Common Power Analysis Case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87958" y="971515"/>
            <a:ext cx="10515600" cy="1028107"/>
          </a:xfrm>
        </p:spPr>
        <p:txBody>
          <a:bodyPr>
            <a:normAutofit/>
          </a:bodyPr>
          <a:lstStyle/>
          <a:p>
            <a:r>
              <a:rPr lang="en-US" sz="3200" dirty="0"/>
              <a:t>Energy is the integral under the power curve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26796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107" y="2306865"/>
            <a:ext cx="550545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02866"/>
            <a:ext cx="10515600" cy="1325563"/>
          </a:xfrm>
        </p:spPr>
        <p:txBody>
          <a:bodyPr/>
          <a:lstStyle/>
          <a:p>
            <a:r>
              <a:rPr lang="en-US" dirty="0"/>
              <a:t>Common Power Analysis Case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87958" y="971515"/>
            <a:ext cx="10515600" cy="1028107"/>
          </a:xfrm>
        </p:spPr>
        <p:txBody>
          <a:bodyPr>
            <a:normAutofit/>
          </a:bodyPr>
          <a:lstStyle/>
          <a:p>
            <a:r>
              <a:rPr lang="en-US" sz="3200" dirty="0"/>
              <a:t>A processor which uses more Power but is faster may consume less Energy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96226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Announcements</a:t>
            </a:r>
          </a:p>
          <a:p>
            <a:r>
              <a:rPr lang="en-US" dirty="0"/>
              <a:t>Course Project</a:t>
            </a:r>
          </a:p>
          <a:p>
            <a:r>
              <a:rPr lang="en-US" dirty="0"/>
              <a:t>Chapter 1</a:t>
            </a:r>
          </a:p>
        </p:txBody>
      </p:sp>
    </p:spTree>
    <p:extLst>
      <p:ext uri="{BB962C8B-B14F-4D97-AF65-F5344CB8AC3E}">
        <p14:creationId xmlns:p14="http://schemas.microsoft.com/office/powerpoint/2010/main" val="3072918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Designing for performance and designing for energy efficiency are unrelated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71475" y="1405836"/>
            <a:ext cx="11559173" cy="4705974"/>
          </a:xfrm>
        </p:spPr>
        <p:txBody>
          <a:bodyPr>
            <a:normAutofit lnSpcReduction="10000"/>
          </a:bodyPr>
          <a:lstStyle/>
          <a:p>
            <a:r>
              <a:rPr lang="en-US" altLang="en-US" sz="3200" dirty="0"/>
              <a:t>Example:</a:t>
            </a:r>
          </a:p>
          <a:p>
            <a:pPr lvl="1"/>
            <a:r>
              <a:rPr lang="en-US" altLang="en-US" dirty="0"/>
              <a:t>Processor 1 requires 80mS to complete its work every 1 second</a:t>
            </a:r>
          </a:p>
          <a:p>
            <a:pPr lvl="1"/>
            <a:r>
              <a:rPr lang="en-US" altLang="en-US" dirty="0"/>
              <a:t>Average current for 1 second is:</a:t>
            </a:r>
          </a:p>
          <a:p>
            <a:pPr lvl="2"/>
            <a:r>
              <a:rPr lang="en-US" altLang="en-US" dirty="0"/>
              <a:t>(3.6mA * .080) + (0.001mA * (1-0.080))</a:t>
            </a:r>
          </a:p>
          <a:p>
            <a:pPr lvl="2"/>
            <a:r>
              <a:rPr lang="en-US" altLang="en-US" dirty="0"/>
              <a:t>0.288mA + 0.00092mA</a:t>
            </a:r>
          </a:p>
          <a:p>
            <a:pPr lvl="2"/>
            <a:r>
              <a:rPr lang="en-US" altLang="en-US" dirty="0"/>
              <a:t>~0.29mA (equivalent to 0.29mJ since the average is over 1 second)</a:t>
            </a:r>
          </a:p>
          <a:p>
            <a:pPr lvl="1"/>
            <a:r>
              <a:rPr lang="en-US" altLang="en-US" dirty="0"/>
              <a:t>Processor 2 requires 100mS to complete its work every 1 second</a:t>
            </a:r>
          </a:p>
          <a:p>
            <a:pPr lvl="1"/>
            <a:r>
              <a:rPr lang="en-US" altLang="en-US" dirty="0"/>
              <a:t>Average current for 1 second is:</a:t>
            </a:r>
          </a:p>
          <a:p>
            <a:pPr lvl="2"/>
            <a:r>
              <a:rPr lang="en-US" altLang="en-US" dirty="0"/>
              <a:t>(3.0mA * .100) + (0.001mA * (1-0.100))</a:t>
            </a:r>
          </a:p>
          <a:p>
            <a:pPr lvl="2"/>
            <a:r>
              <a:rPr lang="en-US" altLang="en-US" dirty="0"/>
              <a:t>0.300mA + .0009mA</a:t>
            </a:r>
          </a:p>
          <a:p>
            <a:pPr lvl="2"/>
            <a:r>
              <a:rPr lang="en-US" altLang="en-US" dirty="0"/>
              <a:t>~0.30mA (equivalent to 0.30mJ since the average is over 1 second)</a:t>
            </a:r>
          </a:p>
          <a:p>
            <a:r>
              <a:rPr lang="en-US" dirty="0"/>
              <a:t>Designing for performance and designing for energy efficiency are unrelated is a </a:t>
            </a:r>
            <a:r>
              <a:rPr lang="en-US" dirty="0">
                <a:solidFill>
                  <a:srgbClr val="FF0000"/>
                </a:solidFill>
              </a:rPr>
              <a:t>fallacy</a:t>
            </a:r>
            <a:endParaRPr lang="en-US" altLang="en-US" dirty="0">
              <a:solidFill>
                <a:srgbClr val="FF0000"/>
              </a:solidFill>
            </a:endParaRPr>
          </a:p>
          <a:p>
            <a:pPr lvl="2"/>
            <a:endParaRPr lang="en-US" altLang="en-US" dirty="0"/>
          </a:p>
          <a:p>
            <a:pPr marL="0" indent="0">
              <a:buNone/>
            </a:pPr>
            <a:endParaRPr lang="en-US" altLang="en-US" sz="3200" dirty="0"/>
          </a:p>
          <a:p>
            <a:pPr lvl="1"/>
            <a:endParaRPr lang="en-US" altLang="en-US" sz="2800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sz="3200" dirty="0"/>
          </a:p>
          <a:p>
            <a:endParaRPr lang="en-US" altLang="en-US" sz="3200" dirty="0"/>
          </a:p>
          <a:p>
            <a:endParaRPr lang="en-US" altLang="en-US" sz="3200" dirty="0"/>
          </a:p>
          <a:p>
            <a:pPr marL="457200" lvl="1" indent="0">
              <a:buNone/>
            </a:pPr>
            <a:endParaRPr lang="en-US" altLang="en-US" dirty="0"/>
          </a:p>
          <a:p>
            <a:pPr marL="914400" lvl="2" indent="0">
              <a:buNone/>
            </a:pPr>
            <a:endParaRPr lang="en-US" altLang="en-US" dirty="0"/>
          </a:p>
        </p:txBody>
      </p:sp>
      <p:sp>
        <p:nvSpPr>
          <p:cNvPr id="8" name="Rectangle 7"/>
          <p:cNvSpPr/>
          <p:nvPr/>
        </p:nvSpPr>
        <p:spPr>
          <a:xfrm rot="20559050">
            <a:off x="611197" y="1777244"/>
            <a:ext cx="10969605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The higher performing processor with </a:t>
            </a:r>
          </a:p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higher power </a:t>
            </a:r>
          </a:p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can be</a:t>
            </a:r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more energy efficient</a:t>
            </a:r>
          </a:p>
        </p:txBody>
      </p:sp>
    </p:spTree>
    <p:extLst>
      <p:ext uri="{BB962C8B-B14F-4D97-AF65-F5344CB8AC3E}">
        <p14:creationId xmlns:p14="http://schemas.microsoft.com/office/powerpoint/2010/main" val="142642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4904"/>
            <a:ext cx="10515600" cy="1325563"/>
          </a:xfrm>
        </p:spPr>
        <p:txBody>
          <a:bodyPr/>
          <a:lstStyle/>
          <a:p>
            <a:r>
              <a:rPr lang="en-US" altLang="en-US" dirty="0"/>
              <a:t>Designing for Power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514475"/>
            <a:ext cx="10515600" cy="4662488"/>
          </a:xfrm>
        </p:spPr>
        <p:txBody>
          <a:bodyPr>
            <a:normAutofit/>
          </a:bodyPr>
          <a:lstStyle/>
          <a:p>
            <a:endParaRPr lang="en-US" altLang="en-US" sz="3200" dirty="0"/>
          </a:p>
          <a:p>
            <a:pPr marL="914400" lvl="2" indent="0">
              <a:buNone/>
            </a:pPr>
            <a:endParaRPr lang="en-US" altLang="en-US" sz="3200" dirty="0"/>
          </a:p>
          <a:p>
            <a:pPr marL="914400" lvl="2" indent="0">
              <a:buNone/>
            </a:pPr>
            <a:endParaRPr lang="en-US" altLang="en-US" sz="3200" dirty="0"/>
          </a:p>
          <a:p>
            <a:pPr marL="914400" lvl="2" indent="0">
              <a:buNone/>
            </a:pPr>
            <a:endParaRPr lang="en-US" altLang="en-US" sz="3200" dirty="0"/>
          </a:p>
          <a:p>
            <a:pPr marL="914400" lvl="2" indent="0">
              <a:buNone/>
            </a:pPr>
            <a:endParaRPr lang="en-US" altLang="en-US" sz="3200" dirty="0"/>
          </a:p>
          <a:p>
            <a:pPr marL="0" indent="0">
              <a:buNone/>
            </a:pPr>
            <a:r>
              <a:rPr lang="en-US" altLang="en-US" sz="4000" dirty="0"/>
              <a:t>In CMOS IC technology</a:t>
            </a:r>
          </a:p>
          <a:p>
            <a:pPr marL="914400" lvl="2" indent="0">
              <a:buNone/>
            </a:pPr>
            <a:endParaRPr lang="en-US" altLang="en-US" sz="3200" dirty="0"/>
          </a:p>
        </p:txBody>
      </p:sp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113" y="1168400"/>
            <a:ext cx="6905625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2027238" y="4856131"/>
          <a:ext cx="70818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213100" imgH="228600" progId="Equation.3">
                  <p:embed/>
                </p:oleObj>
              </mc:Choice>
              <mc:Fallback>
                <p:oleObj name="Equation" r:id="rId6" imgW="3213100" imgH="228600" progId="Equation.3">
                  <p:embed/>
                  <p:pic>
                    <p:nvPicPr>
                      <p:cNvPr id="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7238" y="4856131"/>
                        <a:ext cx="7081837" cy="503237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AutoShape 7"/>
          <p:cNvSpPr>
            <a:spLocks/>
          </p:cNvSpPr>
          <p:nvPr/>
        </p:nvSpPr>
        <p:spPr bwMode="auto">
          <a:xfrm>
            <a:off x="8435975" y="5719731"/>
            <a:ext cx="1003300" cy="403225"/>
          </a:xfrm>
          <a:prstGeom prst="borderCallout1">
            <a:avLst>
              <a:gd name="adj1" fmla="val 28347"/>
              <a:gd name="adj2" fmla="val -7597"/>
              <a:gd name="adj3" fmla="val -83463"/>
              <a:gd name="adj4" fmla="val -25000"/>
            </a:avLst>
          </a:prstGeom>
          <a:solidFill>
            <a:schemeClr val="accent1"/>
          </a:solidFill>
          <a:ln w="25400">
            <a:solidFill>
              <a:srgbClr val="002060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dirty="0"/>
              <a:t>×</a:t>
            </a:r>
            <a:r>
              <a:rPr lang="en-AU" altLang="en-US" dirty="0"/>
              <a:t>1000</a:t>
            </a:r>
          </a:p>
        </p:txBody>
      </p:sp>
      <p:sp>
        <p:nvSpPr>
          <p:cNvPr id="11" name="AutoShape 8"/>
          <p:cNvSpPr>
            <a:spLocks/>
          </p:cNvSpPr>
          <p:nvPr/>
        </p:nvSpPr>
        <p:spPr bwMode="auto">
          <a:xfrm>
            <a:off x="2746375" y="5719731"/>
            <a:ext cx="1003300" cy="403225"/>
          </a:xfrm>
          <a:prstGeom prst="borderCallout1">
            <a:avLst>
              <a:gd name="adj1" fmla="val 28347"/>
              <a:gd name="adj2" fmla="val -7597"/>
              <a:gd name="adj3" fmla="val -84250"/>
              <a:gd name="adj4" fmla="val -29273"/>
            </a:avLst>
          </a:prstGeom>
          <a:solidFill>
            <a:schemeClr val="accent1"/>
          </a:solidFill>
          <a:ln w="25400">
            <a:solidFill>
              <a:srgbClr val="002060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×</a:t>
            </a:r>
            <a:r>
              <a:rPr lang="en-AU" altLang="en-US"/>
              <a:t>30</a:t>
            </a:r>
          </a:p>
        </p:txBody>
      </p:sp>
      <p:sp>
        <p:nvSpPr>
          <p:cNvPr id="12" name="AutoShape 9"/>
          <p:cNvSpPr>
            <a:spLocks/>
          </p:cNvSpPr>
          <p:nvPr/>
        </p:nvSpPr>
        <p:spPr bwMode="auto">
          <a:xfrm>
            <a:off x="6562725" y="5719731"/>
            <a:ext cx="1223963" cy="403225"/>
          </a:xfrm>
          <a:prstGeom prst="borderCallout1">
            <a:avLst>
              <a:gd name="adj1" fmla="val 28347"/>
              <a:gd name="adj2" fmla="val -6227"/>
              <a:gd name="adj3" fmla="val -81495"/>
              <a:gd name="adj4" fmla="val -27755"/>
            </a:avLst>
          </a:prstGeom>
          <a:solidFill>
            <a:schemeClr val="accent1"/>
          </a:solidFill>
          <a:ln w="25400">
            <a:solidFill>
              <a:srgbClr val="002060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5V → 1V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5162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496"/>
            <a:ext cx="10515600" cy="645113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Uniprocessor Performance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543" y="774290"/>
            <a:ext cx="8896632" cy="509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7"/>
          <p:cNvSpPr>
            <a:spLocks/>
          </p:cNvSpPr>
          <p:nvPr/>
        </p:nvSpPr>
        <p:spPr bwMode="auto">
          <a:xfrm>
            <a:off x="2083421" y="5900495"/>
            <a:ext cx="6360972" cy="347837"/>
          </a:xfrm>
          <a:prstGeom prst="borderCallout1">
            <a:avLst>
              <a:gd name="adj1" fmla="val 17602"/>
              <a:gd name="adj2" fmla="val 101412"/>
              <a:gd name="adj3" fmla="val -497940"/>
              <a:gd name="adj4" fmla="val 111185"/>
            </a:avLst>
          </a:prstGeom>
          <a:solidFill>
            <a:schemeClr val="accent1"/>
          </a:solidFill>
          <a:ln w="25400">
            <a:solidFill>
              <a:srgbClr val="7030A0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AU" altLang="en-US" sz="1600"/>
              <a:t>Constrained by power, instruction-level parallelism, memory latency</a:t>
            </a:r>
          </a:p>
        </p:txBody>
      </p:sp>
    </p:spTree>
    <p:extLst>
      <p:ext uri="{BB962C8B-B14F-4D97-AF65-F5344CB8AC3E}">
        <p14:creationId xmlns:p14="http://schemas.microsoft.com/office/powerpoint/2010/main" val="2548990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altLang="en-US" dirty="0"/>
              <a:t>Current Performance Drivers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180177"/>
            <a:ext cx="10515600" cy="4931633"/>
          </a:xfrm>
        </p:spPr>
        <p:txBody>
          <a:bodyPr>
            <a:normAutofit lnSpcReduction="10000"/>
          </a:bodyPr>
          <a:lstStyle/>
          <a:p>
            <a:r>
              <a:rPr lang="en-AU" altLang="en-US" sz="3600" dirty="0"/>
              <a:t>Multicore microprocessors</a:t>
            </a:r>
          </a:p>
          <a:p>
            <a:pPr lvl="1"/>
            <a:r>
              <a:rPr lang="en-AU" altLang="en-US" sz="3200" dirty="0"/>
              <a:t>More than one processor per chip</a:t>
            </a:r>
          </a:p>
          <a:p>
            <a:r>
              <a:rPr lang="en-AU" altLang="en-US" sz="3600" dirty="0"/>
              <a:t>Requires explicitly parallel programming</a:t>
            </a:r>
          </a:p>
          <a:p>
            <a:pPr lvl="1"/>
            <a:r>
              <a:rPr lang="en-AU" altLang="en-US" sz="3200" dirty="0"/>
              <a:t>Compare with instruction level parallelism</a:t>
            </a:r>
          </a:p>
          <a:p>
            <a:pPr lvl="2"/>
            <a:r>
              <a:rPr lang="en-AU" altLang="en-US" sz="2800" dirty="0"/>
              <a:t>Hardware executes multiple instructions at once</a:t>
            </a:r>
          </a:p>
          <a:p>
            <a:pPr lvl="2"/>
            <a:r>
              <a:rPr lang="en-AU" altLang="en-US" sz="2800" dirty="0"/>
              <a:t>Example - pipelining</a:t>
            </a:r>
          </a:p>
          <a:p>
            <a:pPr lvl="2"/>
            <a:r>
              <a:rPr lang="en-AU" altLang="en-US" sz="2800" dirty="0"/>
              <a:t>Hidden from the programmer</a:t>
            </a:r>
          </a:p>
          <a:p>
            <a:pPr lvl="1"/>
            <a:r>
              <a:rPr lang="en-AU" altLang="en-US" sz="3200" dirty="0"/>
              <a:t>Hard to do</a:t>
            </a:r>
          </a:p>
          <a:p>
            <a:pPr lvl="2"/>
            <a:r>
              <a:rPr lang="en-AU" altLang="en-US" sz="2800" dirty="0"/>
              <a:t>Programming for performance</a:t>
            </a:r>
          </a:p>
          <a:p>
            <a:pPr lvl="2"/>
            <a:r>
              <a:rPr lang="en-AU" altLang="en-US" sz="2800" dirty="0"/>
              <a:t>Load balancing</a:t>
            </a:r>
          </a:p>
          <a:p>
            <a:pPr lvl="2"/>
            <a:r>
              <a:rPr lang="en-AU" altLang="en-US" sz="2800" dirty="0"/>
              <a:t>Optimizing communication and synchronization</a:t>
            </a:r>
            <a:endParaRPr lang="en-US" altLang="en-US" sz="4000" dirty="0"/>
          </a:p>
          <a:p>
            <a:endParaRPr lang="en-US" altLang="en-US" sz="3200" dirty="0"/>
          </a:p>
          <a:p>
            <a:pPr marL="457200" lvl="1" indent="0">
              <a:buNone/>
            </a:pPr>
            <a:endParaRPr lang="en-US" altLang="en-US" dirty="0"/>
          </a:p>
          <a:p>
            <a:pPr marL="914400" lvl="2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8345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Technology Trends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3886200" cy="2732277"/>
          </a:xfrm>
        </p:spPr>
        <p:txBody>
          <a:bodyPr>
            <a:normAutofit/>
          </a:bodyPr>
          <a:lstStyle/>
          <a:p>
            <a:r>
              <a:rPr lang="en-AU" altLang="en-US" dirty="0"/>
              <a:t>Electronics technology continues to evolve</a:t>
            </a:r>
          </a:p>
          <a:p>
            <a:pPr lvl="1"/>
            <a:r>
              <a:rPr lang="en-AU" altLang="en-US" dirty="0"/>
              <a:t>Increased capacity and performance</a:t>
            </a:r>
          </a:p>
          <a:p>
            <a:pPr lvl="1"/>
            <a:r>
              <a:rPr lang="en-AU" altLang="en-US" dirty="0"/>
              <a:t>Reduced cost</a:t>
            </a:r>
          </a:p>
          <a:p>
            <a:pPr marL="0" indent="0">
              <a:buNone/>
            </a:pPr>
            <a:endParaRPr lang="en-US" altLang="en-US" sz="4000" dirty="0">
              <a:solidFill>
                <a:srgbClr val="002060"/>
              </a:solidFill>
            </a:endParaRPr>
          </a:p>
        </p:txBody>
      </p:sp>
      <p:pic>
        <p:nvPicPr>
          <p:cNvPr id="9" name="Picture 4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575" y="935038"/>
            <a:ext cx="7231375" cy="289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6450" y="3790882"/>
            <a:ext cx="81915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460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Semiconductor Technology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10515600" cy="4624512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Silicon:  semiconductor</a:t>
            </a:r>
          </a:p>
          <a:p>
            <a:r>
              <a:rPr lang="en-US" altLang="en-US" sz="3600" dirty="0"/>
              <a:t>Add materials to transform properties:</a:t>
            </a:r>
          </a:p>
          <a:p>
            <a:pPr lvl="1"/>
            <a:r>
              <a:rPr lang="en-US" altLang="en-US" sz="3200" dirty="0"/>
              <a:t>Conductors</a:t>
            </a:r>
          </a:p>
          <a:p>
            <a:pPr lvl="1"/>
            <a:r>
              <a:rPr lang="en-US" altLang="en-US" sz="3200" dirty="0"/>
              <a:t>Insulators</a:t>
            </a:r>
          </a:p>
          <a:p>
            <a:pPr lvl="1"/>
            <a:r>
              <a:rPr lang="en-US" altLang="en-US" sz="3200" dirty="0"/>
              <a:t>Switch</a:t>
            </a:r>
          </a:p>
          <a:p>
            <a:endParaRPr lang="en-US" altLang="en-US" sz="4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73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Manufacturing 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5305425"/>
            <a:ext cx="10515600" cy="806384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Yield: proportion of working dies per wafer</a:t>
            </a:r>
          </a:p>
          <a:p>
            <a:endParaRPr lang="en-US" altLang="en-US" sz="4000" dirty="0"/>
          </a:p>
        </p:txBody>
      </p:sp>
      <p:pic>
        <p:nvPicPr>
          <p:cNvPr id="8" name="Picture 20" descr="f01-18-P37449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13" y="1412876"/>
            <a:ext cx="6481762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0199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Intel Core I7 Wafer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4924424"/>
            <a:ext cx="10515600" cy="1187385"/>
          </a:xfrm>
        </p:spPr>
        <p:txBody>
          <a:bodyPr>
            <a:normAutofit fontScale="92500" lnSpcReduction="10000"/>
          </a:bodyPr>
          <a:lstStyle/>
          <a:p>
            <a:r>
              <a:rPr lang="en-AU" altLang="en-US" sz="4000" dirty="0"/>
              <a:t>300mm wafer, 280 chips, 32nm technology</a:t>
            </a:r>
          </a:p>
          <a:p>
            <a:r>
              <a:rPr lang="en-AU" altLang="en-US" sz="4000" dirty="0"/>
              <a:t>Each chip is 20.7 x 10.5 mm</a:t>
            </a:r>
          </a:p>
          <a:p>
            <a:endParaRPr lang="en-US" altLang="en-US" sz="4000" dirty="0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039" y="365124"/>
            <a:ext cx="4175125" cy="414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1894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Class Announcements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99286"/>
            <a:ext cx="10515600" cy="4677677"/>
          </a:xfrm>
        </p:spPr>
        <p:txBody>
          <a:bodyPr>
            <a:normAutofit/>
          </a:bodyPr>
          <a:lstStyle/>
          <a:p>
            <a:r>
              <a:rPr lang="en-US" dirty="0"/>
              <a:t>Reading Assignment</a:t>
            </a:r>
          </a:p>
          <a:p>
            <a:pPr lvl="1"/>
            <a:r>
              <a:rPr lang="en-US" sz="2800" dirty="0"/>
              <a:t>“Computer Organization and Design, The Hardware / Software Interface, RISC-V edition,” by David Patterson and John Hennessy</a:t>
            </a:r>
          </a:p>
          <a:p>
            <a:pPr lvl="2"/>
            <a:r>
              <a:rPr lang="en-US" sz="2400" dirty="0"/>
              <a:t>ISBN 978-0-12-812275-4</a:t>
            </a:r>
          </a:p>
          <a:p>
            <a:pPr lvl="2"/>
            <a:r>
              <a:rPr lang="en-US" sz="2400" dirty="0"/>
              <a:t>Chapter 1, “Computer Abstractions and Technology”</a:t>
            </a:r>
          </a:p>
          <a:p>
            <a:pPr lvl="3"/>
            <a:r>
              <a:rPr lang="en-US" sz="2200" dirty="0"/>
              <a:t>Sections 1.1 thru 1.11 required</a:t>
            </a:r>
          </a:p>
          <a:p>
            <a:pPr lvl="3"/>
            <a:r>
              <a:rPr lang="en-US" sz="2200" dirty="0"/>
              <a:t>Section 1.12 (optional)</a:t>
            </a:r>
          </a:p>
          <a:p>
            <a:pPr lvl="2"/>
            <a:r>
              <a:rPr lang="en-US" sz="2400" dirty="0"/>
              <a:t>pages 2-54</a:t>
            </a:r>
          </a:p>
          <a:p>
            <a:r>
              <a:rPr lang="en-US" sz="3200" dirty="0"/>
              <a:t>OH today 2:00 to 3:00 by request before 2:00  </a:t>
            </a:r>
            <a:r>
              <a:rPr lang="en-US" u="sng" dirty="0">
                <a:hlinkClick r:id="rId5"/>
              </a:rPr>
              <a:t>https://cuboulder.zoom.us/j/4317981384</a:t>
            </a:r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4284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Class Announcements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542081"/>
            <a:ext cx="10515600" cy="4634882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Phases 5 and 6 are in the deduction period – 1%/day</a:t>
            </a:r>
          </a:p>
          <a:p>
            <a:r>
              <a:rPr lang="en-US" sz="3200" dirty="0"/>
              <a:t>Phase 7 is in the deduction period, but due to Pause Week the deduction will be 4% through Friday at 10:00 PM.  4%/day after that.</a:t>
            </a:r>
          </a:p>
          <a:p>
            <a:r>
              <a:rPr lang="en-US" sz="3200" dirty="0"/>
              <a:t>Phase 8 is posted</a:t>
            </a:r>
          </a:p>
          <a:p>
            <a:r>
              <a:rPr lang="en-US" sz="3200" dirty="0"/>
              <a:t>Target Date Sunday, April 4 at 10:00 PM</a:t>
            </a:r>
          </a:p>
          <a:p>
            <a:r>
              <a:rPr lang="en-US" sz="3200" dirty="0"/>
              <a:t>Bonus 1%/day (maximum 7%), deduction 4%/day</a:t>
            </a:r>
          </a:p>
          <a:p>
            <a:r>
              <a:rPr lang="en-US" sz="3200" dirty="0"/>
              <a:t>Homework #4 is posted – Due Date Thursday, April 1 at 10:00 PM</a:t>
            </a:r>
          </a:p>
          <a:p>
            <a:endParaRPr lang="en-US" sz="32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06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 err="1"/>
              <a:t>MidTerm</a:t>
            </a:r>
            <a:r>
              <a:rPr lang="en-US" dirty="0"/>
              <a:t> Resubmission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sz="2800" dirty="0"/>
          </a:p>
          <a:p>
            <a:r>
              <a:rPr lang="en-US" sz="3200" dirty="0">
                <a:solidFill>
                  <a:srgbClr val="FF0000"/>
                </a:solidFill>
              </a:rPr>
              <a:t>To earn back credit on </a:t>
            </a:r>
            <a:r>
              <a:rPr lang="en-US" sz="3200" u="sng" dirty="0">
                <a:solidFill>
                  <a:srgbClr val="FF0000"/>
                </a:solidFill>
              </a:rPr>
              <a:t>Questions 1 through 10</a:t>
            </a:r>
            <a:r>
              <a:rPr lang="en-US" sz="3200" dirty="0">
                <a:solidFill>
                  <a:srgbClr val="FF0000"/>
                </a:solidFill>
              </a:rPr>
              <a:t>, you must hand in updated solutions </a:t>
            </a:r>
            <a:r>
              <a:rPr lang="en-US" sz="3200" u="sng" dirty="0">
                <a:solidFill>
                  <a:srgbClr val="FF0000"/>
                </a:solidFill>
              </a:rPr>
              <a:t>showing your work 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You will earn 50% of your lost credit back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Due by 10:00 on Wednesday, March 24 (TODAY!)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Handwritten, send photo or scan via Slack DM</a:t>
            </a:r>
          </a:p>
        </p:txBody>
      </p:sp>
    </p:spTree>
    <p:extLst>
      <p:ext uri="{BB962C8B-B14F-4D97-AF65-F5344CB8AC3E}">
        <p14:creationId xmlns:p14="http://schemas.microsoft.com/office/powerpoint/2010/main" val="238773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Class Project – Phase 7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HLSW9 error very likely indicates that you have assigned a signal in multiple places – see Section 6.1 of the Phase 5 document</a:t>
            </a:r>
          </a:p>
          <a:p>
            <a:r>
              <a:rPr lang="en-US" sz="3200" dirty="0"/>
              <a:t>Make sure you have not used “=“ when you want “==“</a:t>
            </a:r>
          </a:p>
          <a:p>
            <a:r>
              <a:rPr lang="en-US" sz="3200" dirty="0"/>
              <a:t>If your code jumps to an unexpected place, it is likely that the target address </a:t>
            </a:r>
            <a:r>
              <a:rPr lang="en-US" sz="3200" dirty="0" err="1"/>
              <a:t>r_me_bradd</a:t>
            </a:r>
            <a:r>
              <a:rPr lang="en-US" sz="3200" dirty="0"/>
              <a:t> is incorrect</a:t>
            </a:r>
          </a:p>
          <a:p>
            <a:r>
              <a:rPr lang="en-US" sz="3200" dirty="0"/>
              <a:t>You can only have 11 ALU </a:t>
            </a:r>
            <a:r>
              <a:rPr lang="en-US" sz="3200" dirty="0" err="1"/>
              <a:t>enums</a:t>
            </a:r>
            <a:r>
              <a:rPr lang="en-US" sz="3200" dirty="0"/>
              <a:t>!!</a:t>
            </a:r>
          </a:p>
          <a:p>
            <a:r>
              <a:rPr lang="en-US" sz="3200" dirty="0"/>
              <a:t>Assign </a:t>
            </a:r>
            <a:r>
              <a:rPr lang="en-US" sz="3200" dirty="0" err="1"/>
              <a:t>s_ex_zero</a:t>
            </a:r>
            <a:r>
              <a:rPr lang="en-US" sz="3200" dirty="0"/>
              <a:t> outside the ALU function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9031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Phase 7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DEBUG, DEBUG, DEBUG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27CBB662-982D-486F-B0E3-20E7C622441C}"/>
              </a:ext>
            </a:extLst>
          </p:cNvPr>
          <p:cNvSpPr txBox="1">
            <a:spLocks/>
          </p:cNvSpPr>
          <p:nvPr/>
        </p:nvSpPr>
        <p:spPr>
          <a:xfrm>
            <a:off x="838200" y="3713953"/>
            <a:ext cx="10515600" cy="2412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Use the - -info debug function</a:t>
            </a:r>
          </a:p>
          <a:p>
            <a:r>
              <a:rPr lang="en-US" sz="3200" dirty="0"/>
              <a:t>See the “Debugging </a:t>
            </a:r>
            <a:r>
              <a:rPr lang="en-US" sz="3200" dirty="0" err="1"/>
              <a:t>Codasip</a:t>
            </a:r>
            <a:r>
              <a:rPr lang="en-US" sz="3200" dirty="0"/>
              <a:t> with - -info” document</a:t>
            </a:r>
          </a:p>
          <a:p>
            <a:r>
              <a:rPr lang="en-US" sz="3200" dirty="0"/>
              <a:t>Don’t stare at your code!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01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Homework #4 (Very important slide!)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602874"/>
            <a:ext cx="10515600" cy="4672013"/>
          </a:xfrm>
        </p:spPr>
        <p:txBody>
          <a:bodyPr>
            <a:normAutofit fontScale="77500" lnSpcReduction="20000"/>
          </a:bodyPr>
          <a:lstStyle/>
          <a:p>
            <a:r>
              <a:rPr lang="en-US" sz="3200" dirty="0"/>
              <a:t>Important:  The homework is auto graded, so the answer format recommendations must be followed!</a:t>
            </a:r>
          </a:p>
          <a:p>
            <a:pPr lvl="1"/>
            <a:r>
              <a:rPr lang="en-US" sz="2800" dirty="0"/>
              <a:t>Answer should be P1, P2, or P3</a:t>
            </a:r>
          </a:p>
          <a:p>
            <a:pPr lvl="2"/>
            <a:r>
              <a:rPr lang="en-US" sz="2400" dirty="0"/>
              <a:t>P1</a:t>
            </a:r>
          </a:p>
          <a:p>
            <a:pPr lvl="1"/>
            <a:r>
              <a:rPr lang="en-US" sz="2800" dirty="0"/>
              <a:t>The answer format should be X.XX x 10^y</a:t>
            </a:r>
          </a:p>
          <a:p>
            <a:pPr lvl="2"/>
            <a:r>
              <a:rPr lang="en-US" sz="2400" dirty="0"/>
              <a:t>1.00 x 10^7</a:t>
            </a:r>
          </a:p>
          <a:p>
            <a:pPr lvl="1"/>
            <a:r>
              <a:rPr lang="en-US" sz="2800" dirty="0"/>
              <a:t>Answer is in rounded Integer Seconds</a:t>
            </a:r>
          </a:p>
          <a:p>
            <a:pPr lvl="2"/>
            <a:r>
              <a:rPr lang="en-US" sz="2400" dirty="0"/>
              <a:t>25 seconds</a:t>
            </a:r>
          </a:p>
          <a:p>
            <a:pPr lvl="2"/>
            <a:r>
              <a:rPr lang="en-US" sz="2400" dirty="0"/>
              <a:t>25 S</a:t>
            </a:r>
          </a:p>
          <a:p>
            <a:pPr lvl="1"/>
            <a:r>
              <a:rPr lang="en-US" sz="2800" dirty="0"/>
              <a:t>Answer format is X.XX CPI</a:t>
            </a:r>
          </a:p>
          <a:p>
            <a:pPr lvl="2"/>
            <a:r>
              <a:rPr lang="en-US" sz="2400" dirty="0"/>
              <a:t>1.76 CPI</a:t>
            </a:r>
          </a:p>
          <a:p>
            <a:r>
              <a:rPr lang="en-US" sz="3200" dirty="0"/>
              <a:t>If you do not follow the prescribed format, you may not receive credit for the answer or you may receive only partial credit.  READ INSTRUCTIONS!</a:t>
            </a:r>
          </a:p>
          <a:p>
            <a:r>
              <a:rPr lang="en-US" sz="3200" dirty="0"/>
              <a:t>Everyone has a powerful tool to make this easy - </a:t>
            </a:r>
            <a:r>
              <a:rPr lang="en-US" sz="3200" u="sng" dirty="0"/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314851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05070" y="1710986"/>
            <a:ext cx="10644808" cy="4465977"/>
          </a:xfrm>
        </p:spPr>
        <p:txBody>
          <a:bodyPr>
            <a:normAutofit/>
          </a:bodyPr>
          <a:lstStyle/>
          <a:p>
            <a:r>
              <a:rPr lang="en-US" dirty="0"/>
              <a:t>Processor A’s assembly code looks like:</a:t>
            </a:r>
          </a:p>
          <a:p>
            <a:pPr marL="914400" lvl="2" indent="0">
              <a:buNone/>
            </a:pPr>
            <a:r>
              <a:rPr lang="en-US" dirty="0"/>
              <a:t>	Move $s0, $zero</a:t>
            </a:r>
          </a:p>
          <a:p>
            <a:pPr marL="914400" lvl="2" indent="0">
              <a:buNone/>
            </a:pPr>
            <a:r>
              <a:rPr lang="en-US" dirty="0"/>
              <a:t>	Move $s1, </a:t>
            </a:r>
            <a:r>
              <a:rPr lang="en-US" dirty="0" err="1"/>
              <a:t>Increase_Thrust_To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	Move $s2, Thrust</a:t>
            </a:r>
          </a:p>
          <a:p>
            <a:pPr marL="914400" lvl="2" indent="0">
              <a:buNone/>
            </a:pPr>
            <a:r>
              <a:rPr lang="en-US" dirty="0"/>
              <a:t>	Move $s3, </a:t>
            </a:r>
            <a:r>
              <a:rPr lang="en-US" dirty="0" err="1"/>
              <a:t>Thrust_Increment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err="1"/>
              <a:t>Bqe</a:t>
            </a:r>
            <a:r>
              <a:rPr lang="en-US" dirty="0"/>
              <a:t> $s0, $s1, </a:t>
            </a:r>
            <a:r>
              <a:rPr lang="en-US" dirty="0" err="1"/>
              <a:t>At_Thrust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Loop	</a:t>
            </a:r>
            <a:r>
              <a:rPr lang="en-US" dirty="0" err="1"/>
              <a:t>Mult</a:t>
            </a:r>
            <a:r>
              <a:rPr lang="en-US" dirty="0"/>
              <a:t> $t0, $s0, $s3</a:t>
            </a:r>
          </a:p>
          <a:p>
            <a:pPr marL="914400" lvl="2" indent="0">
              <a:buNone/>
            </a:pPr>
            <a:r>
              <a:rPr lang="en-US" dirty="0"/>
              <a:t>	Add $s2, $s2, $t0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err="1"/>
              <a:t>Addi</a:t>
            </a:r>
            <a:r>
              <a:rPr lang="en-US" dirty="0"/>
              <a:t> $s0, 1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err="1"/>
              <a:t>Bne</a:t>
            </a:r>
            <a:r>
              <a:rPr lang="en-US" dirty="0"/>
              <a:t> $s0, $s1, Loop</a:t>
            </a:r>
          </a:p>
          <a:p>
            <a:pPr marL="914400" lvl="2" indent="0">
              <a:buNone/>
            </a:pPr>
            <a:r>
              <a:rPr lang="en-US" dirty="0" err="1"/>
              <a:t>At_Thrust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426" y="277407"/>
            <a:ext cx="10976113" cy="1325563"/>
          </a:xfrm>
        </p:spPr>
        <p:txBody>
          <a:bodyPr/>
          <a:lstStyle/>
          <a:p>
            <a:r>
              <a:rPr lang="en-US" dirty="0"/>
              <a:t>Calculating effective CPI based on weighted averages</a:t>
            </a:r>
          </a:p>
        </p:txBody>
      </p:sp>
      <p:sp>
        <p:nvSpPr>
          <p:cNvPr id="13" name="Content Placeholder 6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58983" y="3840480"/>
            <a:ext cx="3275325" cy="13585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514780" y="1126875"/>
            <a:ext cx="37125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Mult</a:t>
            </a:r>
            <a:r>
              <a:rPr lang="en-US" sz="2400" dirty="0">
                <a:solidFill>
                  <a:srgbClr val="FF0000"/>
                </a:solidFill>
              </a:rPr>
              <a:t>	2 cycles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Add	1 cycle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Addi</a:t>
            </a:r>
            <a:r>
              <a:rPr lang="en-US" sz="2400" dirty="0">
                <a:solidFill>
                  <a:srgbClr val="FF0000"/>
                </a:solidFill>
              </a:rPr>
              <a:t>	1 cycle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Bne</a:t>
            </a:r>
            <a:r>
              <a:rPr lang="en-US" sz="2400" dirty="0">
                <a:solidFill>
                  <a:srgbClr val="FF0000"/>
                </a:solidFill>
              </a:rPr>
              <a:t>	1 cycle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What is the effective CPI?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Weighted averages:</a:t>
            </a:r>
          </a:p>
          <a:p>
            <a:pPr marL="800100" lvl="1" indent="-342900">
              <a:buFontTx/>
              <a:buChar char="-"/>
            </a:pPr>
            <a:r>
              <a:rPr lang="en-US" sz="2400" dirty="0" err="1">
                <a:solidFill>
                  <a:schemeClr val="bg1"/>
                </a:solidFill>
              </a:rPr>
              <a:t>Mult</a:t>
            </a:r>
            <a:r>
              <a:rPr lang="en-US" sz="2400" dirty="0">
                <a:solidFill>
                  <a:schemeClr val="bg1"/>
                </a:solidFill>
              </a:rPr>
              <a:t> = 2/4 	= .5</a:t>
            </a:r>
          </a:p>
          <a:p>
            <a:pPr marL="800100" lvl="1" indent="-34290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Add = 1/4 	= .25</a:t>
            </a:r>
          </a:p>
          <a:p>
            <a:pPr marL="800100" lvl="1" indent="-342900">
              <a:buFontTx/>
              <a:buChar char="-"/>
            </a:pPr>
            <a:r>
              <a:rPr lang="en-US" sz="2400" dirty="0" err="1">
                <a:solidFill>
                  <a:schemeClr val="bg1"/>
                </a:solidFill>
              </a:rPr>
              <a:t>Addi</a:t>
            </a:r>
            <a:r>
              <a:rPr lang="en-US" sz="2400" dirty="0">
                <a:solidFill>
                  <a:schemeClr val="bg1"/>
                </a:solidFill>
              </a:rPr>
              <a:t> = 1/4 	= .25</a:t>
            </a:r>
          </a:p>
          <a:p>
            <a:pPr marL="800100" lvl="1" indent="-342900">
              <a:buFontTx/>
              <a:buChar char="-"/>
            </a:pPr>
            <a:r>
              <a:rPr lang="en-US" sz="2400" dirty="0" err="1">
                <a:solidFill>
                  <a:schemeClr val="bg1"/>
                </a:solidFill>
              </a:rPr>
              <a:t>Bne</a:t>
            </a:r>
            <a:r>
              <a:rPr lang="en-US" sz="2400" dirty="0">
                <a:solidFill>
                  <a:schemeClr val="bg1"/>
                </a:solidFill>
              </a:rPr>
              <a:t> = 1/4 	= .25</a:t>
            </a:r>
          </a:p>
          <a:p>
            <a:pPr marL="800100" lvl="1" indent="-34290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Total 		= 1.25</a:t>
            </a:r>
          </a:p>
        </p:txBody>
      </p:sp>
    </p:spTree>
    <p:extLst>
      <p:ext uri="{BB962C8B-B14F-4D97-AF65-F5344CB8AC3E}">
        <p14:creationId xmlns:p14="http://schemas.microsoft.com/office/powerpoint/2010/main" val="362361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14588</TotalTime>
  <Words>1568</Words>
  <Application>Microsoft Office PowerPoint</Application>
  <PresentationFormat>Widescreen</PresentationFormat>
  <Paragraphs>318</Paragraphs>
  <Slides>27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HelveticaNeueLT Std ExtBlk Cn</vt:lpstr>
      <vt:lpstr>Wingdings</vt:lpstr>
      <vt:lpstr>Office Theme</vt:lpstr>
      <vt:lpstr>Equation</vt:lpstr>
      <vt:lpstr>ECEN 3593-001 Computer Organization</vt:lpstr>
      <vt:lpstr>Agenda</vt:lpstr>
      <vt:lpstr>Class Announcements </vt:lpstr>
      <vt:lpstr>Class Announcements</vt:lpstr>
      <vt:lpstr>MidTerm Resubmission</vt:lpstr>
      <vt:lpstr>Class Project – Phase 7</vt:lpstr>
      <vt:lpstr>Phase 7</vt:lpstr>
      <vt:lpstr>Homework #4 (Very important slide!)</vt:lpstr>
      <vt:lpstr>Calculating effective CPI based on weighted averages</vt:lpstr>
      <vt:lpstr>Calculating effective CPI based on weighed averages</vt:lpstr>
      <vt:lpstr>Calculating CPU Time</vt:lpstr>
      <vt:lpstr>Calculating CPU Time</vt:lpstr>
      <vt:lpstr>What is the Performance Improvement?</vt:lpstr>
      <vt:lpstr>Proposed - Computers at low utilization use little power</vt:lpstr>
      <vt:lpstr>Computers at low utilization use little power</vt:lpstr>
      <vt:lpstr>Proposed - Designing for performance and designing for energy efficiency are unrelated</vt:lpstr>
      <vt:lpstr>Common Power Analysis Case</vt:lpstr>
      <vt:lpstr>Common Power Analysis Case</vt:lpstr>
      <vt:lpstr>Common Power Analysis Case</vt:lpstr>
      <vt:lpstr>Designing for performance and designing for energy efficiency are unrelated</vt:lpstr>
      <vt:lpstr>Designing for Power</vt:lpstr>
      <vt:lpstr>Uniprocessor Performance</vt:lpstr>
      <vt:lpstr>Current Performance Drivers</vt:lpstr>
      <vt:lpstr>Technology Trends</vt:lpstr>
      <vt:lpstr>Semiconductor Technology</vt:lpstr>
      <vt:lpstr>Manufacturing ICs</vt:lpstr>
      <vt:lpstr>Intel Core I7 Wafer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Scherr</dc:creator>
  <cp:lastModifiedBy>Steve Sheafor</cp:lastModifiedBy>
  <cp:revision>477</cp:revision>
  <dcterms:created xsi:type="dcterms:W3CDTF">2015-08-04T22:38:58Z</dcterms:created>
  <dcterms:modified xsi:type="dcterms:W3CDTF">2021-03-24T19:35:29Z</dcterms:modified>
</cp:coreProperties>
</file>