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706" r:id="rId4"/>
    <p:sldId id="1150" r:id="rId5"/>
    <p:sldId id="1297" r:id="rId6"/>
    <p:sldId id="1183" r:id="rId7"/>
    <p:sldId id="1221" r:id="rId8"/>
    <p:sldId id="1222" r:id="rId9"/>
    <p:sldId id="1207" r:id="rId10"/>
    <p:sldId id="1223" r:id="rId11"/>
    <p:sldId id="1193" r:id="rId12"/>
    <p:sldId id="1230" r:id="rId13"/>
    <p:sldId id="1182" r:id="rId14"/>
    <p:sldId id="1185" r:id="rId15"/>
    <p:sldId id="1079" r:id="rId16"/>
    <p:sldId id="1196" r:id="rId17"/>
    <p:sldId id="1195" r:id="rId18"/>
    <p:sldId id="1224" r:id="rId19"/>
    <p:sldId id="1225" r:id="rId20"/>
    <p:sldId id="1229" r:id="rId21"/>
    <p:sldId id="1231" r:id="rId22"/>
    <p:sldId id="1232" r:id="rId23"/>
    <p:sldId id="1204" r:id="rId24"/>
    <p:sldId id="1149" r:id="rId25"/>
    <p:sldId id="12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93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5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81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41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3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73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2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9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2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23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7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3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1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0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7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1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boulder.zoom.us/j/4317981384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#28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26 March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Structure of a Control Block</a:t>
            </a:r>
          </a:p>
          <a:p>
            <a:pPr lvl="1"/>
            <a:r>
              <a:rPr lang="en-US" dirty="0"/>
              <a:t>out0 = fn0(in0, in1, … , </a:t>
            </a:r>
            <a:r>
              <a:rPr lang="en-US" dirty="0" err="1"/>
              <a:t>inN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out1 = fn1(in0, in1, … , </a:t>
            </a:r>
            <a:r>
              <a:rPr lang="en-US" dirty="0" err="1"/>
              <a:t>inN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out2 = fn2(in0, in1, … , </a:t>
            </a:r>
            <a:r>
              <a:rPr lang="en-US" dirty="0" err="1"/>
              <a:t>inN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are fn0, fn1, etc. ?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if/else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4FB4E4-378C-4066-B8FC-118CC227D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3" y="3875566"/>
            <a:ext cx="5258534" cy="2191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Helpful NOPs in phase8_test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FF582B9-E5AB-450D-89E0-854C2BE95C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8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commented out NOPs can be added back as you test various stalling functions (response and load hazards)</a:t>
            </a:r>
          </a:p>
          <a:p>
            <a:r>
              <a:rPr lang="en-US" dirty="0"/>
              <a:t>They will all be removed in my verification test</a:t>
            </a:r>
          </a:p>
          <a:p>
            <a:r>
              <a:rPr lang="en-US" dirty="0"/>
              <a:t>What are we testing here?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AC9E3C2-1C7F-48FC-BFDA-A9CBEC22D906}"/>
              </a:ext>
            </a:extLst>
          </p:cNvPr>
          <p:cNvSpPr txBox="1">
            <a:spLocks/>
          </p:cNvSpPr>
          <p:nvPr/>
        </p:nvSpPr>
        <p:spPr>
          <a:xfrm>
            <a:off x="5701446" y="3714750"/>
            <a:ext cx="4619626" cy="2210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Tests forwarding to store</a:t>
            </a:r>
          </a:p>
          <a:p>
            <a:r>
              <a:rPr lang="en-US" dirty="0"/>
              <a:t>Tests store/load to the same memory address</a:t>
            </a:r>
          </a:p>
          <a:p>
            <a:r>
              <a:rPr lang="en-US" dirty="0"/>
              <a:t>Tests the load hazard</a:t>
            </a:r>
          </a:p>
          <a:p>
            <a:r>
              <a:rPr lang="en-US" dirty="0"/>
              <a:t>Test memory address always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B0D1E1-54A8-4398-8403-08FB97D840C1}"/>
              </a:ext>
            </a:extLst>
          </p:cNvPr>
          <p:cNvCxnSpPr>
            <a:cxnSpLocks/>
          </p:cNvCxnSpPr>
          <p:nvPr/>
        </p:nvCxnSpPr>
        <p:spPr>
          <a:xfrm flipH="1">
            <a:off x="2609850" y="3924300"/>
            <a:ext cx="3038475" cy="485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79567-C303-4195-A2B0-CF6EC1F3311E}"/>
              </a:ext>
            </a:extLst>
          </p:cNvPr>
          <p:cNvCxnSpPr>
            <a:cxnSpLocks/>
          </p:cNvCxnSpPr>
          <p:nvPr/>
        </p:nvCxnSpPr>
        <p:spPr>
          <a:xfrm flipH="1">
            <a:off x="2843939" y="4329481"/>
            <a:ext cx="2804386" cy="645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367531-4C84-4872-9493-7F809DD7F49F}"/>
              </a:ext>
            </a:extLst>
          </p:cNvPr>
          <p:cNvCxnSpPr>
            <a:cxnSpLocks/>
          </p:cNvCxnSpPr>
          <p:nvPr/>
        </p:nvCxnSpPr>
        <p:spPr>
          <a:xfrm flipH="1">
            <a:off x="2752726" y="5075802"/>
            <a:ext cx="2948720" cy="528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5B24B0-CA52-428D-804D-6D4CAAF6AE5A}"/>
              </a:ext>
            </a:extLst>
          </p:cNvPr>
          <p:cNvCxnSpPr>
            <a:cxnSpLocks/>
          </p:cNvCxnSpPr>
          <p:nvPr/>
        </p:nvCxnSpPr>
        <p:spPr>
          <a:xfrm flipH="1">
            <a:off x="2752726" y="5500655"/>
            <a:ext cx="2895600" cy="424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8 – Load Data Hazard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the “Data Hazards and Stalls” part of Section 4.7 in the textbook (page 303 in the printed copy) for this function detect</a:t>
            </a:r>
          </a:p>
        </p:txBody>
      </p:sp>
    </p:spTree>
    <p:extLst>
      <p:ext uri="{BB962C8B-B14F-4D97-AF65-F5344CB8AC3E}">
        <p14:creationId xmlns:p14="http://schemas.microsoft.com/office/powerpoint/2010/main" val="3603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8 - Load Data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after a load uses the data read from memory</a:t>
            </a:r>
          </a:p>
          <a:p>
            <a:r>
              <a:rPr lang="en-US" dirty="0"/>
              <a:t>Must stall the pipeline up to a point</a:t>
            </a:r>
          </a:p>
          <a:p>
            <a:r>
              <a:rPr lang="en-US" dirty="0"/>
              <a:t>Must insert a NOP (the “bubble”) at the appropriate point</a:t>
            </a:r>
          </a:p>
          <a:p>
            <a:r>
              <a:rPr lang="en-US" dirty="0"/>
              <a:t>This case is tested in the Phase 8 software</a:t>
            </a:r>
          </a:p>
        </p:txBody>
      </p:sp>
    </p:spTree>
    <p:extLst>
      <p:ext uri="{BB962C8B-B14F-4D97-AF65-F5344CB8AC3E}">
        <p14:creationId xmlns:p14="http://schemas.microsoft.com/office/powerpoint/2010/main" val="28816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>
            <a:extLst>
              <a:ext uri="{FF2B5EF4-FFF2-40B4-BE49-F238E27FC236}">
                <a16:creationId xmlns:a16="http://schemas.microsoft.com/office/drawing/2014/main" id="{41E48A15-8C19-46E1-98EC-6ADD601BADAC}"/>
              </a:ext>
            </a:extLst>
          </p:cNvPr>
          <p:cNvGrpSpPr/>
          <p:nvPr/>
        </p:nvGrpSpPr>
        <p:grpSpPr>
          <a:xfrm>
            <a:off x="6893173" y="5280475"/>
            <a:ext cx="418030" cy="632837"/>
            <a:chOff x="6915150" y="2403431"/>
            <a:chExt cx="418030" cy="1225594"/>
          </a:xfrm>
          <a:noFill/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2E33AD54-0EF3-491B-ACC5-BF330C1B3B94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  <a:grpFill/>
          </p:grpSpPr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5204B2B7-5E2D-463A-AA90-B45AD7EB808A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1FDACC52-4CEE-49F5-AB61-06426A6D2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EAD643D8-AF16-4CBF-8AAF-B86131C0D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BD5E2D6E-E266-4EB1-918E-6D41F6BC93E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9CFB16DC-EB7E-4455-A804-7F6D7B068FD8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325A195-86D7-44B5-B906-68BD63A2828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57A53A04-4FDB-4A01-BFD1-95FCCC099E5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3CD5C80-0A04-4CBA-9779-7FFB11386353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CE0433F-B5F4-418C-AC3C-78D090F09B64}"/>
              </a:ext>
            </a:extLst>
          </p:cNvPr>
          <p:cNvGrpSpPr/>
          <p:nvPr/>
        </p:nvGrpSpPr>
        <p:grpSpPr>
          <a:xfrm>
            <a:off x="5974430" y="4492354"/>
            <a:ext cx="418030" cy="632837"/>
            <a:chOff x="6915150" y="2403431"/>
            <a:chExt cx="418030" cy="1225594"/>
          </a:xfrm>
          <a:noFill/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A3975A0C-5422-4D86-BBCD-49E8FDC6B7A6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  <a:grpFill/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6E624D90-7C41-489E-8BEE-52FCC7845383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7911CAD0-E46A-4521-8D02-39075EC18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133AC469-15C7-4CF4-9960-1986F3450D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7831608D-0A7D-418F-ADE6-5FFB0957049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52A168B3-AD8A-47AE-9F8B-E2E1F1939828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BE0B5272-BC5B-4406-9043-E8B2C5833CDD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A9181DFD-9E99-4790-920D-380416A857C4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6648E0CF-585F-46F8-A97E-09A1E8F8FBE1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EE5C666-46BD-44AC-9E66-77D929EF5618}"/>
              </a:ext>
            </a:extLst>
          </p:cNvPr>
          <p:cNvGrpSpPr/>
          <p:nvPr/>
        </p:nvGrpSpPr>
        <p:grpSpPr>
          <a:xfrm>
            <a:off x="5055671" y="3721642"/>
            <a:ext cx="418030" cy="632837"/>
            <a:chOff x="6915150" y="2403431"/>
            <a:chExt cx="418030" cy="1225594"/>
          </a:xfrm>
          <a:noFill/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FA97A6B4-E60E-417D-B8E3-9236F2515AE6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  <a:grpFill/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293546D-EADF-4C2F-AF94-823CFEE2FE1D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C9ACD6CA-CE7A-4BE3-8C18-B24825E82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E983B43D-5716-42A8-944E-6D637E5281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EAE0848F-48F4-479A-BF82-92611637E8EF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B5424C73-F94F-4CBD-A96E-2D351C146F9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13FBD884-3323-4EF5-84C7-C54A605F3FEA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837A1D4-8E86-4455-84F9-A24BFB395489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38105AF-287D-41E9-BB27-8E2F68D8835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2BF3AB0-803E-47A4-B00A-CAC34859DFFB}"/>
              </a:ext>
            </a:extLst>
          </p:cNvPr>
          <p:cNvGrpSpPr/>
          <p:nvPr/>
        </p:nvGrpSpPr>
        <p:grpSpPr>
          <a:xfrm>
            <a:off x="4136918" y="2898682"/>
            <a:ext cx="418030" cy="632837"/>
            <a:chOff x="6915150" y="2403431"/>
            <a:chExt cx="418030" cy="1225594"/>
          </a:xfrm>
          <a:noFill/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5C4DD7E-095B-4284-94F9-5961FF0BCE8D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  <a:grpFill/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96C9DA5-D59F-4654-A2AC-0563FC3146D9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56F439D-1A93-4CC9-A3CF-64F0635E8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20809A-B810-4749-82EF-CC90C006A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7642D7C-31EC-490B-AF4F-452A2FF522ED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01F0B9C-48BE-4340-ABBB-0E4DB548CF2B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010ADA-D9F3-4CE6-9638-3F35B4C01C5D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EDC0783-3EAF-42C7-9E05-1D80C9C7E3D1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0417D71-A40E-4AC6-A0FC-11B214C196A4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03C9F57-B2B4-4D26-8C86-867B64609761}"/>
              </a:ext>
            </a:extLst>
          </p:cNvPr>
          <p:cNvGrpSpPr/>
          <p:nvPr/>
        </p:nvGrpSpPr>
        <p:grpSpPr>
          <a:xfrm>
            <a:off x="3218156" y="2067013"/>
            <a:ext cx="418030" cy="632837"/>
            <a:chOff x="6915150" y="2403431"/>
            <a:chExt cx="418030" cy="1225594"/>
          </a:xfrm>
          <a:noFill/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0F2FA18-0844-4397-81ED-CDE79EC6674E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  <a:grpFill/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A40258B-90CA-48BE-9F84-3D9128D2E954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0EA954E-9260-4EF8-902E-1E986CFDD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B9C4CE0-4AEE-45B8-BCA4-99653D382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1E3776-12BD-4003-BAB8-4EC9985B7151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F4228B1-D615-40E3-AF0A-6052AD168B6F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BF6D10E-8E05-4C1F-8C25-FEC7BCB352C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9FB8CAD-94CF-431B-8148-37A4A9ACCBC0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96B9207-8666-413B-BD94-F1D4AF10B793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Load Data Hazard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0" name="Content Placeholder 10">
            <a:extLst>
              <a:ext uri="{FF2B5EF4-FFF2-40B4-BE49-F238E27FC236}">
                <a16:creationId xmlns:a16="http://schemas.microsoft.com/office/drawing/2014/main" id="{B74E56F7-6A9E-4073-83EB-D23A13D30960}"/>
              </a:ext>
            </a:extLst>
          </p:cNvPr>
          <p:cNvSpPr txBox="1">
            <a:spLocks/>
          </p:cNvSpPr>
          <p:nvPr/>
        </p:nvSpPr>
        <p:spPr>
          <a:xfrm>
            <a:off x="198823" y="3050457"/>
            <a:ext cx="105168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sub x3, x1,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0079166-0FF1-47C2-B049-2BB872BC7FC0}"/>
              </a:ext>
            </a:extLst>
          </p:cNvPr>
          <p:cNvSpPr/>
          <p:nvPr/>
        </p:nvSpPr>
        <p:spPr>
          <a:xfrm>
            <a:off x="2011873" y="206537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0D5C922-D296-4430-BB19-B8DE23C2E727}"/>
              </a:ext>
            </a:extLst>
          </p:cNvPr>
          <p:cNvSpPr/>
          <p:nvPr/>
        </p:nvSpPr>
        <p:spPr>
          <a:xfrm>
            <a:off x="1385811" y="2176667"/>
            <a:ext cx="416836" cy="3899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17E9C-FC6A-4F15-82DD-F3F3B5145294}"/>
              </a:ext>
            </a:extLst>
          </p:cNvPr>
          <p:cNvCxnSpPr>
            <a:stCxn id="124" idx="3"/>
            <a:endCxn id="119" idx="1"/>
          </p:cNvCxnSpPr>
          <p:nvPr/>
        </p:nvCxnSpPr>
        <p:spPr>
          <a:xfrm flipV="1">
            <a:off x="1802647" y="237162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A3F6BF4-5A64-4ADF-B0CE-9966AAAC0AD6}"/>
              </a:ext>
            </a:extLst>
          </p:cNvPr>
          <p:cNvSpPr/>
          <p:nvPr/>
        </p:nvSpPr>
        <p:spPr>
          <a:xfrm>
            <a:off x="2923689" y="207054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61B9343-067E-4B9C-8E7B-8717EDD538F8}"/>
              </a:ext>
            </a:extLst>
          </p:cNvPr>
          <p:cNvSpPr/>
          <p:nvPr/>
        </p:nvSpPr>
        <p:spPr>
          <a:xfrm>
            <a:off x="2297627" y="21818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AF91EE0-256C-4E17-B27A-A4CD8ED1B970}"/>
              </a:ext>
            </a:extLst>
          </p:cNvPr>
          <p:cNvCxnSpPr>
            <a:cxnSpLocks/>
          </p:cNvCxnSpPr>
          <p:nvPr/>
        </p:nvCxnSpPr>
        <p:spPr>
          <a:xfrm flipV="1">
            <a:off x="2714463" y="2233919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9AAD34-B4C0-4E5D-8679-7CF9CA5E0EA6}"/>
              </a:ext>
            </a:extLst>
          </p:cNvPr>
          <p:cNvCxnSpPr/>
          <p:nvPr/>
        </p:nvCxnSpPr>
        <p:spPr>
          <a:xfrm flipV="1">
            <a:off x="2093238" y="237162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9B832A-2A75-41CE-AC8B-2D7EFFE891BF}"/>
              </a:ext>
            </a:extLst>
          </p:cNvPr>
          <p:cNvSpPr/>
          <p:nvPr/>
        </p:nvSpPr>
        <p:spPr>
          <a:xfrm>
            <a:off x="3835505" y="207571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31C71FA-CEC7-4529-8AB5-4BD65AA4FCCA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3580106" y="2381963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538CA0-8324-4CBB-9B2D-3D234021D769}"/>
              </a:ext>
            </a:extLst>
          </p:cNvPr>
          <p:cNvCxnSpPr>
            <a:cxnSpLocks/>
          </p:cNvCxnSpPr>
          <p:nvPr/>
        </p:nvCxnSpPr>
        <p:spPr>
          <a:xfrm>
            <a:off x="3005054" y="2236551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7453AF5-2565-4BAA-8382-76A3DE755181}"/>
              </a:ext>
            </a:extLst>
          </p:cNvPr>
          <p:cNvSpPr/>
          <p:nvPr/>
        </p:nvSpPr>
        <p:spPr>
          <a:xfrm>
            <a:off x="4746139" y="208959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72EAB6E-3BBC-4D24-9E70-5EA1C090CC95}"/>
              </a:ext>
            </a:extLst>
          </p:cNvPr>
          <p:cNvSpPr/>
          <p:nvPr/>
        </p:nvSpPr>
        <p:spPr>
          <a:xfrm>
            <a:off x="4120077" y="220088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6A8A79-B67C-4B0D-A86C-E8DE686F55CB}"/>
              </a:ext>
            </a:extLst>
          </p:cNvPr>
          <p:cNvCxnSpPr>
            <a:stCxn id="144" idx="3"/>
            <a:endCxn id="143" idx="1"/>
          </p:cNvCxnSpPr>
          <p:nvPr/>
        </p:nvCxnSpPr>
        <p:spPr>
          <a:xfrm flipV="1">
            <a:off x="4536913" y="239584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1BE3A4A-0C42-4031-A427-CCCC81E0FA91}"/>
              </a:ext>
            </a:extLst>
          </p:cNvPr>
          <p:cNvCxnSpPr/>
          <p:nvPr/>
        </p:nvCxnSpPr>
        <p:spPr>
          <a:xfrm flipV="1">
            <a:off x="3915688" y="239067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02E52E7-A581-474B-AF55-5DFBF0B7B452}"/>
              </a:ext>
            </a:extLst>
          </p:cNvPr>
          <p:cNvSpPr/>
          <p:nvPr/>
        </p:nvSpPr>
        <p:spPr>
          <a:xfrm>
            <a:off x="5034477" y="22072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7940107-DA30-4263-A3BA-F071955459EA}"/>
              </a:ext>
            </a:extLst>
          </p:cNvPr>
          <p:cNvCxnSpPr/>
          <p:nvPr/>
        </p:nvCxnSpPr>
        <p:spPr>
          <a:xfrm flipV="1">
            <a:off x="4830088" y="239702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AFF0A5-09D1-4C80-B84B-24D2D3E75528}"/>
              </a:ext>
            </a:extLst>
          </p:cNvPr>
          <p:cNvSpPr/>
          <p:nvPr/>
        </p:nvSpPr>
        <p:spPr>
          <a:xfrm>
            <a:off x="5034690" y="2207236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F83B27-AB39-4BE4-8C0D-F508EC14EFC1}"/>
              </a:ext>
            </a:extLst>
          </p:cNvPr>
          <p:cNvCxnSpPr/>
          <p:nvPr/>
        </p:nvCxnSpPr>
        <p:spPr>
          <a:xfrm>
            <a:off x="4003479" y="2381963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77D89B5-ED68-4DB1-9D8B-8232418CD241}"/>
              </a:ext>
            </a:extLst>
          </p:cNvPr>
          <p:cNvCxnSpPr>
            <a:cxnSpLocks/>
          </p:cNvCxnSpPr>
          <p:nvPr/>
        </p:nvCxnSpPr>
        <p:spPr>
          <a:xfrm flipV="1">
            <a:off x="4004750" y="2671554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E1AA30F-29E3-419E-85F9-6E5A3618B8C6}"/>
              </a:ext>
            </a:extLst>
          </p:cNvPr>
          <p:cNvSpPr/>
          <p:nvPr/>
        </p:nvSpPr>
        <p:spPr>
          <a:xfrm>
            <a:off x="2520090" y="2178661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2D27ACF-BFB6-40E1-B5B8-8371EA3A749B}"/>
              </a:ext>
            </a:extLst>
          </p:cNvPr>
          <p:cNvSpPr/>
          <p:nvPr/>
        </p:nvSpPr>
        <p:spPr>
          <a:xfrm>
            <a:off x="1605690" y="217268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DEF6132-2673-4595-BDFF-2F61D6C102C0}"/>
              </a:ext>
            </a:extLst>
          </p:cNvPr>
          <p:cNvCxnSpPr>
            <a:cxnSpLocks/>
          </p:cNvCxnSpPr>
          <p:nvPr/>
        </p:nvCxnSpPr>
        <p:spPr>
          <a:xfrm flipV="1">
            <a:off x="2718006" y="253517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3955EC-AAC5-4A5D-8312-38DCED330A35}"/>
              </a:ext>
            </a:extLst>
          </p:cNvPr>
          <p:cNvCxnSpPr>
            <a:cxnSpLocks/>
          </p:cNvCxnSpPr>
          <p:nvPr/>
        </p:nvCxnSpPr>
        <p:spPr>
          <a:xfrm>
            <a:off x="3008597" y="2537808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tent Placeholder 10">
            <a:extLst>
              <a:ext uri="{FF2B5EF4-FFF2-40B4-BE49-F238E27FC236}">
                <a16:creationId xmlns:a16="http://schemas.microsoft.com/office/drawing/2014/main" id="{9C8DC65E-1092-45F9-A78D-58CC3F4AAE40}"/>
              </a:ext>
            </a:extLst>
          </p:cNvPr>
          <p:cNvSpPr txBox="1">
            <a:spLocks/>
          </p:cNvSpPr>
          <p:nvPr/>
        </p:nvSpPr>
        <p:spPr>
          <a:xfrm>
            <a:off x="198823" y="2204462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lw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  <a:r>
              <a:rPr lang="en-US" sz="1600" dirty="0"/>
              <a:t>, 100(x12)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F0BF98-DC3B-4686-B2FE-45B839A25C7D}"/>
              </a:ext>
            </a:extLst>
          </p:cNvPr>
          <p:cNvSpPr/>
          <p:nvPr/>
        </p:nvSpPr>
        <p:spPr>
          <a:xfrm>
            <a:off x="2930635" y="289704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24D779A-0CDA-4793-874B-933788A95E79}"/>
              </a:ext>
            </a:extLst>
          </p:cNvPr>
          <p:cNvSpPr/>
          <p:nvPr/>
        </p:nvSpPr>
        <p:spPr>
          <a:xfrm>
            <a:off x="2304573" y="30083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2BC1349-11AC-495E-BF4C-DB2A08A9478A}"/>
              </a:ext>
            </a:extLst>
          </p:cNvPr>
          <p:cNvCxnSpPr>
            <a:stCxn id="163" idx="3"/>
            <a:endCxn id="162" idx="1"/>
          </p:cNvCxnSpPr>
          <p:nvPr/>
        </p:nvCxnSpPr>
        <p:spPr>
          <a:xfrm flipV="1">
            <a:off x="2721409" y="320329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9E6EDB5-A269-4983-B305-16D1951F9235}"/>
              </a:ext>
            </a:extLst>
          </p:cNvPr>
          <p:cNvSpPr/>
          <p:nvPr/>
        </p:nvSpPr>
        <p:spPr>
          <a:xfrm>
            <a:off x="3842451" y="290221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7061A8D-9722-4E81-AF14-E9950D037798}"/>
              </a:ext>
            </a:extLst>
          </p:cNvPr>
          <p:cNvSpPr/>
          <p:nvPr/>
        </p:nvSpPr>
        <p:spPr>
          <a:xfrm>
            <a:off x="3216389" y="301350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8B9B95-26F5-45E6-A083-45C60EF2CB73}"/>
              </a:ext>
            </a:extLst>
          </p:cNvPr>
          <p:cNvCxnSpPr>
            <a:cxnSpLocks/>
          </p:cNvCxnSpPr>
          <p:nvPr/>
        </p:nvCxnSpPr>
        <p:spPr>
          <a:xfrm flipV="1">
            <a:off x="3633225" y="306558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2C6ADDE-9C46-4E71-8D4C-2D13F07FD99A}"/>
              </a:ext>
            </a:extLst>
          </p:cNvPr>
          <p:cNvCxnSpPr/>
          <p:nvPr/>
        </p:nvCxnSpPr>
        <p:spPr>
          <a:xfrm flipV="1">
            <a:off x="3012000" y="320329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7E13317-76C4-46A6-9414-CAA58B590735}"/>
              </a:ext>
            </a:extLst>
          </p:cNvPr>
          <p:cNvSpPr/>
          <p:nvPr/>
        </p:nvSpPr>
        <p:spPr>
          <a:xfrm>
            <a:off x="4754267" y="2907386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779D992-3BEF-4513-B75C-BAE4F147786C}"/>
              </a:ext>
            </a:extLst>
          </p:cNvPr>
          <p:cNvCxnSpPr>
            <a:cxnSpLocks/>
            <a:endCxn id="183" idx="1"/>
          </p:cNvCxnSpPr>
          <p:nvPr/>
        </p:nvCxnSpPr>
        <p:spPr>
          <a:xfrm flipV="1">
            <a:off x="4498868" y="3213632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E8BE452-9C55-4869-992B-D7C7F3DD7566}"/>
              </a:ext>
            </a:extLst>
          </p:cNvPr>
          <p:cNvCxnSpPr>
            <a:cxnSpLocks/>
          </p:cNvCxnSpPr>
          <p:nvPr/>
        </p:nvCxnSpPr>
        <p:spPr>
          <a:xfrm>
            <a:off x="3923816" y="306822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5AF08B2-C542-43C0-81EF-F1EA718B4C12}"/>
              </a:ext>
            </a:extLst>
          </p:cNvPr>
          <p:cNvSpPr/>
          <p:nvPr/>
        </p:nvSpPr>
        <p:spPr>
          <a:xfrm>
            <a:off x="5664901" y="292126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892F802-1586-491C-A6A4-3CA1FF8190E0}"/>
              </a:ext>
            </a:extLst>
          </p:cNvPr>
          <p:cNvSpPr/>
          <p:nvPr/>
        </p:nvSpPr>
        <p:spPr>
          <a:xfrm>
            <a:off x="5038839" y="303255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8A2184D-86E7-4156-9061-D1B3720EB350}"/>
              </a:ext>
            </a:extLst>
          </p:cNvPr>
          <p:cNvCxnSpPr>
            <a:stCxn id="209" idx="3"/>
            <a:endCxn id="188" idx="1"/>
          </p:cNvCxnSpPr>
          <p:nvPr/>
        </p:nvCxnSpPr>
        <p:spPr>
          <a:xfrm flipV="1">
            <a:off x="5455675" y="322751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BB0769F-DF16-4EC5-ADCC-FA5E56F6560A}"/>
              </a:ext>
            </a:extLst>
          </p:cNvPr>
          <p:cNvCxnSpPr/>
          <p:nvPr/>
        </p:nvCxnSpPr>
        <p:spPr>
          <a:xfrm flipV="1">
            <a:off x="4834450" y="322234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FA0C484-CE71-4786-ABFC-7E9431AD4CA9}"/>
              </a:ext>
            </a:extLst>
          </p:cNvPr>
          <p:cNvSpPr/>
          <p:nvPr/>
        </p:nvSpPr>
        <p:spPr>
          <a:xfrm>
            <a:off x="5953239" y="303890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88CB16D-7A1C-4666-9E3A-47EF20F500D5}"/>
              </a:ext>
            </a:extLst>
          </p:cNvPr>
          <p:cNvCxnSpPr/>
          <p:nvPr/>
        </p:nvCxnSpPr>
        <p:spPr>
          <a:xfrm flipV="1">
            <a:off x="5748850" y="322869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A91C910-6637-4A13-9643-B238D756533F}"/>
              </a:ext>
            </a:extLst>
          </p:cNvPr>
          <p:cNvSpPr/>
          <p:nvPr/>
        </p:nvSpPr>
        <p:spPr>
          <a:xfrm>
            <a:off x="5953452" y="303890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9B1619A-DE1E-4B49-A4AA-9AEC9EF20188}"/>
              </a:ext>
            </a:extLst>
          </p:cNvPr>
          <p:cNvCxnSpPr/>
          <p:nvPr/>
        </p:nvCxnSpPr>
        <p:spPr>
          <a:xfrm>
            <a:off x="4922241" y="3213632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92F7B92-043A-4D07-A84E-475F8C5ED732}"/>
              </a:ext>
            </a:extLst>
          </p:cNvPr>
          <p:cNvCxnSpPr>
            <a:cxnSpLocks/>
          </p:cNvCxnSpPr>
          <p:nvPr/>
        </p:nvCxnSpPr>
        <p:spPr>
          <a:xfrm flipV="1">
            <a:off x="4923512" y="3503223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F1C19F6-6432-402C-B811-39AF205F4210}"/>
              </a:ext>
            </a:extLst>
          </p:cNvPr>
          <p:cNvSpPr/>
          <p:nvPr/>
        </p:nvSpPr>
        <p:spPr>
          <a:xfrm>
            <a:off x="3438852" y="3010330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BEEC850-2822-41CF-9C86-85AE726B495D}"/>
              </a:ext>
            </a:extLst>
          </p:cNvPr>
          <p:cNvSpPr/>
          <p:nvPr/>
        </p:nvSpPr>
        <p:spPr>
          <a:xfrm>
            <a:off x="2524452" y="3004354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B2E5F1-6FE4-4F29-A3D3-5B22F5876222}"/>
              </a:ext>
            </a:extLst>
          </p:cNvPr>
          <p:cNvCxnSpPr>
            <a:cxnSpLocks/>
          </p:cNvCxnSpPr>
          <p:nvPr/>
        </p:nvCxnSpPr>
        <p:spPr>
          <a:xfrm flipV="1">
            <a:off x="3636768" y="336684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6E45BD3-9521-438A-A508-4399014A69E8}"/>
              </a:ext>
            </a:extLst>
          </p:cNvPr>
          <p:cNvCxnSpPr>
            <a:cxnSpLocks/>
          </p:cNvCxnSpPr>
          <p:nvPr/>
        </p:nvCxnSpPr>
        <p:spPr>
          <a:xfrm>
            <a:off x="3927359" y="3369477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FF6B91C-EC3E-4F5E-A8A5-535134BC848D}"/>
              </a:ext>
            </a:extLst>
          </p:cNvPr>
          <p:cNvSpPr/>
          <p:nvPr/>
        </p:nvSpPr>
        <p:spPr>
          <a:xfrm>
            <a:off x="3849388" y="372000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1E45E31-DAC8-4FAA-BC7D-0385D9D75511}"/>
              </a:ext>
            </a:extLst>
          </p:cNvPr>
          <p:cNvSpPr/>
          <p:nvPr/>
        </p:nvSpPr>
        <p:spPr>
          <a:xfrm>
            <a:off x="3223326" y="383129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AA8AB97-10BE-4F6A-8BDE-E79EE2349C4A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flipV="1">
            <a:off x="3640162" y="402625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20B8031-84EB-48DD-AF65-95201800DE5F}"/>
              </a:ext>
            </a:extLst>
          </p:cNvPr>
          <p:cNvSpPr/>
          <p:nvPr/>
        </p:nvSpPr>
        <p:spPr>
          <a:xfrm>
            <a:off x="4761204" y="372517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9782984-7E6D-4300-8F14-084C566ECF6E}"/>
              </a:ext>
            </a:extLst>
          </p:cNvPr>
          <p:cNvSpPr/>
          <p:nvPr/>
        </p:nvSpPr>
        <p:spPr>
          <a:xfrm>
            <a:off x="4135142" y="383646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55934BE-75CB-4B92-A575-7300F7BDD22E}"/>
              </a:ext>
            </a:extLst>
          </p:cNvPr>
          <p:cNvCxnSpPr>
            <a:cxnSpLocks/>
          </p:cNvCxnSpPr>
          <p:nvPr/>
        </p:nvCxnSpPr>
        <p:spPr>
          <a:xfrm flipV="1">
            <a:off x="4551978" y="388854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640B339-6935-488B-8603-01947DE87C83}"/>
              </a:ext>
            </a:extLst>
          </p:cNvPr>
          <p:cNvCxnSpPr/>
          <p:nvPr/>
        </p:nvCxnSpPr>
        <p:spPr>
          <a:xfrm flipV="1">
            <a:off x="3930753" y="402625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01E0CF3-295A-490B-9F9C-314754F9BF9C}"/>
              </a:ext>
            </a:extLst>
          </p:cNvPr>
          <p:cNvSpPr/>
          <p:nvPr/>
        </p:nvSpPr>
        <p:spPr>
          <a:xfrm>
            <a:off x="5673020" y="3730346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97BA6EF-ABB1-405B-88C0-84B45A3643D1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5417621" y="4036592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62FB175C-20C7-4225-BE3D-010476F11C0B}"/>
              </a:ext>
            </a:extLst>
          </p:cNvPr>
          <p:cNvCxnSpPr>
            <a:cxnSpLocks/>
          </p:cNvCxnSpPr>
          <p:nvPr/>
        </p:nvCxnSpPr>
        <p:spPr>
          <a:xfrm>
            <a:off x="4842569" y="389118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8C72570-ACAE-4368-B848-2F7BB4730896}"/>
              </a:ext>
            </a:extLst>
          </p:cNvPr>
          <p:cNvSpPr/>
          <p:nvPr/>
        </p:nvSpPr>
        <p:spPr>
          <a:xfrm>
            <a:off x="6583654" y="374422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145C6B10-089B-4C0F-94CD-ADF47B01A3F4}"/>
              </a:ext>
            </a:extLst>
          </p:cNvPr>
          <p:cNvSpPr/>
          <p:nvPr/>
        </p:nvSpPr>
        <p:spPr>
          <a:xfrm>
            <a:off x="5957592" y="385551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961575FA-BF35-4A76-9ED8-C23E45B57A98}"/>
              </a:ext>
            </a:extLst>
          </p:cNvPr>
          <p:cNvCxnSpPr>
            <a:stCxn id="302" idx="3"/>
            <a:endCxn id="301" idx="1"/>
          </p:cNvCxnSpPr>
          <p:nvPr/>
        </p:nvCxnSpPr>
        <p:spPr>
          <a:xfrm flipV="1">
            <a:off x="6374428" y="405047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F24615AB-3911-4381-BD8F-A8CBA9C3F50D}"/>
              </a:ext>
            </a:extLst>
          </p:cNvPr>
          <p:cNvCxnSpPr/>
          <p:nvPr/>
        </p:nvCxnSpPr>
        <p:spPr>
          <a:xfrm flipV="1">
            <a:off x="5753203" y="404530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8B4DAC8-529E-48BF-892C-FB528784E7B5}"/>
              </a:ext>
            </a:extLst>
          </p:cNvPr>
          <p:cNvSpPr/>
          <p:nvPr/>
        </p:nvSpPr>
        <p:spPr>
          <a:xfrm>
            <a:off x="6871992" y="386186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DB6AD26-DD5B-48ED-A0FF-E873AF69FB71}"/>
              </a:ext>
            </a:extLst>
          </p:cNvPr>
          <p:cNvCxnSpPr/>
          <p:nvPr/>
        </p:nvCxnSpPr>
        <p:spPr>
          <a:xfrm flipV="1">
            <a:off x="6667603" y="405165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BECCC6D-1216-40DA-BA43-E039751CBC74}"/>
              </a:ext>
            </a:extLst>
          </p:cNvPr>
          <p:cNvSpPr/>
          <p:nvPr/>
        </p:nvSpPr>
        <p:spPr>
          <a:xfrm>
            <a:off x="6872205" y="386186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EF5542C-F2F1-4B47-9FFA-CB26461983C0}"/>
              </a:ext>
            </a:extLst>
          </p:cNvPr>
          <p:cNvCxnSpPr/>
          <p:nvPr/>
        </p:nvCxnSpPr>
        <p:spPr>
          <a:xfrm>
            <a:off x="5840994" y="4036592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807D30C-D130-40C8-AE23-6F532B1E08C9}"/>
              </a:ext>
            </a:extLst>
          </p:cNvPr>
          <p:cNvCxnSpPr>
            <a:cxnSpLocks/>
          </p:cNvCxnSpPr>
          <p:nvPr/>
        </p:nvCxnSpPr>
        <p:spPr>
          <a:xfrm flipV="1">
            <a:off x="5842265" y="4326183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CB9D48E-B552-446F-A8EB-3999C7D2BA4B}"/>
              </a:ext>
            </a:extLst>
          </p:cNvPr>
          <p:cNvSpPr/>
          <p:nvPr/>
        </p:nvSpPr>
        <p:spPr>
          <a:xfrm>
            <a:off x="4357605" y="3833290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06D2E8F-D623-4FDB-BFA6-D4B32F57BEEB}"/>
              </a:ext>
            </a:extLst>
          </p:cNvPr>
          <p:cNvSpPr/>
          <p:nvPr/>
        </p:nvSpPr>
        <p:spPr>
          <a:xfrm>
            <a:off x="3443205" y="3827314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7FBBF2C-69EA-40A3-8D09-7F20BBFCFB2C}"/>
              </a:ext>
            </a:extLst>
          </p:cNvPr>
          <p:cNvCxnSpPr>
            <a:cxnSpLocks/>
          </p:cNvCxnSpPr>
          <p:nvPr/>
        </p:nvCxnSpPr>
        <p:spPr>
          <a:xfrm flipV="1">
            <a:off x="4555521" y="418980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0A970B2-65F1-42AD-9765-0C4FA67120E4}"/>
              </a:ext>
            </a:extLst>
          </p:cNvPr>
          <p:cNvCxnSpPr>
            <a:cxnSpLocks/>
          </p:cNvCxnSpPr>
          <p:nvPr/>
        </p:nvCxnSpPr>
        <p:spPr>
          <a:xfrm>
            <a:off x="4846112" y="4192437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2B969B2-CA1A-458D-9455-A881870A5511}"/>
              </a:ext>
            </a:extLst>
          </p:cNvPr>
          <p:cNvSpPr/>
          <p:nvPr/>
        </p:nvSpPr>
        <p:spPr>
          <a:xfrm>
            <a:off x="4768147" y="449072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E26DAD8-A050-479B-BF40-F7F20A8A1A04}"/>
              </a:ext>
            </a:extLst>
          </p:cNvPr>
          <p:cNvSpPr/>
          <p:nvPr/>
        </p:nvSpPr>
        <p:spPr>
          <a:xfrm>
            <a:off x="4142085" y="460200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6569B8-1034-4D0E-884B-70A87242AED3}"/>
              </a:ext>
            </a:extLst>
          </p:cNvPr>
          <p:cNvCxnSpPr>
            <a:stCxn id="316" idx="3"/>
            <a:endCxn id="315" idx="1"/>
          </p:cNvCxnSpPr>
          <p:nvPr/>
        </p:nvCxnSpPr>
        <p:spPr>
          <a:xfrm flipV="1">
            <a:off x="4558921" y="479696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5375117-B410-42FA-B4CE-49E4F95D433E}"/>
              </a:ext>
            </a:extLst>
          </p:cNvPr>
          <p:cNvSpPr/>
          <p:nvPr/>
        </p:nvSpPr>
        <p:spPr>
          <a:xfrm>
            <a:off x="5679963" y="449588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5DC515D-767A-4CAE-B54A-8D3F47BE4656}"/>
              </a:ext>
            </a:extLst>
          </p:cNvPr>
          <p:cNvSpPr/>
          <p:nvPr/>
        </p:nvSpPr>
        <p:spPr>
          <a:xfrm>
            <a:off x="5053901" y="460717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3AEF97B-28F1-4610-8D4B-54D974BB4830}"/>
              </a:ext>
            </a:extLst>
          </p:cNvPr>
          <p:cNvCxnSpPr>
            <a:cxnSpLocks/>
          </p:cNvCxnSpPr>
          <p:nvPr/>
        </p:nvCxnSpPr>
        <p:spPr>
          <a:xfrm flipV="1">
            <a:off x="5470737" y="4659260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D3D4050D-19A1-47C2-A327-66D776845B5E}"/>
              </a:ext>
            </a:extLst>
          </p:cNvPr>
          <p:cNvCxnSpPr/>
          <p:nvPr/>
        </p:nvCxnSpPr>
        <p:spPr>
          <a:xfrm flipV="1">
            <a:off x="4849512" y="479696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B9213D6-D8B3-4D3D-B547-0EF47A001CB9}"/>
              </a:ext>
            </a:extLst>
          </p:cNvPr>
          <p:cNvSpPr/>
          <p:nvPr/>
        </p:nvSpPr>
        <p:spPr>
          <a:xfrm>
            <a:off x="6591779" y="450105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2215618F-87EB-436F-9310-7D8095B34043}"/>
              </a:ext>
            </a:extLst>
          </p:cNvPr>
          <p:cNvCxnSpPr>
            <a:cxnSpLocks/>
            <a:endCxn id="332" idx="1"/>
          </p:cNvCxnSpPr>
          <p:nvPr/>
        </p:nvCxnSpPr>
        <p:spPr>
          <a:xfrm flipV="1">
            <a:off x="6336380" y="4807304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C3F2C2B-9B34-4FC6-B17E-7791D0225D90}"/>
              </a:ext>
            </a:extLst>
          </p:cNvPr>
          <p:cNvCxnSpPr>
            <a:cxnSpLocks/>
          </p:cNvCxnSpPr>
          <p:nvPr/>
        </p:nvCxnSpPr>
        <p:spPr>
          <a:xfrm>
            <a:off x="5761328" y="4661892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7CF5138-1634-46AA-85BE-9F36F236A1A4}"/>
              </a:ext>
            </a:extLst>
          </p:cNvPr>
          <p:cNvSpPr/>
          <p:nvPr/>
        </p:nvSpPr>
        <p:spPr>
          <a:xfrm>
            <a:off x="7502413" y="451493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0A5B8B8-89C8-4417-8C9D-00AD4A7DA00B}"/>
              </a:ext>
            </a:extLst>
          </p:cNvPr>
          <p:cNvSpPr/>
          <p:nvPr/>
        </p:nvSpPr>
        <p:spPr>
          <a:xfrm>
            <a:off x="6876351" y="462622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C16935E-6267-429E-BDE3-BB34EEE6DD3A}"/>
              </a:ext>
            </a:extLst>
          </p:cNvPr>
          <p:cNvCxnSpPr>
            <a:stCxn id="336" idx="3"/>
            <a:endCxn id="335" idx="1"/>
          </p:cNvCxnSpPr>
          <p:nvPr/>
        </p:nvCxnSpPr>
        <p:spPr>
          <a:xfrm flipV="1">
            <a:off x="7293187" y="482118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0056D25-DB38-4C1F-B70B-405292D6E2B0}"/>
              </a:ext>
            </a:extLst>
          </p:cNvPr>
          <p:cNvCxnSpPr/>
          <p:nvPr/>
        </p:nvCxnSpPr>
        <p:spPr>
          <a:xfrm flipV="1">
            <a:off x="6671962" y="481601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2ABB265-1928-4BF9-BF35-D7E4F823D53A}"/>
              </a:ext>
            </a:extLst>
          </p:cNvPr>
          <p:cNvSpPr/>
          <p:nvPr/>
        </p:nvSpPr>
        <p:spPr>
          <a:xfrm>
            <a:off x="7790751" y="463257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D480B23-7786-4DDC-961E-1BD2EEB58153}"/>
              </a:ext>
            </a:extLst>
          </p:cNvPr>
          <p:cNvCxnSpPr/>
          <p:nvPr/>
        </p:nvCxnSpPr>
        <p:spPr>
          <a:xfrm flipV="1">
            <a:off x="7586362" y="482236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2EA122A8-10E2-46CC-8C1A-05295BB1441D}"/>
              </a:ext>
            </a:extLst>
          </p:cNvPr>
          <p:cNvSpPr/>
          <p:nvPr/>
        </p:nvSpPr>
        <p:spPr>
          <a:xfrm>
            <a:off x="7790964" y="4632577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2F04C74-595B-4869-9786-4F04A0C07404}"/>
              </a:ext>
            </a:extLst>
          </p:cNvPr>
          <p:cNvCxnSpPr/>
          <p:nvPr/>
        </p:nvCxnSpPr>
        <p:spPr>
          <a:xfrm>
            <a:off x="6759753" y="4807304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204ABE6C-C760-4E01-B123-E8A6C1B8DD3B}"/>
              </a:ext>
            </a:extLst>
          </p:cNvPr>
          <p:cNvCxnSpPr>
            <a:cxnSpLocks/>
          </p:cNvCxnSpPr>
          <p:nvPr/>
        </p:nvCxnSpPr>
        <p:spPr>
          <a:xfrm flipV="1">
            <a:off x="6761024" y="5096895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7FF9806-D9D4-452D-9569-835D7BD2ECBC}"/>
              </a:ext>
            </a:extLst>
          </p:cNvPr>
          <p:cNvSpPr/>
          <p:nvPr/>
        </p:nvSpPr>
        <p:spPr>
          <a:xfrm>
            <a:off x="5276364" y="4604002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C90CACF0-C398-4EEF-BD39-D46AA39B71F2}"/>
              </a:ext>
            </a:extLst>
          </p:cNvPr>
          <p:cNvSpPr/>
          <p:nvPr/>
        </p:nvSpPr>
        <p:spPr>
          <a:xfrm>
            <a:off x="4361964" y="4598026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8674962F-B84B-46FE-8F23-2A92FFB3CAF7}"/>
              </a:ext>
            </a:extLst>
          </p:cNvPr>
          <p:cNvCxnSpPr>
            <a:cxnSpLocks/>
          </p:cNvCxnSpPr>
          <p:nvPr/>
        </p:nvCxnSpPr>
        <p:spPr>
          <a:xfrm flipV="1">
            <a:off x="5474280" y="4960517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D3128C12-9D36-4C1C-A879-2A357F826D33}"/>
              </a:ext>
            </a:extLst>
          </p:cNvPr>
          <p:cNvCxnSpPr>
            <a:cxnSpLocks/>
          </p:cNvCxnSpPr>
          <p:nvPr/>
        </p:nvCxnSpPr>
        <p:spPr>
          <a:xfrm>
            <a:off x="5764871" y="4963149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>
            <a:extLst>
              <a:ext uri="{FF2B5EF4-FFF2-40B4-BE49-F238E27FC236}">
                <a16:creationId xmlns:a16="http://schemas.microsoft.com/office/drawing/2014/main" id="{75777B0F-E872-4171-A072-366F011EF126}"/>
              </a:ext>
            </a:extLst>
          </p:cNvPr>
          <p:cNvSpPr/>
          <p:nvPr/>
        </p:nvSpPr>
        <p:spPr>
          <a:xfrm>
            <a:off x="5686890" y="5278841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810D6EF8-6C00-4F5A-8A27-4D5B515A1673}"/>
              </a:ext>
            </a:extLst>
          </p:cNvPr>
          <p:cNvSpPr/>
          <p:nvPr/>
        </p:nvSpPr>
        <p:spPr>
          <a:xfrm>
            <a:off x="5060828" y="5390129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41510834-AD6A-481E-A6DF-5A3BE8C8A634}"/>
              </a:ext>
            </a:extLst>
          </p:cNvPr>
          <p:cNvCxnSpPr>
            <a:stCxn id="350" idx="3"/>
            <a:endCxn id="349" idx="1"/>
          </p:cNvCxnSpPr>
          <p:nvPr/>
        </p:nvCxnSpPr>
        <p:spPr>
          <a:xfrm flipV="1">
            <a:off x="5477664" y="5585087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EDBE825-D901-4CB8-890D-5AF94C58045C}"/>
              </a:ext>
            </a:extLst>
          </p:cNvPr>
          <p:cNvSpPr/>
          <p:nvPr/>
        </p:nvSpPr>
        <p:spPr>
          <a:xfrm>
            <a:off x="6598706" y="528401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F56DA75-D7CF-4D38-AEAB-0A5B6827BFF8}"/>
              </a:ext>
            </a:extLst>
          </p:cNvPr>
          <p:cNvSpPr/>
          <p:nvPr/>
        </p:nvSpPr>
        <p:spPr>
          <a:xfrm>
            <a:off x="5972644" y="539529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3DA8754D-89DC-4E07-A68D-F530353273E6}"/>
              </a:ext>
            </a:extLst>
          </p:cNvPr>
          <p:cNvCxnSpPr>
            <a:cxnSpLocks/>
          </p:cNvCxnSpPr>
          <p:nvPr/>
        </p:nvCxnSpPr>
        <p:spPr>
          <a:xfrm flipV="1">
            <a:off x="6389480" y="5447381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580B1D9F-4658-47E4-9E47-D897522312B7}"/>
              </a:ext>
            </a:extLst>
          </p:cNvPr>
          <p:cNvCxnSpPr/>
          <p:nvPr/>
        </p:nvCxnSpPr>
        <p:spPr>
          <a:xfrm flipV="1">
            <a:off x="5768255" y="558508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375AA63-C9F9-4AA3-89A4-EC036F1CFA94}"/>
              </a:ext>
            </a:extLst>
          </p:cNvPr>
          <p:cNvSpPr/>
          <p:nvPr/>
        </p:nvSpPr>
        <p:spPr>
          <a:xfrm>
            <a:off x="7510522" y="528917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E4289475-BCD1-4D39-9FB7-9F0BE0C2E3E0}"/>
              </a:ext>
            </a:extLst>
          </p:cNvPr>
          <p:cNvCxnSpPr>
            <a:cxnSpLocks/>
            <a:endCxn id="366" idx="1"/>
          </p:cNvCxnSpPr>
          <p:nvPr/>
        </p:nvCxnSpPr>
        <p:spPr>
          <a:xfrm flipV="1">
            <a:off x="7255123" y="5595425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6DE5359-5175-45CA-AA92-78E255114844}"/>
              </a:ext>
            </a:extLst>
          </p:cNvPr>
          <p:cNvCxnSpPr>
            <a:cxnSpLocks/>
          </p:cNvCxnSpPr>
          <p:nvPr/>
        </p:nvCxnSpPr>
        <p:spPr>
          <a:xfrm>
            <a:off x="6680071" y="5450013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E316455-B23B-49F4-B82B-CED7615AC5EE}"/>
              </a:ext>
            </a:extLst>
          </p:cNvPr>
          <p:cNvSpPr/>
          <p:nvPr/>
        </p:nvSpPr>
        <p:spPr>
          <a:xfrm>
            <a:off x="8421156" y="530306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E9BC42BA-0784-49B2-8EE4-B9EC4A181314}"/>
              </a:ext>
            </a:extLst>
          </p:cNvPr>
          <p:cNvSpPr/>
          <p:nvPr/>
        </p:nvSpPr>
        <p:spPr>
          <a:xfrm>
            <a:off x="7795094" y="541434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E7248E87-89DC-4339-AFC6-64E02F2F607A}"/>
              </a:ext>
            </a:extLst>
          </p:cNvPr>
          <p:cNvCxnSpPr>
            <a:stCxn id="370" idx="3"/>
            <a:endCxn id="369" idx="1"/>
          </p:cNvCxnSpPr>
          <p:nvPr/>
        </p:nvCxnSpPr>
        <p:spPr>
          <a:xfrm flipV="1">
            <a:off x="8211930" y="560930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D68CDEC-2E51-46BF-8249-6461165AD286}"/>
              </a:ext>
            </a:extLst>
          </p:cNvPr>
          <p:cNvCxnSpPr/>
          <p:nvPr/>
        </p:nvCxnSpPr>
        <p:spPr>
          <a:xfrm flipV="1">
            <a:off x="7590705" y="560413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18EB412-0184-44AA-BB53-613E1F6A3248}"/>
              </a:ext>
            </a:extLst>
          </p:cNvPr>
          <p:cNvSpPr/>
          <p:nvPr/>
        </p:nvSpPr>
        <p:spPr>
          <a:xfrm>
            <a:off x="8709494" y="542069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F28B8DD-82C8-4347-B9E0-A3C2A2BB403B}"/>
              </a:ext>
            </a:extLst>
          </p:cNvPr>
          <p:cNvCxnSpPr/>
          <p:nvPr/>
        </p:nvCxnSpPr>
        <p:spPr>
          <a:xfrm flipV="1">
            <a:off x="8505105" y="561048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7089D2F-113D-4643-A60A-904F0F073ACE}"/>
              </a:ext>
            </a:extLst>
          </p:cNvPr>
          <p:cNvSpPr/>
          <p:nvPr/>
        </p:nvSpPr>
        <p:spPr>
          <a:xfrm>
            <a:off x="7795298" y="5420698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4B0A25C-5131-4B34-80CC-09E3A0705F85}"/>
              </a:ext>
            </a:extLst>
          </p:cNvPr>
          <p:cNvCxnSpPr/>
          <p:nvPr/>
        </p:nvCxnSpPr>
        <p:spPr>
          <a:xfrm>
            <a:off x="7678496" y="5595425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07D5B103-52D1-483D-86DA-DCCFA6F0CAD4}"/>
              </a:ext>
            </a:extLst>
          </p:cNvPr>
          <p:cNvCxnSpPr>
            <a:cxnSpLocks/>
          </p:cNvCxnSpPr>
          <p:nvPr/>
        </p:nvCxnSpPr>
        <p:spPr>
          <a:xfrm flipV="1">
            <a:off x="7679767" y="5885016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2D9463B-B4C5-4172-8639-3F861E05F2B3}"/>
              </a:ext>
            </a:extLst>
          </p:cNvPr>
          <p:cNvSpPr/>
          <p:nvPr/>
        </p:nvSpPr>
        <p:spPr>
          <a:xfrm>
            <a:off x="6195107" y="5392123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BC9CFF1-43AF-4DBA-833E-748B7D5CBB5B}"/>
              </a:ext>
            </a:extLst>
          </p:cNvPr>
          <p:cNvSpPr/>
          <p:nvPr/>
        </p:nvSpPr>
        <p:spPr>
          <a:xfrm>
            <a:off x="5280707" y="5386147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DF84DBC2-E366-454B-AEBA-08E980F527D9}"/>
              </a:ext>
            </a:extLst>
          </p:cNvPr>
          <p:cNvCxnSpPr>
            <a:cxnSpLocks/>
          </p:cNvCxnSpPr>
          <p:nvPr/>
        </p:nvCxnSpPr>
        <p:spPr>
          <a:xfrm flipV="1">
            <a:off x="6393023" y="574863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0422C331-D494-4D3C-AF6F-E00066BCC1CF}"/>
              </a:ext>
            </a:extLst>
          </p:cNvPr>
          <p:cNvCxnSpPr>
            <a:cxnSpLocks/>
          </p:cNvCxnSpPr>
          <p:nvPr/>
        </p:nvCxnSpPr>
        <p:spPr>
          <a:xfrm>
            <a:off x="6683614" y="575127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8CD9919-5DBE-47BD-96C0-3A8D9C016F8F}"/>
              </a:ext>
            </a:extLst>
          </p:cNvPr>
          <p:cNvCxnSpPr>
            <a:cxnSpLocks/>
            <a:stCxn id="143" idx="3"/>
          </p:cNvCxnSpPr>
          <p:nvPr/>
        </p:nvCxnSpPr>
        <p:spPr>
          <a:xfrm flipH="1">
            <a:off x="4030368" y="2395844"/>
            <a:ext cx="801012" cy="6721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D82490C8-FE85-4AA5-BB83-124AE891E6E3}"/>
              </a:ext>
            </a:extLst>
          </p:cNvPr>
          <p:cNvCxnSpPr>
            <a:cxnSpLocks/>
          </p:cNvCxnSpPr>
          <p:nvPr/>
        </p:nvCxnSpPr>
        <p:spPr>
          <a:xfrm>
            <a:off x="697121" y="2381962"/>
            <a:ext cx="391450" cy="6859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ontent Placeholder 10">
            <a:extLst>
              <a:ext uri="{FF2B5EF4-FFF2-40B4-BE49-F238E27FC236}">
                <a16:creationId xmlns:a16="http://schemas.microsoft.com/office/drawing/2014/main" id="{8DC4E353-207D-4A97-8647-EEE9B71DA7BB}"/>
              </a:ext>
            </a:extLst>
          </p:cNvPr>
          <p:cNvSpPr txBox="1">
            <a:spLocks/>
          </p:cNvSpPr>
          <p:nvPr/>
        </p:nvSpPr>
        <p:spPr>
          <a:xfrm>
            <a:off x="120130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Clock Cycle</a:t>
            </a:r>
          </a:p>
        </p:txBody>
      </p:sp>
      <p:sp>
        <p:nvSpPr>
          <p:cNvPr id="391" name="Content Placeholder 10">
            <a:extLst>
              <a:ext uri="{FF2B5EF4-FFF2-40B4-BE49-F238E27FC236}">
                <a16:creationId xmlns:a16="http://schemas.microsoft.com/office/drawing/2014/main" id="{D33004DF-0BCA-4434-8840-70B97B0BDE84}"/>
              </a:ext>
            </a:extLst>
          </p:cNvPr>
          <p:cNvSpPr txBox="1">
            <a:spLocks/>
          </p:cNvSpPr>
          <p:nvPr/>
        </p:nvSpPr>
        <p:spPr>
          <a:xfrm>
            <a:off x="6937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CC0</a:t>
            </a:r>
          </a:p>
        </p:txBody>
      </p:sp>
      <p:sp>
        <p:nvSpPr>
          <p:cNvPr id="392" name="Content Placeholder 10">
            <a:extLst>
              <a:ext uri="{FF2B5EF4-FFF2-40B4-BE49-F238E27FC236}">
                <a16:creationId xmlns:a16="http://schemas.microsoft.com/office/drawing/2014/main" id="{17FFE158-02A4-485D-8609-951B4C9753F0}"/>
              </a:ext>
            </a:extLst>
          </p:cNvPr>
          <p:cNvSpPr txBox="1">
            <a:spLocks/>
          </p:cNvSpPr>
          <p:nvPr/>
        </p:nvSpPr>
        <p:spPr>
          <a:xfrm>
            <a:off x="161765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CC1</a:t>
            </a:r>
          </a:p>
        </p:txBody>
      </p:sp>
      <p:sp>
        <p:nvSpPr>
          <p:cNvPr id="393" name="Content Placeholder 10">
            <a:extLst>
              <a:ext uri="{FF2B5EF4-FFF2-40B4-BE49-F238E27FC236}">
                <a16:creationId xmlns:a16="http://schemas.microsoft.com/office/drawing/2014/main" id="{E9C313AB-E343-4FF6-A4F1-D2459426E835}"/>
              </a:ext>
            </a:extLst>
          </p:cNvPr>
          <p:cNvSpPr txBox="1">
            <a:spLocks/>
          </p:cNvSpPr>
          <p:nvPr/>
        </p:nvSpPr>
        <p:spPr>
          <a:xfrm>
            <a:off x="24749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CC2</a:t>
            </a:r>
          </a:p>
        </p:txBody>
      </p:sp>
      <p:sp>
        <p:nvSpPr>
          <p:cNvPr id="394" name="Content Placeholder 10">
            <a:extLst>
              <a:ext uri="{FF2B5EF4-FFF2-40B4-BE49-F238E27FC236}">
                <a16:creationId xmlns:a16="http://schemas.microsoft.com/office/drawing/2014/main" id="{E6A98840-A7F5-46E0-9CE3-BAB67ABB2930}"/>
              </a:ext>
            </a:extLst>
          </p:cNvPr>
          <p:cNvSpPr txBox="1">
            <a:spLocks/>
          </p:cNvSpPr>
          <p:nvPr/>
        </p:nvSpPr>
        <p:spPr>
          <a:xfrm>
            <a:off x="33893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CC3</a:t>
            </a:r>
          </a:p>
        </p:txBody>
      </p:sp>
      <p:sp>
        <p:nvSpPr>
          <p:cNvPr id="395" name="Content Placeholder 10">
            <a:extLst>
              <a:ext uri="{FF2B5EF4-FFF2-40B4-BE49-F238E27FC236}">
                <a16:creationId xmlns:a16="http://schemas.microsoft.com/office/drawing/2014/main" id="{377982DC-0C63-4331-BAB5-24F79F75C2DF}"/>
              </a:ext>
            </a:extLst>
          </p:cNvPr>
          <p:cNvSpPr txBox="1">
            <a:spLocks/>
          </p:cNvSpPr>
          <p:nvPr/>
        </p:nvSpPr>
        <p:spPr>
          <a:xfrm>
            <a:off x="43132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CC4</a:t>
            </a:r>
          </a:p>
        </p:txBody>
      </p:sp>
      <p:sp>
        <p:nvSpPr>
          <p:cNvPr id="396" name="Content Placeholder 10">
            <a:extLst>
              <a:ext uri="{FF2B5EF4-FFF2-40B4-BE49-F238E27FC236}">
                <a16:creationId xmlns:a16="http://schemas.microsoft.com/office/drawing/2014/main" id="{7F0A5EBC-185B-4C3E-A37B-202DFFECCC5C}"/>
              </a:ext>
            </a:extLst>
          </p:cNvPr>
          <p:cNvSpPr txBox="1">
            <a:spLocks/>
          </p:cNvSpPr>
          <p:nvPr/>
        </p:nvSpPr>
        <p:spPr>
          <a:xfrm>
            <a:off x="524667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CC5</a:t>
            </a:r>
          </a:p>
        </p:txBody>
      </p:sp>
      <p:sp>
        <p:nvSpPr>
          <p:cNvPr id="397" name="Content Placeholder 10">
            <a:extLst>
              <a:ext uri="{FF2B5EF4-FFF2-40B4-BE49-F238E27FC236}">
                <a16:creationId xmlns:a16="http://schemas.microsoft.com/office/drawing/2014/main" id="{A07EA433-A3C4-4D70-A37F-4F65E839C859}"/>
              </a:ext>
            </a:extLst>
          </p:cNvPr>
          <p:cNvSpPr txBox="1">
            <a:spLocks/>
          </p:cNvSpPr>
          <p:nvPr/>
        </p:nvSpPr>
        <p:spPr>
          <a:xfrm>
            <a:off x="61706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CC6</a:t>
            </a:r>
          </a:p>
        </p:txBody>
      </p:sp>
      <p:sp>
        <p:nvSpPr>
          <p:cNvPr id="398" name="Content Placeholder 10">
            <a:extLst>
              <a:ext uri="{FF2B5EF4-FFF2-40B4-BE49-F238E27FC236}">
                <a16:creationId xmlns:a16="http://schemas.microsoft.com/office/drawing/2014/main" id="{FB99AAE1-5E8C-4F27-835C-D5458B514E89}"/>
              </a:ext>
            </a:extLst>
          </p:cNvPr>
          <p:cNvSpPr txBox="1">
            <a:spLocks/>
          </p:cNvSpPr>
          <p:nvPr/>
        </p:nvSpPr>
        <p:spPr>
          <a:xfrm>
            <a:off x="70945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CC7</a:t>
            </a:r>
          </a:p>
        </p:txBody>
      </p:sp>
      <p:sp>
        <p:nvSpPr>
          <p:cNvPr id="399" name="Content Placeholder 10">
            <a:extLst>
              <a:ext uri="{FF2B5EF4-FFF2-40B4-BE49-F238E27FC236}">
                <a16:creationId xmlns:a16="http://schemas.microsoft.com/office/drawing/2014/main" id="{467888C3-1A3A-4195-B45A-54DC889AD032}"/>
              </a:ext>
            </a:extLst>
          </p:cNvPr>
          <p:cNvSpPr txBox="1">
            <a:spLocks/>
          </p:cNvSpPr>
          <p:nvPr/>
        </p:nvSpPr>
        <p:spPr>
          <a:xfrm>
            <a:off x="80375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CC8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B72B92F-FE1B-467E-B814-616CBEC0E49A}"/>
              </a:ext>
            </a:extLst>
          </p:cNvPr>
          <p:cNvCxnSpPr>
            <a:cxnSpLocks/>
          </p:cNvCxnSpPr>
          <p:nvPr/>
        </p:nvCxnSpPr>
        <p:spPr>
          <a:xfrm>
            <a:off x="152067" y="3128223"/>
            <a:ext cx="115430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ontent Placeholder 10">
            <a:extLst>
              <a:ext uri="{FF2B5EF4-FFF2-40B4-BE49-F238E27FC236}">
                <a16:creationId xmlns:a16="http://schemas.microsoft.com/office/drawing/2014/main" id="{1C8EF932-23DE-4161-847C-9E0C43E6B43A}"/>
              </a:ext>
            </a:extLst>
          </p:cNvPr>
          <p:cNvSpPr txBox="1">
            <a:spLocks/>
          </p:cNvSpPr>
          <p:nvPr/>
        </p:nvSpPr>
        <p:spPr>
          <a:xfrm>
            <a:off x="741083" y="3000391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rgbClr val="00B050"/>
                </a:solidFill>
              </a:rPr>
              <a:t>nop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8" name="Content Placeholder 10">
            <a:extLst>
              <a:ext uri="{FF2B5EF4-FFF2-40B4-BE49-F238E27FC236}">
                <a16:creationId xmlns:a16="http://schemas.microsoft.com/office/drawing/2014/main" id="{6085F9A3-A191-4BAB-9549-0F6257F3A8EA}"/>
              </a:ext>
            </a:extLst>
          </p:cNvPr>
          <p:cNvSpPr txBox="1">
            <a:spLocks/>
          </p:cNvSpPr>
          <p:nvPr/>
        </p:nvSpPr>
        <p:spPr>
          <a:xfrm>
            <a:off x="484249" y="3275109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B050"/>
                </a:solidFill>
              </a:rPr>
              <a:t>stall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FEA7374-C2A4-4210-9405-4EB8C822A8A3}"/>
              </a:ext>
            </a:extLst>
          </p:cNvPr>
          <p:cNvCxnSpPr>
            <a:cxnSpLocks/>
          </p:cNvCxnSpPr>
          <p:nvPr/>
        </p:nvCxnSpPr>
        <p:spPr>
          <a:xfrm>
            <a:off x="684708" y="3304604"/>
            <a:ext cx="0" cy="5509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B7E78F-E8E3-49F4-9A17-F1941C86533E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4831380" y="2395844"/>
            <a:ext cx="99195" cy="149509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ontent Placeholder 10">
            <a:extLst>
              <a:ext uri="{FF2B5EF4-FFF2-40B4-BE49-F238E27FC236}">
                <a16:creationId xmlns:a16="http://schemas.microsoft.com/office/drawing/2014/main" id="{1FA41EC5-5ACE-40A3-944E-2FD37A953D99}"/>
              </a:ext>
            </a:extLst>
          </p:cNvPr>
          <p:cNvSpPr txBox="1">
            <a:spLocks/>
          </p:cNvSpPr>
          <p:nvPr/>
        </p:nvSpPr>
        <p:spPr>
          <a:xfrm>
            <a:off x="215239" y="3944287"/>
            <a:ext cx="105168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sub x3, x1,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860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Load Hazard Pipeline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540" y="1631733"/>
            <a:ext cx="482600" cy="5156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21D1C-CD76-45B9-81E9-E1F982B6783F}"/>
              </a:ext>
            </a:extLst>
          </p:cNvPr>
          <p:cNvSpPr/>
          <p:nvPr/>
        </p:nvSpPr>
        <p:spPr>
          <a:xfrm>
            <a:off x="3225800" y="2160709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A8EBF-2390-4B23-B8C8-9AA67619A010}"/>
              </a:ext>
            </a:extLst>
          </p:cNvPr>
          <p:cNvSpPr/>
          <p:nvPr/>
        </p:nvSpPr>
        <p:spPr>
          <a:xfrm>
            <a:off x="4414520" y="2181661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A9B43-D153-422F-845F-CC04083174CE}"/>
              </a:ext>
            </a:extLst>
          </p:cNvPr>
          <p:cNvSpPr/>
          <p:nvPr/>
        </p:nvSpPr>
        <p:spPr>
          <a:xfrm>
            <a:off x="5603240" y="2167693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4111B-0ECE-40BA-B001-FB3EB7870B02}"/>
              </a:ext>
            </a:extLst>
          </p:cNvPr>
          <p:cNvSpPr/>
          <p:nvPr/>
        </p:nvSpPr>
        <p:spPr>
          <a:xfrm>
            <a:off x="6791960" y="2181661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08487-BF65-44E9-935F-DC147DF1C602}"/>
              </a:ext>
            </a:extLst>
          </p:cNvPr>
          <p:cNvSpPr/>
          <p:nvPr/>
        </p:nvSpPr>
        <p:spPr>
          <a:xfrm>
            <a:off x="7990840" y="2193601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2AF42A3-55D7-42C6-B24D-B601E6A84786}"/>
              </a:ext>
            </a:extLst>
          </p:cNvPr>
          <p:cNvSpPr txBox="1">
            <a:spLocks/>
          </p:cNvSpPr>
          <p:nvPr/>
        </p:nvSpPr>
        <p:spPr>
          <a:xfrm>
            <a:off x="4414520" y="1659727"/>
            <a:ext cx="61976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ID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4721F72F-2BFF-4E8A-B592-2BAB3F7325D6}"/>
              </a:ext>
            </a:extLst>
          </p:cNvPr>
          <p:cNvSpPr txBox="1">
            <a:spLocks/>
          </p:cNvSpPr>
          <p:nvPr/>
        </p:nvSpPr>
        <p:spPr>
          <a:xfrm>
            <a:off x="5618480" y="1645331"/>
            <a:ext cx="60452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E677BD5-5A0B-4F77-AB27-CB15051A70E0}"/>
              </a:ext>
            </a:extLst>
          </p:cNvPr>
          <p:cNvSpPr txBox="1">
            <a:spLocks/>
          </p:cNvSpPr>
          <p:nvPr/>
        </p:nvSpPr>
        <p:spPr>
          <a:xfrm>
            <a:off x="6731000" y="1665919"/>
            <a:ext cx="75184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ME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DCA539C9-4913-452F-A75F-6B540A535908}"/>
              </a:ext>
            </a:extLst>
          </p:cNvPr>
          <p:cNvSpPr txBox="1">
            <a:spLocks/>
          </p:cNvSpPr>
          <p:nvPr/>
        </p:nvSpPr>
        <p:spPr>
          <a:xfrm>
            <a:off x="7937500" y="1671238"/>
            <a:ext cx="75184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WB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DBA0F4B-2092-4F8B-A579-177640230C0E}"/>
              </a:ext>
            </a:extLst>
          </p:cNvPr>
          <p:cNvSpPr txBox="1">
            <a:spLocks/>
          </p:cNvSpPr>
          <p:nvPr/>
        </p:nvSpPr>
        <p:spPr>
          <a:xfrm>
            <a:off x="789940" y="1814577"/>
            <a:ext cx="1805940" cy="96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r>
              <a:rPr lang="en-US" dirty="0"/>
              <a:t> x1, -20(x2)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 x2, x1, x3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6EB550E-4AE6-4ED4-A0C5-B47B93952AA4}"/>
              </a:ext>
            </a:extLst>
          </p:cNvPr>
          <p:cNvSpPr txBox="1">
            <a:spLocks/>
          </p:cNvSpPr>
          <p:nvPr/>
        </p:nvSpPr>
        <p:spPr>
          <a:xfrm>
            <a:off x="3304540" y="3036102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976BB24-F037-43C6-A78F-38DC8717EE75}"/>
              </a:ext>
            </a:extLst>
          </p:cNvPr>
          <p:cNvSpPr txBox="1">
            <a:spLocks/>
          </p:cNvSpPr>
          <p:nvPr/>
        </p:nvSpPr>
        <p:spPr>
          <a:xfrm>
            <a:off x="4483100" y="3560116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7E2F3D56-9790-4CA7-B9A2-872A264D74FB}"/>
              </a:ext>
            </a:extLst>
          </p:cNvPr>
          <p:cNvSpPr txBox="1">
            <a:spLocks/>
          </p:cNvSpPr>
          <p:nvPr/>
        </p:nvSpPr>
        <p:spPr>
          <a:xfrm>
            <a:off x="3119120" y="3560116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add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CB219A9E-748C-41A7-8978-2DFBE222E73C}"/>
              </a:ext>
            </a:extLst>
          </p:cNvPr>
          <p:cNvSpPr txBox="1">
            <a:spLocks/>
          </p:cNvSpPr>
          <p:nvPr/>
        </p:nvSpPr>
        <p:spPr>
          <a:xfrm>
            <a:off x="5671820" y="4126236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C554F753-ECF0-4E8C-A027-C5682426B950}"/>
              </a:ext>
            </a:extLst>
          </p:cNvPr>
          <p:cNvSpPr txBox="1">
            <a:spLocks/>
          </p:cNvSpPr>
          <p:nvPr/>
        </p:nvSpPr>
        <p:spPr>
          <a:xfrm>
            <a:off x="4312920" y="4130352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2404B0-68E8-4600-9A49-D8DB86F9E1CE}"/>
              </a:ext>
            </a:extLst>
          </p:cNvPr>
          <p:cNvCxnSpPr>
            <a:cxnSpLocks/>
          </p:cNvCxnSpPr>
          <p:nvPr/>
        </p:nvCxnSpPr>
        <p:spPr>
          <a:xfrm flipH="1">
            <a:off x="4934308" y="4631310"/>
            <a:ext cx="8670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2F65316E-4DF5-47DD-92A8-2EF7C9504219}"/>
              </a:ext>
            </a:extLst>
          </p:cNvPr>
          <p:cNvSpPr txBox="1">
            <a:spLocks/>
          </p:cNvSpPr>
          <p:nvPr/>
        </p:nvSpPr>
        <p:spPr>
          <a:xfrm>
            <a:off x="4934308" y="4669640"/>
            <a:ext cx="978812" cy="334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hazard</a:t>
            </a: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D54E04F1-49C7-4F50-AC37-DCA791691F5D}"/>
              </a:ext>
            </a:extLst>
          </p:cNvPr>
          <p:cNvSpPr txBox="1">
            <a:spLocks/>
          </p:cNvSpPr>
          <p:nvPr/>
        </p:nvSpPr>
        <p:spPr>
          <a:xfrm>
            <a:off x="4302760" y="3025253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ACB9F738-FAC7-4908-B44E-DCD8E0262FCA}"/>
              </a:ext>
            </a:extLst>
          </p:cNvPr>
          <p:cNvSpPr txBox="1">
            <a:spLocks/>
          </p:cNvSpPr>
          <p:nvPr/>
        </p:nvSpPr>
        <p:spPr>
          <a:xfrm>
            <a:off x="5501640" y="2993289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pc-2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27F4CD2F-F287-4CB8-A6C7-8595F9388B88}"/>
              </a:ext>
            </a:extLst>
          </p:cNvPr>
          <p:cNvSpPr txBox="1">
            <a:spLocks/>
          </p:cNvSpPr>
          <p:nvPr/>
        </p:nvSpPr>
        <p:spPr>
          <a:xfrm>
            <a:off x="6731000" y="2957673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pc-3</a:t>
            </a: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A514448E-975A-4AE2-8A2D-66F2468292A0}"/>
              </a:ext>
            </a:extLst>
          </p:cNvPr>
          <p:cNvSpPr txBox="1">
            <a:spLocks/>
          </p:cNvSpPr>
          <p:nvPr/>
        </p:nvSpPr>
        <p:spPr>
          <a:xfrm>
            <a:off x="7889240" y="2966773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pc-4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3A62CFA9-58C7-4B7D-9777-64BA71200258}"/>
              </a:ext>
            </a:extLst>
          </p:cNvPr>
          <p:cNvSpPr txBox="1">
            <a:spLocks/>
          </p:cNvSpPr>
          <p:nvPr/>
        </p:nvSpPr>
        <p:spPr>
          <a:xfrm>
            <a:off x="5516880" y="3519776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5D9979C-5D43-4DAC-A482-53AC720B3C09}"/>
              </a:ext>
            </a:extLst>
          </p:cNvPr>
          <p:cNvSpPr txBox="1">
            <a:spLocks/>
          </p:cNvSpPr>
          <p:nvPr/>
        </p:nvSpPr>
        <p:spPr>
          <a:xfrm>
            <a:off x="6715760" y="3487812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pc-2</a:t>
            </a: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CCFB4542-D9B9-4807-94F1-81EF192D0B19}"/>
              </a:ext>
            </a:extLst>
          </p:cNvPr>
          <p:cNvSpPr txBox="1">
            <a:spLocks/>
          </p:cNvSpPr>
          <p:nvPr/>
        </p:nvSpPr>
        <p:spPr>
          <a:xfrm>
            <a:off x="7945120" y="3452196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pc-3</a:t>
            </a:r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7111BE10-12F0-4F50-BF86-E46F5D4785A8}"/>
              </a:ext>
            </a:extLst>
          </p:cNvPr>
          <p:cNvSpPr txBox="1">
            <a:spLocks/>
          </p:cNvSpPr>
          <p:nvPr/>
        </p:nvSpPr>
        <p:spPr>
          <a:xfrm>
            <a:off x="6746240" y="4113604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11D64000-FC6A-4E24-8D73-6007DE33751C}"/>
              </a:ext>
            </a:extLst>
          </p:cNvPr>
          <p:cNvSpPr txBox="1">
            <a:spLocks/>
          </p:cNvSpPr>
          <p:nvPr/>
        </p:nvSpPr>
        <p:spPr>
          <a:xfrm>
            <a:off x="7945120" y="4081640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7A23DB-301A-4887-8CC1-91C4764F2E8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724400" y="4646051"/>
            <a:ext cx="0" cy="4276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B600C6A6-0139-4AD4-9421-0E1E7896BCE4}"/>
              </a:ext>
            </a:extLst>
          </p:cNvPr>
          <p:cNvSpPr txBox="1">
            <a:spLocks/>
          </p:cNvSpPr>
          <p:nvPr/>
        </p:nvSpPr>
        <p:spPr>
          <a:xfrm>
            <a:off x="2966723" y="4152976"/>
            <a:ext cx="1035498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pc+1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30E25271-F65D-4D09-A48F-EB92D85B5EC6}"/>
              </a:ext>
            </a:extLst>
          </p:cNvPr>
          <p:cNvSpPr txBox="1">
            <a:spLocks/>
          </p:cNvSpPr>
          <p:nvPr/>
        </p:nvSpPr>
        <p:spPr>
          <a:xfrm>
            <a:off x="3643988" y="4680650"/>
            <a:ext cx="978812" cy="40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stall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FE9DD9-7C50-49FB-AA01-F4D1551F04D2}"/>
              </a:ext>
            </a:extLst>
          </p:cNvPr>
          <p:cNvCxnSpPr>
            <a:cxnSpLocks/>
          </p:cNvCxnSpPr>
          <p:nvPr/>
        </p:nvCxnSpPr>
        <p:spPr>
          <a:xfrm>
            <a:off x="3520440" y="4646051"/>
            <a:ext cx="0" cy="4276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75A516B9-7959-4775-833A-AB6D962B2228}"/>
              </a:ext>
            </a:extLst>
          </p:cNvPr>
          <p:cNvSpPr txBox="1">
            <a:spLocks/>
          </p:cNvSpPr>
          <p:nvPr/>
        </p:nvSpPr>
        <p:spPr>
          <a:xfrm>
            <a:off x="4312920" y="5108079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add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AEBC7418-260A-4F44-B8B4-8F1F020BCD8D}"/>
              </a:ext>
            </a:extLst>
          </p:cNvPr>
          <p:cNvSpPr txBox="1">
            <a:spLocks/>
          </p:cNvSpPr>
          <p:nvPr/>
        </p:nvSpPr>
        <p:spPr>
          <a:xfrm>
            <a:off x="2966723" y="5130703"/>
            <a:ext cx="1035498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pc+1</a:t>
            </a:r>
          </a:p>
        </p:txBody>
      </p: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39131DD2-6EEE-49F5-884C-C00154B0CA06}"/>
              </a:ext>
            </a:extLst>
          </p:cNvPr>
          <p:cNvSpPr txBox="1">
            <a:spLocks/>
          </p:cNvSpPr>
          <p:nvPr/>
        </p:nvSpPr>
        <p:spPr>
          <a:xfrm>
            <a:off x="6929120" y="5069977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49" name="Content Placeholder 7">
            <a:extLst>
              <a:ext uri="{FF2B5EF4-FFF2-40B4-BE49-F238E27FC236}">
                <a16:creationId xmlns:a16="http://schemas.microsoft.com/office/drawing/2014/main" id="{B15D7678-2920-4D7A-A074-B328BB1E3C1D}"/>
              </a:ext>
            </a:extLst>
          </p:cNvPr>
          <p:cNvSpPr txBox="1">
            <a:spLocks/>
          </p:cNvSpPr>
          <p:nvPr/>
        </p:nvSpPr>
        <p:spPr>
          <a:xfrm>
            <a:off x="8003540" y="5057345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57176AC6-C0B1-4764-8D3E-A2CAA8EAD60B}"/>
              </a:ext>
            </a:extLst>
          </p:cNvPr>
          <p:cNvSpPr txBox="1">
            <a:spLocks/>
          </p:cNvSpPr>
          <p:nvPr/>
        </p:nvSpPr>
        <p:spPr>
          <a:xfrm>
            <a:off x="5511800" y="5088647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</a:rPr>
              <a:t>nop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7F3D14-4D39-400C-8BED-53ECEC948F3B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4724400" y="5623778"/>
            <a:ext cx="2440126" cy="226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7">
            <a:extLst>
              <a:ext uri="{FF2B5EF4-FFF2-40B4-BE49-F238E27FC236}">
                <a16:creationId xmlns:a16="http://schemas.microsoft.com/office/drawing/2014/main" id="{DB5D2283-42A9-48D5-AC87-3B1E6217140E}"/>
              </a:ext>
            </a:extLst>
          </p:cNvPr>
          <p:cNvSpPr txBox="1">
            <a:spLocks/>
          </p:cNvSpPr>
          <p:nvPr/>
        </p:nvSpPr>
        <p:spPr>
          <a:xfrm>
            <a:off x="4805680" y="5738039"/>
            <a:ext cx="2358846" cy="334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MEMWB forwarding</a:t>
            </a:r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E7F611CE-3EB1-4D9F-B717-92161E6FF84C}"/>
              </a:ext>
            </a:extLst>
          </p:cNvPr>
          <p:cNvSpPr txBox="1">
            <a:spLocks/>
          </p:cNvSpPr>
          <p:nvPr/>
        </p:nvSpPr>
        <p:spPr>
          <a:xfrm>
            <a:off x="7597139" y="5635090"/>
            <a:ext cx="1628137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bubble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0E2CEB-3180-4E32-A1AE-2F38E344708E}"/>
              </a:ext>
            </a:extLst>
          </p:cNvPr>
          <p:cNvCxnSpPr>
            <a:cxnSpLocks/>
          </p:cNvCxnSpPr>
          <p:nvPr/>
        </p:nvCxnSpPr>
        <p:spPr>
          <a:xfrm flipH="1" flipV="1">
            <a:off x="6278882" y="5461447"/>
            <a:ext cx="1513838" cy="4008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F1D4729C-B86B-469E-9A5C-1FC4168C519C}"/>
              </a:ext>
            </a:extLst>
          </p:cNvPr>
          <p:cNvSpPr txBox="1">
            <a:spLocks/>
          </p:cNvSpPr>
          <p:nvPr/>
        </p:nvSpPr>
        <p:spPr>
          <a:xfrm>
            <a:off x="1076960" y="3094635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1</a:t>
            </a: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263EEF03-07AC-4B25-8676-1DBBF457194B}"/>
              </a:ext>
            </a:extLst>
          </p:cNvPr>
          <p:cNvSpPr txBox="1">
            <a:spLocks/>
          </p:cNvSpPr>
          <p:nvPr/>
        </p:nvSpPr>
        <p:spPr>
          <a:xfrm>
            <a:off x="1065530" y="3624220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2</a:t>
            </a:r>
          </a:p>
        </p:txBody>
      </p: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84938FAC-926B-4BEA-8788-9981D017F2CC}"/>
              </a:ext>
            </a:extLst>
          </p:cNvPr>
          <p:cNvSpPr txBox="1">
            <a:spLocks/>
          </p:cNvSpPr>
          <p:nvPr/>
        </p:nvSpPr>
        <p:spPr>
          <a:xfrm>
            <a:off x="1076960" y="4226152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3</a:t>
            </a:r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3006BC7A-007A-4C00-A1AA-823521654864}"/>
              </a:ext>
            </a:extLst>
          </p:cNvPr>
          <p:cNvSpPr txBox="1">
            <a:spLocks/>
          </p:cNvSpPr>
          <p:nvPr/>
        </p:nvSpPr>
        <p:spPr>
          <a:xfrm>
            <a:off x="1112523" y="5183521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E7A4C4-D596-41B1-9408-46811C3D9B00}"/>
              </a:ext>
            </a:extLst>
          </p:cNvPr>
          <p:cNvCxnSpPr>
            <a:cxnSpLocks/>
          </p:cNvCxnSpPr>
          <p:nvPr/>
        </p:nvCxnSpPr>
        <p:spPr>
          <a:xfrm>
            <a:off x="6154420" y="4597339"/>
            <a:ext cx="881381" cy="5644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/>
      <p:bldP spid="44" grpId="0"/>
      <p:bldP spid="46" grpId="0"/>
      <p:bldP spid="47" grpId="0"/>
      <p:bldP spid="48" grpId="0"/>
      <p:bldP spid="49" grpId="0"/>
      <p:bldP spid="51" grpId="0"/>
      <p:bldP spid="54" grpId="0"/>
      <p:bldP spid="55" grpId="0"/>
      <p:bldP spid="59" grpId="0"/>
      <p:bldP spid="60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Stalls and Clears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70D5C922-D296-4430-BB19-B8DE23C2E727}"/>
              </a:ext>
            </a:extLst>
          </p:cNvPr>
          <p:cNvSpPr/>
          <p:nvPr/>
        </p:nvSpPr>
        <p:spPr>
          <a:xfrm>
            <a:off x="2671685" y="3834136"/>
            <a:ext cx="671589" cy="68598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6FBECED-510E-4E6A-AEB8-54D0BD6F87B2}"/>
              </a:ext>
            </a:extLst>
          </p:cNvPr>
          <p:cNvSpPr/>
          <p:nvPr/>
        </p:nvSpPr>
        <p:spPr>
          <a:xfrm>
            <a:off x="3767418" y="3834136"/>
            <a:ext cx="671589" cy="68598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EB78B3C-D4EF-4F33-BFFB-F98951AAC273}"/>
              </a:ext>
            </a:extLst>
          </p:cNvPr>
          <p:cNvSpPr/>
          <p:nvPr/>
        </p:nvSpPr>
        <p:spPr>
          <a:xfrm>
            <a:off x="4871961" y="3834185"/>
            <a:ext cx="671589" cy="68598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68FF62E-B380-4785-877A-CAFC6F40A409}"/>
              </a:ext>
            </a:extLst>
          </p:cNvPr>
          <p:cNvSpPr/>
          <p:nvPr/>
        </p:nvSpPr>
        <p:spPr>
          <a:xfrm>
            <a:off x="5967694" y="3834185"/>
            <a:ext cx="671589" cy="68598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MEM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FD9E97A-5592-469B-B7F4-AD8D91E78960}"/>
              </a:ext>
            </a:extLst>
          </p:cNvPr>
          <p:cNvSpPr/>
          <p:nvPr/>
        </p:nvSpPr>
        <p:spPr>
          <a:xfrm>
            <a:off x="7063427" y="3834135"/>
            <a:ext cx="671589" cy="68598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FF3E6-4B1B-4A84-8126-EAEC1F99D18C}"/>
              </a:ext>
            </a:extLst>
          </p:cNvPr>
          <p:cNvCxnSpPr>
            <a:stCxn id="124" idx="3"/>
            <a:endCxn id="193" idx="1"/>
          </p:cNvCxnSpPr>
          <p:nvPr/>
        </p:nvCxnSpPr>
        <p:spPr>
          <a:xfrm>
            <a:off x="3343274" y="4177130"/>
            <a:ext cx="42414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86B7F34-2D88-4F67-B737-4C1AD130279C}"/>
              </a:ext>
            </a:extLst>
          </p:cNvPr>
          <p:cNvCxnSpPr/>
          <p:nvPr/>
        </p:nvCxnSpPr>
        <p:spPr>
          <a:xfrm>
            <a:off x="4439007" y="4177130"/>
            <a:ext cx="42414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3DF41FA-3090-4CAD-ADB8-D59FB3025A1B}"/>
              </a:ext>
            </a:extLst>
          </p:cNvPr>
          <p:cNvCxnSpPr/>
          <p:nvPr/>
        </p:nvCxnSpPr>
        <p:spPr>
          <a:xfrm>
            <a:off x="5543550" y="4182310"/>
            <a:ext cx="42414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FA18C60-9E7D-4F28-B93A-9E52A5DFEF22}"/>
              </a:ext>
            </a:extLst>
          </p:cNvPr>
          <p:cNvCxnSpPr/>
          <p:nvPr/>
        </p:nvCxnSpPr>
        <p:spPr>
          <a:xfrm>
            <a:off x="6639283" y="4182310"/>
            <a:ext cx="42414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B008433E-E433-4583-A76D-0F4988B8E488}"/>
              </a:ext>
            </a:extLst>
          </p:cNvPr>
          <p:cNvSpPr/>
          <p:nvPr/>
        </p:nvSpPr>
        <p:spPr>
          <a:xfrm>
            <a:off x="3171825" y="3352846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F9B6DF-71E4-4787-9038-7CD98FF058C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979388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Arc 213">
            <a:extLst>
              <a:ext uri="{FF2B5EF4-FFF2-40B4-BE49-F238E27FC236}">
                <a16:creationId xmlns:a16="http://schemas.microsoft.com/office/drawing/2014/main" id="{8342C2C4-DF39-49C9-8EEB-71CDBAD6F0CE}"/>
              </a:ext>
            </a:extLst>
          </p:cNvPr>
          <p:cNvSpPr/>
          <p:nvPr/>
        </p:nvSpPr>
        <p:spPr>
          <a:xfrm flipH="1">
            <a:off x="3167240" y="3349095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14CF915-B1CC-43E7-A7CD-ED132B46473D}"/>
              </a:ext>
            </a:extLst>
          </p:cNvPr>
          <p:cNvCxnSpPr>
            <a:cxnSpLocks/>
          </p:cNvCxnSpPr>
          <p:nvPr/>
        </p:nvCxnSpPr>
        <p:spPr>
          <a:xfrm flipV="1">
            <a:off x="3160238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ontent Placeholder 10">
            <a:extLst>
              <a:ext uri="{FF2B5EF4-FFF2-40B4-BE49-F238E27FC236}">
                <a16:creationId xmlns:a16="http://schemas.microsoft.com/office/drawing/2014/main" id="{E9D76E3E-13CC-4792-B923-0E9D295F2886}"/>
              </a:ext>
            </a:extLst>
          </p:cNvPr>
          <p:cNvSpPr txBox="1">
            <a:spLocks/>
          </p:cNvSpPr>
          <p:nvPr/>
        </p:nvSpPr>
        <p:spPr>
          <a:xfrm>
            <a:off x="3012466" y="3058119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</a:rPr>
              <a:t>stall</a:t>
            </a:r>
          </a:p>
        </p:txBody>
      </p:sp>
      <p:sp>
        <p:nvSpPr>
          <p:cNvPr id="218" name="Arc 217">
            <a:extLst>
              <a:ext uri="{FF2B5EF4-FFF2-40B4-BE49-F238E27FC236}">
                <a16:creationId xmlns:a16="http://schemas.microsoft.com/office/drawing/2014/main" id="{C3AD1483-9340-421E-8841-673B48B3ACC6}"/>
              </a:ext>
            </a:extLst>
          </p:cNvPr>
          <p:cNvSpPr/>
          <p:nvPr/>
        </p:nvSpPr>
        <p:spPr>
          <a:xfrm>
            <a:off x="4257675" y="3352846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483D8AB-0327-4B8E-B8A3-D0DB60FEE144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5065238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Arc 222">
            <a:extLst>
              <a:ext uri="{FF2B5EF4-FFF2-40B4-BE49-F238E27FC236}">
                <a16:creationId xmlns:a16="http://schemas.microsoft.com/office/drawing/2014/main" id="{7F32FE09-C684-47D4-B273-9292370A75EA}"/>
              </a:ext>
            </a:extLst>
          </p:cNvPr>
          <p:cNvSpPr/>
          <p:nvPr/>
        </p:nvSpPr>
        <p:spPr>
          <a:xfrm flipH="1">
            <a:off x="4253090" y="3349095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7A24EA2-D86B-4E81-B790-79055EC2146A}"/>
              </a:ext>
            </a:extLst>
          </p:cNvPr>
          <p:cNvCxnSpPr>
            <a:cxnSpLocks/>
          </p:cNvCxnSpPr>
          <p:nvPr/>
        </p:nvCxnSpPr>
        <p:spPr>
          <a:xfrm flipV="1">
            <a:off x="4246088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ontent Placeholder 10">
            <a:extLst>
              <a:ext uri="{FF2B5EF4-FFF2-40B4-BE49-F238E27FC236}">
                <a16:creationId xmlns:a16="http://schemas.microsoft.com/office/drawing/2014/main" id="{47D6C9F9-0966-4CC0-AFD1-7B00F1F5543E}"/>
              </a:ext>
            </a:extLst>
          </p:cNvPr>
          <p:cNvSpPr txBox="1">
            <a:spLocks/>
          </p:cNvSpPr>
          <p:nvPr/>
        </p:nvSpPr>
        <p:spPr>
          <a:xfrm>
            <a:off x="4098316" y="3058119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</a:rPr>
              <a:t>stall</a:t>
            </a: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3E5FC758-C13A-4858-B4E3-9A6601BFE913}"/>
              </a:ext>
            </a:extLst>
          </p:cNvPr>
          <p:cNvSpPr/>
          <p:nvPr/>
        </p:nvSpPr>
        <p:spPr>
          <a:xfrm>
            <a:off x="5353050" y="3352846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8B121A85-CA1C-4EEC-8F8B-24B90775713A}"/>
              </a:ext>
            </a:extLst>
          </p:cNvPr>
          <p:cNvCxnSpPr>
            <a:cxnSpLocks/>
            <a:endCxn id="232" idx="2"/>
          </p:cNvCxnSpPr>
          <p:nvPr/>
        </p:nvCxnSpPr>
        <p:spPr>
          <a:xfrm flipV="1">
            <a:off x="6160613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Arc 233">
            <a:extLst>
              <a:ext uri="{FF2B5EF4-FFF2-40B4-BE49-F238E27FC236}">
                <a16:creationId xmlns:a16="http://schemas.microsoft.com/office/drawing/2014/main" id="{36884838-0D2C-453B-AD87-2D75B19B8EAD}"/>
              </a:ext>
            </a:extLst>
          </p:cNvPr>
          <p:cNvSpPr/>
          <p:nvPr/>
        </p:nvSpPr>
        <p:spPr>
          <a:xfrm flipH="1">
            <a:off x="5348465" y="3349095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C115423-AB41-4888-AD14-D52506126775}"/>
              </a:ext>
            </a:extLst>
          </p:cNvPr>
          <p:cNvCxnSpPr>
            <a:cxnSpLocks/>
          </p:cNvCxnSpPr>
          <p:nvPr/>
        </p:nvCxnSpPr>
        <p:spPr>
          <a:xfrm flipV="1">
            <a:off x="5341463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ontent Placeholder 10">
            <a:extLst>
              <a:ext uri="{FF2B5EF4-FFF2-40B4-BE49-F238E27FC236}">
                <a16:creationId xmlns:a16="http://schemas.microsoft.com/office/drawing/2014/main" id="{A54EE54C-878B-461D-A532-9262ADAC2079}"/>
              </a:ext>
            </a:extLst>
          </p:cNvPr>
          <p:cNvSpPr txBox="1">
            <a:spLocks/>
          </p:cNvSpPr>
          <p:nvPr/>
        </p:nvSpPr>
        <p:spPr>
          <a:xfrm>
            <a:off x="5193691" y="3058119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</a:rPr>
              <a:t>stall</a:t>
            </a:r>
          </a:p>
        </p:txBody>
      </p:sp>
      <p:sp>
        <p:nvSpPr>
          <p:cNvPr id="237" name="Arc 236">
            <a:extLst>
              <a:ext uri="{FF2B5EF4-FFF2-40B4-BE49-F238E27FC236}">
                <a16:creationId xmlns:a16="http://schemas.microsoft.com/office/drawing/2014/main" id="{7A915AC0-4770-4BC3-B210-18E0AA8D1666}"/>
              </a:ext>
            </a:extLst>
          </p:cNvPr>
          <p:cNvSpPr/>
          <p:nvPr/>
        </p:nvSpPr>
        <p:spPr>
          <a:xfrm>
            <a:off x="6448425" y="3352846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D4D9A4B-A2AB-4DC8-BBA1-1B7CCE659C4C}"/>
              </a:ext>
            </a:extLst>
          </p:cNvPr>
          <p:cNvCxnSpPr>
            <a:cxnSpLocks/>
            <a:endCxn id="237" idx="2"/>
          </p:cNvCxnSpPr>
          <p:nvPr/>
        </p:nvCxnSpPr>
        <p:spPr>
          <a:xfrm flipV="1">
            <a:off x="7255988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Arc 238">
            <a:extLst>
              <a:ext uri="{FF2B5EF4-FFF2-40B4-BE49-F238E27FC236}">
                <a16:creationId xmlns:a16="http://schemas.microsoft.com/office/drawing/2014/main" id="{235C2665-6DAB-4D3C-86DA-AACDA9BAC23A}"/>
              </a:ext>
            </a:extLst>
          </p:cNvPr>
          <p:cNvSpPr/>
          <p:nvPr/>
        </p:nvSpPr>
        <p:spPr>
          <a:xfrm flipH="1">
            <a:off x="6443840" y="3349095"/>
            <a:ext cx="809625" cy="481289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59C0EA9-CF10-4C29-B86B-47B868D6F7F0}"/>
              </a:ext>
            </a:extLst>
          </p:cNvPr>
          <p:cNvCxnSpPr>
            <a:cxnSpLocks/>
          </p:cNvCxnSpPr>
          <p:nvPr/>
        </p:nvCxnSpPr>
        <p:spPr>
          <a:xfrm flipV="1">
            <a:off x="6436838" y="3593491"/>
            <a:ext cx="2062" cy="240646"/>
          </a:xfrm>
          <a:prstGeom prst="line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ontent Placeholder 10">
            <a:extLst>
              <a:ext uri="{FF2B5EF4-FFF2-40B4-BE49-F238E27FC236}">
                <a16:creationId xmlns:a16="http://schemas.microsoft.com/office/drawing/2014/main" id="{EC1F37A6-7C1C-4DEC-A3D5-5F263AAD5D73}"/>
              </a:ext>
            </a:extLst>
          </p:cNvPr>
          <p:cNvSpPr txBox="1">
            <a:spLocks/>
          </p:cNvSpPr>
          <p:nvPr/>
        </p:nvSpPr>
        <p:spPr>
          <a:xfrm>
            <a:off x="6289066" y="3058119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</a:rPr>
              <a:t>stall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7A0FB0-33D1-4F0D-AB37-71C31A5756E4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6303489" y="4520172"/>
            <a:ext cx="0" cy="50622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10">
            <a:extLst>
              <a:ext uri="{FF2B5EF4-FFF2-40B4-BE49-F238E27FC236}">
                <a16:creationId xmlns:a16="http://schemas.microsoft.com/office/drawing/2014/main" id="{444F72FD-23D5-4C74-89D8-2B198782CEA1}"/>
              </a:ext>
            </a:extLst>
          </p:cNvPr>
          <p:cNvSpPr txBox="1">
            <a:spLocks/>
          </p:cNvSpPr>
          <p:nvPr/>
        </p:nvSpPr>
        <p:spPr>
          <a:xfrm>
            <a:off x="5729480" y="5026395"/>
            <a:ext cx="1119171" cy="294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F0"/>
                </a:solidFill>
              </a:rPr>
              <a:t>clear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7B8E9FD-1C02-43A5-871E-46A54ED25FD8}"/>
              </a:ext>
            </a:extLst>
          </p:cNvPr>
          <p:cNvCxnSpPr>
            <a:cxnSpLocks/>
          </p:cNvCxnSpPr>
          <p:nvPr/>
        </p:nvCxnSpPr>
        <p:spPr>
          <a:xfrm flipV="1">
            <a:off x="7422660" y="4521680"/>
            <a:ext cx="0" cy="50622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ontent Placeholder 10">
            <a:extLst>
              <a:ext uri="{FF2B5EF4-FFF2-40B4-BE49-F238E27FC236}">
                <a16:creationId xmlns:a16="http://schemas.microsoft.com/office/drawing/2014/main" id="{1AD180E4-3C12-4E4E-AFD6-1BE51E0E0031}"/>
              </a:ext>
            </a:extLst>
          </p:cNvPr>
          <p:cNvSpPr txBox="1">
            <a:spLocks/>
          </p:cNvSpPr>
          <p:nvPr/>
        </p:nvSpPr>
        <p:spPr>
          <a:xfrm>
            <a:off x="6848651" y="5027903"/>
            <a:ext cx="1119171" cy="294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F0"/>
                </a:solidFill>
              </a:rPr>
              <a:t>clear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7C83EF2A-3ADF-49CB-97BF-06BBF87A6378}"/>
              </a:ext>
            </a:extLst>
          </p:cNvPr>
          <p:cNvCxnSpPr>
            <a:cxnSpLocks/>
          </p:cNvCxnSpPr>
          <p:nvPr/>
        </p:nvCxnSpPr>
        <p:spPr>
          <a:xfrm flipV="1">
            <a:off x="5231910" y="4520926"/>
            <a:ext cx="0" cy="50622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ontent Placeholder 10">
            <a:extLst>
              <a:ext uri="{FF2B5EF4-FFF2-40B4-BE49-F238E27FC236}">
                <a16:creationId xmlns:a16="http://schemas.microsoft.com/office/drawing/2014/main" id="{9967F4C5-7F0C-4C6C-84E5-3BC04E525E7F}"/>
              </a:ext>
            </a:extLst>
          </p:cNvPr>
          <p:cNvSpPr txBox="1">
            <a:spLocks/>
          </p:cNvSpPr>
          <p:nvPr/>
        </p:nvSpPr>
        <p:spPr>
          <a:xfrm>
            <a:off x="4657901" y="5027149"/>
            <a:ext cx="1119171" cy="294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F0"/>
                </a:solidFill>
              </a:rPr>
              <a:t>clear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34A72DC-30C8-4620-AA30-E44288C6B8B6}"/>
              </a:ext>
            </a:extLst>
          </p:cNvPr>
          <p:cNvCxnSpPr>
            <a:cxnSpLocks/>
          </p:cNvCxnSpPr>
          <p:nvPr/>
        </p:nvCxnSpPr>
        <p:spPr>
          <a:xfrm flipV="1">
            <a:off x="4088943" y="4520172"/>
            <a:ext cx="0" cy="50622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ontent Placeholder 10">
            <a:extLst>
              <a:ext uri="{FF2B5EF4-FFF2-40B4-BE49-F238E27FC236}">
                <a16:creationId xmlns:a16="http://schemas.microsoft.com/office/drawing/2014/main" id="{8739C54D-5CA1-4E5F-A278-453E81D2C4FD}"/>
              </a:ext>
            </a:extLst>
          </p:cNvPr>
          <p:cNvSpPr txBox="1">
            <a:spLocks/>
          </p:cNvSpPr>
          <p:nvPr/>
        </p:nvSpPr>
        <p:spPr>
          <a:xfrm>
            <a:off x="3514934" y="5026395"/>
            <a:ext cx="1119171" cy="294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F0"/>
                </a:solidFill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44959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4" grpId="0" animBg="1"/>
      <p:bldP spid="217" grpId="0"/>
      <p:bldP spid="218" grpId="0" animBg="1"/>
      <p:bldP spid="223" grpId="0" animBg="1"/>
      <p:bldP spid="229" grpId="0"/>
      <p:bldP spid="232" grpId="0" animBg="1"/>
      <p:bldP spid="234" grpId="0" animBg="1"/>
      <p:bldP spid="236" grpId="0"/>
      <p:bldP spid="237" grpId="0" animBg="1"/>
      <p:bldP spid="239" grpId="0" animBg="1"/>
      <p:bldP spid="241" grpId="0"/>
      <p:bldP spid="243" grpId="0" animBg="1"/>
      <p:bldP spid="245" grpId="0" animBg="1"/>
      <p:bldP spid="247" grpId="0" animBg="1"/>
      <p:bldP spid="2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Stalls and Clears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619D8C-AFC1-4E8F-8295-6BAEE73B1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44" y="5130526"/>
            <a:ext cx="6677957" cy="771633"/>
          </a:xfr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1EB294A-7567-43B5-AD89-599AF1350485}"/>
              </a:ext>
            </a:extLst>
          </p:cNvPr>
          <p:cNvSpPr txBox="1">
            <a:spLocks/>
          </p:cNvSpPr>
          <p:nvPr/>
        </p:nvSpPr>
        <p:spPr>
          <a:xfrm>
            <a:off x="838200" y="1381125"/>
            <a:ext cx="5554851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Stall some of the pipeline with </a:t>
            </a:r>
            <a:r>
              <a:rPr lang="en-US" dirty="0" err="1"/>
              <a:t>s_STG_stall</a:t>
            </a:r>
            <a:endParaRPr lang="en-US" dirty="0"/>
          </a:p>
          <a:p>
            <a:r>
              <a:rPr lang="en-US" dirty="0"/>
              <a:t>Only stall rightmost stage</a:t>
            </a:r>
          </a:p>
          <a:p>
            <a:r>
              <a:rPr lang="en-US" dirty="0"/>
              <a:t>Force NOPs with </a:t>
            </a:r>
            <a:r>
              <a:rPr lang="en-US" dirty="0" err="1"/>
              <a:t>s_STG_clear</a:t>
            </a:r>
            <a:endParaRPr lang="en-US" dirty="0"/>
          </a:p>
          <a:p>
            <a:r>
              <a:rPr lang="en-US" dirty="0"/>
              <a:t>Stall overrides Clear</a:t>
            </a:r>
          </a:p>
          <a:p>
            <a:r>
              <a:rPr lang="en-US" dirty="0"/>
              <a:t>Can’t automatically stall the IM – how to handle?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F0F7F91-6619-464D-AE3F-0C7F7548C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3051" y="1906292"/>
          <a:ext cx="57531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749780" imgH="2777760" progId="Visio.Drawing.11">
                  <p:embed/>
                </p:oleObj>
              </mc:Choice>
              <mc:Fallback>
                <p:oleObj r:id="rId6" imgW="5749780" imgH="2777760" progId="Visio.Drawing.11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F0F7F91-6619-464D-AE3F-0C7F7548C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051" y="1906292"/>
                        <a:ext cx="5753100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C2741-08E5-4C07-BFE9-0AB66AE9BF86}"/>
              </a:ext>
            </a:extLst>
          </p:cNvPr>
          <p:cNvCxnSpPr>
            <a:cxnSpLocks/>
          </p:cNvCxnSpPr>
          <p:nvPr/>
        </p:nvCxnSpPr>
        <p:spPr>
          <a:xfrm flipV="1">
            <a:off x="6019800" y="2762250"/>
            <a:ext cx="1600200" cy="1200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ca_utils</a:t>
            </a:r>
            <a:r>
              <a:rPr lang="en-US" dirty="0"/>
              <a:t>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558925"/>
            <a:ext cx="10094495" cy="2339307"/>
          </a:xfrm>
        </p:spPr>
        <p:txBody>
          <a:bodyPr>
            <a:normAutofit/>
          </a:bodyPr>
          <a:lstStyle/>
          <a:p>
            <a:r>
              <a:rPr lang="en-US" dirty="0"/>
              <a:t>Make sure to uncomment lines 36-38 below.</a:t>
            </a:r>
          </a:p>
          <a:p>
            <a:r>
              <a:rPr lang="en-US" dirty="0"/>
              <a:t>This will enable - - info 8 (Data Memory address), - -info 9 (Data Memory load data) and - -info 10 (Data Memory store data)</a:t>
            </a:r>
          </a:p>
          <a:p>
            <a:r>
              <a:rPr lang="en-US" dirty="0"/>
              <a:t>Make sure signals displayed are still correct (they should be)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E4F9F-31C5-4FBC-B11C-E0EBEE33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4744614"/>
            <a:ext cx="11353800" cy="9245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6C0527-6FAE-4FA5-A3BF-43DD947030AB}"/>
              </a:ext>
            </a:extLst>
          </p:cNvPr>
          <p:cNvCxnSpPr>
            <a:cxnSpLocks/>
          </p:cNvCxnSpPr>
          <p:nvPr/>
        </p:nvCxnSpPr>
        <p:spPr>
          <a:xfrm flipH="1">
            <a:off x="838199" y="1960536"/>
            <a:ext cx="5257801" cy="3254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DE982-6882-4B47-845C-28A937AB376C}"/>
              </a:ext>
            </a:extLst>
          </p:cNvPr>
          <p:cNvCxnSpPr>
            <a:cxnSpLocks/>
          </p:cNvCxnSpPr>
          <p:nvPr/>
        </p:nvCxnSpPr>
        <p:spPr>
          <a:xfrm>
            <a:off x="4657726" y="3429000"/>
            <a:ext cx="2419349" cy="1315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Disabling Breakpoints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97025"/>
            <a:ext cx="4905375" cy="4351338"/>
          </a:xfrm>
        </p:spPr>
        <p:txBody>
          <a:bodyPr>
            <a:normAutofit/>
          </a:bodyPr>
          <a:lstStyle/>
          <a:p>
            <a:r>
              <a:rPr lang="en-US" dirty="0"/>
              <a:t>We occasionally see this and cannot set BPs</a:t>
            </a:r>
          </a:p>
          <a:p>
            <a:r>
              <a:rPr lang="en-US" dirty="0"/>
              <a:t>Controlled in the Breakpoint tab (toggle)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36C9FB-E5F4-4EF4-9218-5B1690A33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81" y="1428471"/>
            <a:ext cx="2781688" cy="2000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7ACE2-A18F-4E97-B4D1-B80B2FB0A933}"/>
              </a:ext>
            </a:extLst>
          </p:cNvPr>
          <p:cNvCxnSpPr>
            <a:endCxn id="9" idx="1"/>
          </p:cNvCxnSpPr>
          <p:nvPr/>
        </p:nvCxnSpPr>
        <p:spPr>
          <a:xfrm>
            <a:off x="5400675" y="1964780"/>
            <a:ext cx="2285806" cy="463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9C30739-D7B0-47C9-93C2-874264FF2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1" y="3777938"/>
            <a:ext cx="8830907" cy="22386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E78F6-7337-4ACC-B8C7-7C628679CBEA}"/>
              </a:ext>
            </a:extLst>
          </p:cNvPr>
          <p:cNvCxnSpPr>
            <a:cxnSpLocks/>
          </p:cNvCxnSpPr>
          <p:nvPr/>
        </p:nvCxnSpPr>
        <p:spPr>
          <a:xfrm>
            <a:off x="5248275" y="2917072"/>
            <a:ext cx="3619500" cy="1169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429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Class Project Phase 8</a:t>
            </a:r>
          </a:p>
          <a:p>
            <a:r>
              <a:rPr lang="en-US" dirty="0"/>
              <a:t>Exceptions and Interrupts (Chapter 4)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FC8E2-4601-44D3-AA33-4DE003E6D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3" y="3429000"/>
            <a:ext cx="3486637" cy="1695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8 – Success Criteria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7962900" cy="1203325"/>
          </a:xfrm>
        </p:spPr>
        <p:txBody>
          <a:bodyPr>
            <a:normAutofit/>
          </a:bodyPr>
          <a:lstStyle/>
          <a:p>
            <a:r>
              <a:rPr lang="en-US" dirty="0"/>
              <a:t>Register x10 must contain 57 at the end of the test</a:t>
            </a:r>
          </a:p>
          <a:p>
            <a:r>
              <a:rPr lang="en-US" dirty="0"/>
              <a:t>The total cycle count must be 561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13DB4-DD0D-4589-A0BB-C262C427A49D}"/>
              </a:ext>
            </a:extLst>
          </p:cNvPr>
          <p:cNvSpPr/>
          <p:nvPr/>
        </p:nvSpPr>
        <p:spPr>
          <a:xfrm>
            <a:off x="7086600" y="4324350"/>
            <a:ext cx="276225" cy="219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F5350C-F2C7-493F-97DA-5395D8274549}"/>
              </a:ext>
            </a:extLst>
          </p:cNvPr>
          <p:cNvCxnSpPr>
            <a:cxnSpLocks/>
          </p:cNvCxnSpPr>
          <p:nvPr/>
        </p:nvCxnSpPr>
        <p:spPr>
          <a:xfrm>
            <a:off x="6172200" y="2600325"/>
            <a:ext cx="990600" cy="1724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5E57CA-73A3-44B0-9200-6B2EDE5D2D1E}"/>
              </a:ext>
            </a:extLst>
          </p:cNvPr>
          <p:cNvSpPr txBox="1"/>
          <p:nvPr/>
        </p:nvSpPr>
        <p:spPr>
          <a:xfrm>
            <a:off x="3051229" y="3245098"/>
            <a:ext cx="610245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https://cuboulder.zoom.us/j/4317981384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Exceptions and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“Unexpected” events requiring change in flow of control</a:t>
            </a:r>
          </a:p>
          <a:p>
            <a:pPr lvl="1"/>
            <a:r>
              <a:rPr lang="en-US" altLang="en-US" sz="2800" dirty="0"/>
              <a:t>Different ISAs use the terms differently</a:t>
            </a:r>
          </a:p>
          <a:p>
            <a:pPr lvl="1"/>
            <a:r>
              <a:rPr lang="en-US" altLang="en-US" sz="2800" dirty="0"/>
              <a:t>Can be </a:t>
            </a:r>
            <a:r>
              <a:rPr lang="en-US" altLang="en-US" sz="2800" dirty="0">
                <a:solidFill>
                  <a:srgbClr val="FF0000"/>
                </a:solidFill>
              </a:rPr>
              <a:t>asynchronous</a:t>
            </a:r>
            <a:r>
              <a:rPr lang="en-US" altLang="en-US" sz="2800" dirty="0"/>
              <a:t> event to the program flow</a:t>
            </a:r>
          </a:p>
          <a:p>
            <a:r>
              <a:rPr lang="en-US" altLang="en-US" sz="3200" dirty="0"/>
              <a:t>Exception</a:t>
            </a:r>
          </a:p>
          <a:p>
            <a:pPr lvl="1"/>
            <a:r>
              <a:rPr lang="en-US" altLang="en-US" sz="2800" dirty="0"/>
              <a:t>Arises within the CPU</a:t>
            </a:r>
          </a:p>
          <a:p>
            <a:pPr lvl="2"/>
            <a:r>
              <a:rPr lang="en-US" altLang="en-US" sz="2400" dirty="0"/>
              <a:t>e.g., undefined opcode, overflow, </a:t>
            </a:r>
            <a:r>
              <a:rPr lang="en-US" altLang="en-US" sz="2400" dirty="0" err="1"/>
              <a:t>syscall</a:t>
            </a:r>
            <a:r>
              <a:rPr lang="en-US" altLang="en-US" sz="2400" dirty="0"/>
              <a:t>, …</a:t>
            </a:r>
          </a:p>
          <a:p>
            <a:r>
              <a:rPr lang="en-US" altLang="en-US" sz="3200" dirty="0"/>
              <a:t>Interrupt</a:t>
            </a:r>
          </a:p>
          <a:p>
            <a:pPr lvl="1"/>
            <a:r>
              <a:rPr lang="en-US" altLang="en-US" sz="2800" dirty="0"/>
              <a:t>From an external I/O controller</a:t>
            </a:r>
          </a:p>
          <a:p>
            <a:r>
              <a:rPr lang="en-US" altLang="en-US" sz="3200" dirty="0"/>
              <a:t>Dealing with them without sacrificing performance is hard</a:t>
            </a: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86905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Save PC of offending (or interrupted) instruction</a:t>
            </a:r>
          </a:p>
          <a:p>
            <a:pPr lvl="1"/>
            <a:r>
              <a:rPr lang="en-US" altLang="en-US" sz="2800" dirty="0"/>
              <a:t>In RISC-V: Supervisor Exception Program Counter (SEPC)</a:t>
            </a:r>
          </a:p>
          <a:p>
            <a:pPr lvl="1"/>
            <a:r>
              <a:rPr lang="en-US" altLang="en-US" sz="2800" dirty="0"/>
              <a:t>Used to restart the execution of the program similar to x1 for a procedure return</a:t>
            </a:r>
          </a:p>
          <a:p>
            <a:r>
              <a:rPr lang="en-US" altLang="en-US" sz="3200" dirty="0"/>
              <a:t>Save indication of the problem</a:t>
            </a:r>
          </a:p>
          <a:p>
            <a:pPr lvl="1"/>
            <a:r>
              <a:rPr lang="en-US" altLang="en-US" sz="2800" dirty="0"/>
              <a:t>In RISC-V: Supervisor Exception Cause Register (SCAUSE)</a:t>
            </a:r>
          </a:p>
          <a:p>
            <a:pPr lvl="1"/>
            <a:r>
              <a:rPr lang="en-US" altLang="en-US" sz="2800" dirty="0"/>
              <a:t>64 bits, but most bits are unused</a:t>
            </a:r>
          </a:p>
          <a:p>
            <a:pPr lvl="2"/>
            <a:r>
              <a:rPr lang="en-US" altLang="en-US" sz="2400" dirty="0"/>
              <a:t>Exception code field:  2 for undefined opcode, 12 for hardware malfunction, …</a:t>
            </a:r>
          </a:p>
          <a:p>
            <a:r>
              <a:rPr lang="en-US" altLang="en-US" sz="3200" dirty="0"/>
              <a:t>Jump to handler at 0x0000 0000 1C09 0000</a:t>
            </a:r>
          </a:p>
          <a:p>
            <a:pPr lvl="1"/>
            <a:r>
              <a:rPr lang="en-US" altLang="en-US" sz="2800" dirty="0"/>
              <a:t>To service the exception or interrupt</a:t>
            </a:r>
          </a:p>
        </p:txBody>
      </p:sp>
    </p:spTree>
    <p:extLst>
      <p:ext uri="{BB962C8B-B14F-4D97-AF65-F5344CB8AC3E}">
        <p14:creationId xmlns:p14="http://schemas.microsoft.com/office/powerpoint/2010/main" val="27956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An alternative exception/interrupt handler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Vectored Interrupts</a:t>
            </a:r>
          </a:p>
          <a:p>
            <a:pPr lvl="1"/>
            <a:r>
              <a:rPr lang="en-US" altLang="en-US" sz="2800" dirty="0"/>
              <a:t>Handler address determined by the cause</a:t>
            </a:r>
          </a:p>
          <a:p>
            <a:r>
              <a:rPr lang="en-US" altLang="en-US" sz="3200" dirty="0"/>
              <a:t>Example:</a:t>
            </a:r>
          </a:p>
          <a:p>
            <a:pPr lvl="1"/>
            <a:r>
              <a:rPr lang="en-US" altLang="en-US" sz="2800" dirty="0"/>
              <a:t>Undefined opcode:		0x0000 0000</a:t>
            </a:r>
          </a:p>
          <a:p>
            <a:pPr lvl="1"/>
            <a:r>
              <a:rPr lang="en-US" altLang="en-US" sz="2800" dirty="0"/>
              <a:t>Overflow:			0x0000 0020</a:t>
            </a:r>
          </a:p>
          <a:p>
            <a:pPr lvl="1"/>
            <a:r>
              <a:rPr lang="en-US" altLang="en-US" sz="2800" dirty="0"/>
              <a:t>…:				0x0000 0040</a:t>
            </a:r>
          </a:p>
          <a:p>
            <a:r>
              <a:rPr lang="en-US" altLang="en-US" sz="3200" dirty="0"/>
              <a:t>Instructions at the vector address either</a:t>
            </a:r>
          </a:p>
          <a:p>
            <a:pPr lvl="1"/>
            <a:r>
              <a:rPr lang="en-US" altLang="en-US" sz="2800" dirty="0"/>
              <a:t>Deal with the interrupt, or</a:t>
            </a:r>
          </a:p>
          <a:p>
            <a:pPr lvl="1"/>
            <a:r>
              <a:rPr lang="en-US" altLang="en-US" sz="2800" dirty="0"/>
              <a:t>Jump to real handler</a:t>
            </a:r>
            <a:endParaRPr lang="en-AU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58150" y="1704975"/>
            <a:ext cx="3724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Vectored Interrupt:  </a:t>
            </a:r>
            <a:r>
              <a:rPr lang="en-US" sz="2400" dirty="0">
                <a:solidFill>
                  <a:srgbClr val="FF0000"/>
                </a:solidFill>
              </a:rPr>
              <a:t>An interrupt for which the address to which control is transferred is determined by the cause of the interrupt or exception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Exception/Interrupt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 err="1"/>
              <a:t>Restartable</a:t>
            </a:r>
            <a:r>
              <a:rPr lang="en-US" altLang="en-US" sz="3600" dirty="0"/>
              <a:t> exceptions</a:t>
            </a:r>
          </a:p>
          <a:p>
            <a:pPr lvl="1"/>
            <a:r>
              <a:rPr lang="en-US" altLang="en-US" sz="3200" dirty="0"/>
              <a:t>Pipeline can flush the instruction</a:t>
            </a:r>
          </a:p>
          <a:p>
            <a:pPr lvl="1"/>
            <a:r>
              <a:rPr lang="en-US" altLang="en-US" sz="3200" dirty="0"/>
              <a:t>Handler executes, then returns to the instruction</a:t>
            </a:r>
          </a:p>
          <a:p>
            <a:pPr lvl="2"/>
            <a:r>
              <a:rPr lang="en-US" altLang="en-US" sz="2800" dirty="0" err="1"/>
              <a:t>Refetched</a:t>
            </a:r>
            <a:r>
              <a:rPr lang="en-US" altLang="en-US" sz="2800" dirty="0"/>
              <a:t> and executed from scratch</a:t>
            </a:r>
          </a:p>
          <a:p>
            <a:r>
              <a:rPr lang="en-US" altLang="en-US" sz="3600" dirty="0"/>
              <a:t>PC saved in a standard register (not in RF)</a:t>
            </a:r>
          </a:p>
          <a:p>
            <a:r>
              <a:rPr lang="en-US" altLang="en-US" sz="3600" dirty="0"/>
              <a:t>Interrupts may be assigned different priorities, which determines behavior for multiple simultaneous interrupts</a:t>
            </a:r>
          </a:p>
        </p:txBody>
      </p:sp>
    </p:spTree>
    <p:extLst>
      <p:ext uri="{BB962C8B-B14F-4D97-AF65-F5344CB8AC3E}">
        <p14:creationId xmlns:p14="http://schemas.microsoft.com/office/powerpoint/2010/main" val="25383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What are the differences in handling an exception and an interrupt?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An interrupt can allow the current instruction to be completed</a:t>
            </a:r>
            <a:r>
              <a:rPr lang="en-AU" altLang="en-US" sz="3200" dirty="0"/>
              <a:t> - it does not need to be voided / flush since it did not result in the interrupt</a:t>
            </a:r>
          </a:p>
          <a:p>
            <a:r>
              <a:rPr lang="en-US" altLang="en-US" sz="3600" dirty="0"/>
              <a:t>It can be modelled as an unscheduled procedure call that has its own registers to return to the program flow</a:t>
            </a:r>
          </a:p>
          <a:p>
            <a:r>
              <a:rPr lang="en-US" altLang="en-US" sz="3600" dirty="0"/>
              <a:t>An exception was caused by a previous instruction – current instruction cannot be allowed to complete</a:t>
            </a:r>
          </a:p>
        </p:txBody>
      </p:sp>
    </p:spTree>
    <p:extLst>
      <p:ext uri="{BB962C8B-B14F-4D97-AF65-F5344CB8AC3E}">
        <p14:creationId xmlns:p14="http://schemas.microsoft.com/office/powerpoint/2010/main" val="38487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8831"/>
            <a:ext cx="10515600" cy="4688132"/>
          </a:xfrm>
        </p:spPr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315-334 (sections 4.9 thru 4.10)</a:t>
            </a:r>
          </a:p>
          <a:p>
            <a:pPr lvl="2"/>
            <a:r>
              <a:rPr lang="en-US" sz="2400" dirty="0"/>
              <a:t>Interrupts, Exceptions and Parallelism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>
            <a:normAutofit/>
          </a:bodyPr>
          <a:lstStyle/>
          <a:p>
            <a:r>
              <a:rPr lang="en-US" sz="3200" dirty="0"/>
              <a:t>Phases 5/6/7 are in the deduction period – 4%/day</a:t>
            </a:r>
          </a:p>
          <a:p>
            <a:r>
              <a:rPr lang="en-US" sz="3200" dirty="0"/>
              <a:t>Phase 8 is posted</a:t>
            </a:r>
          </a:p>
          <a:p>
            <a:r>
              <a:rPr lang="en-US" sz="3200" dirty="0"/>
              <a:t>Target Date Sunday, April 4 at 10:00 PM</a:t>
            </a:r>
          </a:p>
          <a:p>
            <a:r>
              <a:rPr lang="en-US" sz="3200" dirty="0"/>
              <a:t>Bonus 1%/day, deduction 4%/day</a:t>
            </a:r>
          </a:p>
          <a:p>
            <a:r>
              <a:rPr lang="en-US" sz="3200" dirty="0"/>
              <a:t>Homework #4 is posted – Due Date Thursday, April 1 at 10:00 PM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61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MidTerm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429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MidTerm</a:t>
            </a:r>
            <a:r>
              <a:rPr lang="en-US" dirty="0"/>
              <a:t> redo submissions are graded</a:t>
            </a:r>
          </a:p>
          <a:p>
            <a:r>
              <a:rPr lang="en-US" dirty="0"/>
              <a:t>Any reclaimed points are added in the “Fudge Factor” section in Canvas</a:t>
            </a:r>
          </a:p>
          <a:p>
            <a:r>
              <a:rPr lang="en-US" dirty="0"/>
              <a:t>Correct answers are enabled in Canvas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0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Write Data Confusion in Textbook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66381-7CEB-4814-B6A0-5A36A84EC28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9" y="1602104"/>
            <a:ext cx="7930662" cy="41656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2D9640E-586B-4027-BAC3-1AC0084095A2}"/>
              </a:ext>
            </a:extLst>
          </p:cNvPr>
          <p:cNvSpPr/>
          <p:nvPr/>
        </p:nvSpPr>
        <p:spPr>
          <a:xfrm>
            <a:off x="6986337" y="3769895"/>
            <a:ext cx="232610" cy="433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Write Data Confusion in Textbook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9679C-B279-401D-A2BB-1F03039831F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66520"/>
            <a:ext cx="5943600" cy="412496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AF7581E-AFF6-48DF-92D7-3A955FC78013}"/>
              </a:ext>
            </a:extLst>
          </p:cNvPr>
          <p:cNvSpPr/>
          <p:nvPr/>
        </p:nvSpPr>
        <p:spPr>
          <a:xfrm>
            <a:off x="8610600" y="3673643"/>
            <a:ext cx="232610" cy="433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5FE1C0A-5C08-4B3C-BF05-C73CD2A2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52" y="1896994"/>
            <a:ext cx="4645529" cy="4351338"/>
          </a:xfrm>
        </p:spPr>
        <p:txBody>
          <a:bodyPr>
            <a:normAutofit/>
          </a:bodyPr>
          <a:lstStyle/>
          <a:p>
            <a:r>
              <a:rPr lang="en-US" dirty="0"/>
              <a:t>The previous slide omits the immediate mux</a:t>
            </a:r>
          </a:p>
          <a:p>
            <a:r>
              <a:rPr lang="en-US" dirty="0"/>
              <a:t>This slide omits the forwarding </a:t>
            </a:r>
            <a:r>
              <a:rPr lang="en-US" dirty="0" err="1"/>
              <a:t>muxes</a:t>
            </a:r>
            <a:endParaRPr lang="en-US" dirty="0"/>
          </a:p>
          <a:p>
            <a:r>
              <a:rPr lang="en-US" dirty="0"/>
              <a:t>Real answer includes both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922818" cy="4351338"/>
          </a:xfrm>
        </p:spPr>
        <p:txBody>
          <a:bodyPr>
            <a:normAutofit/>
          </a:bodyPr>
          <a:lstStyle/>
          <a:p>
            <a:r>
              <a:rPr lang="en-US" dirty="0"/>
              <a:t>Why MEMCTL?</a:t>
            </a:r>
          </a:p>
          <a:p>
            <a:pPr lvl="1"/>
            <a:r>
              <a:rPr lang="en-US" dirty="0"/>
              <a:t>Add a delay to the Data Memory (MAXCNT cycles)</a:t>
            </a:r>
          </a:p>
          <a:p>
            <a:pPr lvl="1"/>
            <a:r>
              <a:rPr lang="en-US" dirty="0"/>
              <a:t>Uses pipeline registers to hold the counter and other information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s_ex_resp</a:t>
            </a:r>
            <a:r>
              <a:rPr lang="en-US" dirty="0"/>
              <a:t> which indicates when data is available</a:t>
            </a:r>
          </a:p>
          <a:p>
            <a:pPr lvl="1"/>
            <a:r>
              <a:rPr lang="en-US" dirty="0"/>
              <a:t>Must stall until it is available</a:t>
            </a:r>
          </a:p>
          <a:p>
            <a:r>
              <a:rPr lang="en-US" dirty="0"/>
              <a:t>Logic controls all outputs as a function of the inputs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19CD5-BD43-4803-B6F0-4AF812E1BE4E}"/>
              </a:ext>
            </a:extLst>
          </p:cNvPr>
          <p:cNvSpPr/>
          <p:nvPr/>
        </p:nvSpPr>
        <p:spPr>
          <a:xfrm>
            <a:off x="8026399" y="2246712"/>
            <a:ext cx="969819" cy="2050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5DB394-2F94-4422-B45A-6B44D7D0D54B}"/>
              </a:ext>
            </a:extLst>
          </p:cNvPr>
          <p:cNvCxnSpPr/>
          <p:nvPr/>
        </p:nvCxnSpPr>
        <p:spPr>
          <a:xfrm>
            <a:off x="7352145" y="2549236"/>
            <a:ext cx="6834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5966D-1D6B-4767-AE65-B631298C1003}"/>
              </a:ext>
            </a:extLst>
          </p:cNvPr>
          <p:cNvCxnSpPr/>
          <p:nvPr/>
        </p:nvCxnSpPr>
        <p:spPr>
          <a:xfrm>
            <a:off x="7356762" y="2858654"/>
            <a:ext cx="6834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397AF9-FE7D-4A69-B06A-F5FA613D659E}"/>
              </a:ext>
            </a:extLst>
          </p:cNvPr>
          <p:cNvCxnSpPr/>
          <p:nvPr/>
        </p:nvCxnSpPr>
        <p:spPr>
          <a:xfrm>
            <a:off x="7352145" y="3163454"/>
            <a:ext cx="6834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BF79F-ABDC-4DE1-AB65-2393308401AB}"/>
              </a:ext>
            </a:extLst>
          </p:cNvPr>
          <p:cNvSpPr/>
          <p:nvPr/>
        </p:nvSpPr>
        <p:spPr>
          <a:xfrm>
            <a:off x="9982200" y="2971622"/>
            <a:ext cx="556491" cy="13255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DFECBF-7231-4E8C-8CBA-376FB05CFA44}"/>
              </a:ext>
            </a:extLst>
          </p:cNvPr>
          <p:cNvCxnSpPr>
            <a:cxnSpLocks/>
          </p:cNvCxnSpPr>
          <p:nvPr/>
        </p:nvCxnSpPr>
        <p:spPr>
          <a:xfrm>
            <a:off x="8996218" y="3428999"/>
            <a:ext cx="98598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886B9-F68E-4701-AB65-2C68DE5CD511}"/>
              </a:ext>
            </a:extLst>
          </p:cNvPr>
          <p:cNvCxnSpPr>
            <a:cxnSpLocks/>
          </p:cNvCxnSpPr>
          <p:nvPr/>
        </p:nvCxnSpPr>
        <p:spPr>
          <a:xfrm>
            <a:off x="8996218" y="3710708"/>
            <a:ext cx="98598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A96C78-41AF-47BD-A1E6-A94D33B55AE7}"/>
              </a:ext>
            </a:extLst>
          </p:cNvPr>
          <p:cNvCxnSpPr>
            <a:cxnSpLocks/>
          </p:cNvCxnSpPr>
          <p:nvPr/>
        </p:nvCxnSpPr>
        <p:spPr>
          <a:xfrm>
            <a:off x="7135090" y="3509817"/>
            <a:ext cx="90054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8DA59D-DA9E-4837-AF0D-CC63F78D7203}"/>
              </a:ext>
            </a:extLst>
          </p:cNvPr>
          <p:cNvCxnSpPr/>
          <p:nvPr/>
        </p:nvCxnSpPr>
        <p:spPr>
          <a:xfrm>
            <a:off x="7352145" y="3786908"/>
            <a:ext cx="6834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9118D-94B2-4909-9C9A-C3FE2CCB2F7B}"/>
              </a:ext>
            </a:extLst>
          </p:cNvPr>
          <p:cNvCxnSpPr>
            <a:cxnSpLocks/>
          </p:cNvCxnSpPr>
          <p:nvPr/>
        </p:nvCxnSpPr>
        <p:spPr>
          <a:xfrm>
            <a:off x="10538691" y="3710708"/>
            <a:ext cx="360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A05E34-6A74-4A1A-8645-7EC7B5AC6053}"/>
              </a:ext>
            </a:extLst>
          </p:cNvPr>
          <p:cNvCxnSpPr>
            <a:cxnSpLocks/>
          </p:cNvCxnSpPr>
          <p:nvPr/>
        </p:nvCxnSpPr>
        <p:spPr>
          <a:xfrm flipV="1">
            <a:off x="10898909" y="3710708"/>
            <a:ext cx="0" cy="916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EDE9E8-E4FD-4CD3-A7F0-EECB0B49EE1E}"/>
              </a:ext>
            </a:extLst>
          </p:cNvPr>
          <p:cNvCxnSpPr>
            <a:cxnSpLocks/>
          </p:cNvCxnSpPr>
          <p:nvPr/>
        </p:nvCxnSpPr>
        <p:spPr>
          <a:xfrm>
            <a:off x="7352145" y="4627418"/>
            <a:ext cx="354676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6FFE5C-9815-4EFD-9A08-A6583516C0E0}"/>
              </a:ext>
            </a:extLst>
          </p:cNvPr>
          <p:cNvCxnSpPr>
            <a:cxnSpLocks/>
          </p:cNvCxnSpPr>
          <p:nvPr/>
        </p:nvCxnSpPr>
        <p:spPr>
          <a:xfrm flipV="1">
            <a:off x="7352145" y="3800678"/>
            <a:ext cx="4618" cy="8267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5D0612-2B66-4B43-9F5B-A2ECA5B0A54E}"/>
              </a:ext>
            </a:extLst>
          </p:cNvPr>
          <p:cNvCxnSpPr>
            <a:cxnSpLocks/>
          </p:cNvCxnSpPr>
          <p:nvPr/>
        </p:nvCxnSpPr>
        <p:spPr>
          <a:xfrm>
            <a:off x="10538691" y="3431307"/>
            <a:ext cx="54494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33EC92-9C5A-44DA-B67B-8AF756E914DA}"/>
              </a:ext>
            </a:extLst>
          </p:cNvPr>
          <p:cNvCxnSpPr>
            <a:cxnSpLocks/>
          </p:cNvCxnSpPr>
          <p:nvPr/>
        </p:nvCxnSpPr>
        <p:spPr>
          <a:xfrm flipH="1" flipV="1">
            <a:off x="11083636" y="3426693"/>
            <a:ext cx="1" cy="15147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DD0710-8C85-4A9C-B5AD-F8CCE85FD92C}"/>
              </a:ext>
            </a:extLst>
          </p:cNvPr>
          <p:cNvCxnSpPr>
            <a:cxnSpLocks/>
          </p:cNvCxnSpPr>
          <p:nvPr/>
        </p:nvCxnSpPr>
        <p:spPr>
          <a:xfrm>
            <a:off x="7130473" y="4941456"/>
            <a:ext cx="39531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9DB335-D16B-4D20-90E1-E45D5AFC25DD}"/>
              </a:ext>
            </a:extLst>
          </p:cNvPr>
          <p:cNvCxnSpPr>
            <a:cxnSpLocks/>
          </p:cNvCxnSpPr>
          <p:nvPr/>
        </p:nvCxnSpPr>
        <p:spPr>
          <a:xfrm flipH="1" flipV="1">
            <a:off x="7121236" y="3509817"/>
            <a:ext cx="13854" cy="14316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8AAC84-DF72-4747-910F-3FB53F8E9999}"/>
              </a:ext>
            </a:extLst>
          </p:cNvPr>
          <p:cNvCxnSpPr>
            <a:cxnSpLocks/>
          </p:cNvCxnSpPr>
          <p:nvPr/>
        </p:nvCxnSpPr>
        <p:spPr>
          <a:xfrm flipV="1">
            <a:off x="5886450" y="3195780"/>
            <a:ext cx="4001077" cy="230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25646D-F592-4E7A-ABF2-5F18545660BF}"/>
              </a:ext>
            </a:extLst>
          </p:cNvPr>
          <p:cNvCxnSpPr>
            <a:cxnSpLocks/>
          </p:cNvCxnSpPr>
          <p:nvPr/>
        </p:nvCxnSpPr>
        <p:spPr>
          <a:xfrm flipV="1">
            <a:off x="5393170" y="3680655"/>
            <a:ext cx="3118138" cy="17710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9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47613-8B31-469B-B88B-A82660E6F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11" y="3606100"/>
            <a:ext cx="4496427" cy="1991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8 - What is MEMCTL?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state machine which adds a configurable delay to a memory reference</a:t>
            </a:r>
          </a:p>
          <a:p>
            <a:r>
              <a:rPr lang="en-US" dirty="0"/>
              <a:t>Any required registers are created in the ME stage pipeline.</a:t>
            </a:r>
          </a:p>
          <a:p>
            <a:r>
              <a:rPr lang="en-US" dirty="0"/>
              <a:t>Some are fed back into MEMCTL</a:t>
            </a:r>
          </a:p>
          <a:p>
            <a:r>
              <a:rPr lang="en-US" dirty="0"/>
              <a:t>Create outputs to the ME stage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9FEBB7-C601-44F4-9FDF-29B6C8710E7D}"/>
              </a:ext>
            </a:extLst>
          </p:cNvPr>
          <p:cNvCxnSpPr/>
          <p:nvPr/>
        </p:nvCxnSpPr>
        <p:spPr>
          <a:xfrm>
            <a:off x="9802678" y="2998922"/>
            <a:ext cx="325464" cy="8524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14B91C-7ADC-42D2-B312-43B4638A366B}"/>
              </a:ext>
            </a:extLst>
          </p:cNvPr>
          <p:cNvCxnSpPr>
            <a:cxnSpLocks/>
          </p:cNvCxnSpPr>
          <p:nvPr/>
        </p:nvCxnSpPr>
        <p:spPr>
          <a:xfrm>
            <a:off x="5951062" y="3452807"/>
            <a:ext cx="1783238" cy="652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457C53-7E48-40A6-A6D3-D9285418E7A1}"/>
              </a:ext>
            </a:extLst>
          </p:cNvPr>
          <p:cNvCxnSpPr>
            <a:cxnSpLocks/>
          </p:cNvCxnSpPr>
          <p:nvPr/>
        </p:nvCxnSpPr>
        <p:spPr>
          <a:xfrm>
            <a:off x="5781675" y="3981450"/>
            <a:ext cx="474345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9611</TotalTime>
  <Words>1258</Words>
  <Application>Microsoft Office PowerPoint</Application>
  <PresentationFormat>Widescreen</PresentationFormat>
  <Paragraphs>267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HelveticaNeueLT Std ExtBlk Cn</vt:lpstr>
      <vt:lpstr>Office Theme</vt:lpstr>
      <vt:lpstr>Visio.Drawing.11</vt:lpstr>
      <vt:lpstr>ECEN 3593-001 Computer Organization</vt:lpstr>
      <vt:lpstr>Agenda</vt:lpstr>
      <vt:lpstr>Class Announcements</vt:lpstr>
      <vt:lpstr>Class Announcements</vt:lpstr>
      <vt:lpstr>MidTerm</vt:lpstr>
      <vt:lpstr>Write Data Confusion in Textbook</vt:lpstr>
      <vt:lpstr>Write Data Confusion in Textbook</vt:lpstr>
      <vt:lpstr>Class Project – Phase 8</vt:lpstr>
      <vt:lpstr>Phase 8 - What is MEMCTL?</vt:lpstr>
      <vt:lpstr>Class Project – Phase 8</vt:lpstr>
      <vt:lpstr>Helpful NOPs in phase8_test</vt:lpstr>
      <vt:lpstr>Phase 8 – Load Data Hazard</vt:lpstr>
      <vt:lpstr>Phase 8 - Load Data Hazards</vt:lpstr>
      <vt:lpstr>Load Data Hazard</vt:lpstr>
      <vt:lpstr>Load Hazard Pipeline Flow</vt:lpstr>
      <vt:lpstr>Stalls and Clears</vt:lpstr>
      <vt:lpstr>Stalls and Clears</vt:lpstr>
      <vt:lpstr>ca_utils Update</vt:lpstr>
      <vt:lpstr>Class Project – Disabling Breakpoints</vt:lpstr>
      <vt:lpstr>Phase 8 – Success Criteria</vt:lpstr>
      <vt:lpstr>Exceptions and Interrupts</vt:lpstr>
      <vt:lpstr>Handling exceptions</vt:lpstr>
      <vt:lpstr>An alternative exception/interrupt handler</vt:lpstr>
      <vt:lpstr>Exception/Interrupt properties</vt:lpstr>
      <vt:lpstr>What are the differences in handling an exception and an interrupt?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495</cp:revision>
  <dcterms:created xsi:type="dcterms:W3CDTF">2015-08-04T22:38:58Z</dcterms:created>
  <dcterms:modified xsi:type="dcterms:W3CDTF">2021-03-29T03:26:16Z</dcterms:modified>
</cp:coreProperties>
</file>