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1037" r:id="rId4"/>
    <p:sldId id="1150" r:id="rId5"/>
    <p:sldId id="1308" r:id="rId6"/>
    <p:sldId id="1296" r:id="rId7"/>
    <p:sldId id="1297" r:id="rId8"/>
    <p:sldId id="1298" r:id="rId9"/>
    <p:sldId id="1299" r:id="rId10"/>
    <p:sldId id="1300" r:id="rId11"/>
    <p:sldId id="1301" r:id="rId12"/>
    <p:sldId id="1302" r:id="rId13"/>
    <p:sldId id="1303" r:id="rId14"/>
    <p:sldId id="1304" r:id="rId15"/>
    <p:sldId id="1305" r:id="rId16"/>
    <p:sldId id="1306" r:id="rId17"/>
    <p:sldId id="1307" r:id="rId18"/>
    <p:sldId id="1120" r:id="rId19"/>
    <p:sldId id="1121" r:id="rId20"/>
    <p:sldId id="1122" r:id="rId21"/>
    <p:sldId id="1123" r:id="rId22"/>
    <p:sldId id="1124" r:id="rId23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3899" autoAdjust="0"/>
  </p:normalViewPr>
  <p:slideViewPr>
    <p:cSldViewPr snapToGrid="0">
      <p:cViewPr varScale="1">
        <p:scale>
          <a:sx n="109" d="100"/>
          <a:sy n="109" d="100"/>
        </p:scale>
        <p:origin x="120" y="57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5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7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0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07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0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7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6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5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02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40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5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6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2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3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7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#29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29 </a:t>
            </a:r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March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Instruction-Level Parallelism (ILP):  </a:t>
            </a:r>
            <a:r>
              <a:rPr lang="en-US" altLang="en-US" sz="3200" dirty="0">
                <a:solidFill>
                  <a:srgbClr val="FF0000"/>
                </a:solidFill>
              </a:rPr>
              <a:t>Parallelism among instructions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It can be due to a pipeline where one instruction pipeline stage executes in parallel with another instruction in a different stage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Multiple simultaneous pipelines running together</a:t>
            </a:r>
          </a:p>
          <a:p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Multiple Issue: 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scheme whereby multiple instructions are launched in  one clock cycle</a:t>
            </a:r>
          </a:p>
          <a:p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Static Multiple Issue: 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An approach to implementing a multiple-issue processor where many decisions are made by the compiler before execution</a:t>
            </a:r>
          </a:p>
          <a:p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Dynamic Multiple Issue: 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An approach to implementing a multiple issue processor where many decisions are made during execution by the processor</a:t>
            </a:r>
          </a:p>
          <a:p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954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Issue slots:  </a:t>
            </a:r>
            <a:r>
              <a:rPr lang="en-US" altLang="en-US" sz="3200" dirty="0">
                <a:solidFill>
                  <a:srgbClr val="FF0000"/>
                </a:solidFill>
              </a:rPr>
              <a:t>The positions from which the instructions could issue in a given clock cycle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The slots at the beginning of a pipeline</a:t>
            </a:r>
          </a:p>
          <a:p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Speculation: 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An  approach whereby the compiler or processor guesses the outcome of an instruction to remove it as a dependence in executing other instructions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Branch prediction is an example of speculation</a:t>
            </a:r>
          </a:p>
          <a:p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Issue packet: 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The set of instructions that issue together in one clock cycle; the packet may be determined statically by the compiler or dynamically by the processor</a:t>
            </a:r>
          </a:p>
          <a:p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Very Long Instruction Word (VLIW): 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style of instruction set architecture that launches many operations that are defined to be independent in a single wide instruction</a:t>
            </a:r>
          </a:p>
          <a:p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11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Multiple Issue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Static multiple issue</a:t>
            </a:r>
          </a:p>
          <a:p>
            <a:pPr lvl="1"/>
            <a:r>
              <a:rPr lang="en-US" altLang="en-US" sz="2800" dirty="0"/>
              <a:t>Compiler groups instructions to be issued together</a:t>
            </a:r>
          </a:p>
          <a:p>
            <a:pPr lvl="1"/>
            <a:r>
              <a:rPr lang="en-US" altLang="en-US" sz="2800" dirty="0"/>
              <a:t>Packages them into “issue slots”</a:t>
            </a:r>
          </a:p>
          <a:p>
            <a:pPr lvl="1"/>
            <a:r>
              <a:rPr lang="en-US" altLang="en-US" sz="2800" dirty="0"/>
              <a:t>Compiler detects and avoids hazards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Dynamic multiple issue</a:t>
            </a:r>
          </a:p>
          <a:p>
            <a:pPr lvl="1"/>
            <a:r>
              <a:rPr lang="en-US" altLang="en-US" sz="2800" dirty="0"/>
              <a:t>CPU examines instruction stream and chooses instructions to issue each cycle</a:t>
            </a:r>
          </a:p>
          <a:p>
            <a:pPr lvl="1"/>
            <a:r>
              <a:rPr lang="en-US" altLang="en-US" sz="2800" dirty="0"/>
              <a:t>Compiler can help by reordering instructions</a:t>
            </a:r>
          </a:p>
          <a:p>
            <a:pPr lvl="1"/>
            <a:r>
              <a:rPr lang="en-US" altLang="en-US" sz="2800" dirty="0"/>
              <a:t>CPU resolves hazards using advanced techniques at runtime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41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Static Multiple Issue RISC-V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 a 2 issue slot static multiple issue processor, the compiler organizes pairs of instructions to be on a 64-bit, 2 word boundaries</a:t>
            </a:r>
          </a:p>
          <a:p>
            <a:pPr lvl="1"/>
            <a:r>
              <a:rPr lang="en-US" altLang="en-US" sz="2800" dirty="0"/>
              <a:t>The instructions must not be dependent on each other</a:t>
            </a:r>
          </a:p>
          <a:p>
            <a:pPr lvl="1"/>
            <a:r>
              <a:rPr lang="en-US" altLang="en-US" sz="2800" dirty="0"/>
              <a:t>Reorder instructions to remove or minimize dependencies</a:t>
            </a:r>
          </a:p>
          <a:p>
            <a:pPr lvl="1"/>
            <a:r>
              <a:rPr lang="en-US" altLang="en-US" sz="2800" dirty="0"/>
              <a:t>If the instructions must be dependent on each other, the later instruction is moved to the next 64-bit boundary an a NOP is inserting in its place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Increase performance at the expense of memory due to the introduction of NOPs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22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 with static dual issue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7414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Two-issue packets</a:t>
            </a:r>
          </a:p>
          <a:p>
            <a:pPr lvl="1"/>
            <a:r>
              <a:rPr lang="en-US" altLang="en-US" sz="2800" dirty="0"/>
              <a:t>One ALU/branch instruction</a:t>
            </a:r>
          </a:p>
          <a:p>
            <a:pPr lvl="1"/>
            <a:r>
              <a:rPr lang="en-US" altLang="en-US" sz="2800" dirty="0"/>
              <a:t>One load/store instruction</a:t>
            </a:r>
          </a:p>
          <a:p>
            <a:pPr lvl="1"/>
            <a:r>
              <a:rPr lang="en-US" altLang="en-US" sz="2800" dirty="0"/>
              <a:t>64-bit aligned</a:t>
            </a:r>
          </a:p>
          <a:p>
            <a:pPr lvl="2"/>
            <a:r>
              <a:rPr lang="en-US" altLang="en-US" sz="2400" dirty="0"/>
              <a:t>ALU/branch, then load/store</a:t>
            </a:r>
          </a:p>
          <a:p>
            <a:pPr lvl="2"/>
            <a:r>
              <a:rPr lang="en-US" altLang="en-US" sz="2400" dirty="0"/>
              <a:t>Pad an unused instruction with </a:t>
            </a:r>
            <a:r>
              <a:rPr lang="en-US" altLang="en-US" sz="2400" dirty="0" err="1"/>
              <a:t>nop</a:t>
            </a:r>
            <a:endParaRPr lang="en-AU" altLang="en-US" sz="2400" dirty="0"/>
          </a:p>
          <a:p>
            <a:pPr marL="0" indent="0">
              <a:buNone/>
            </a:pPr>
            <a:endParaRPr lang="en-AU" alt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42" y="3984526"/>
            <a:ext cx="71437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 with Static dual issue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5" descr="f04-69-P3744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88" y="1103313"/>
            <a:ext cx="8001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 rot="16200000">
            <a:off x="7631168" y="686215"/>
            <a:ext cx="1817647" cy="42394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0800000">
            <a:off x="6811504" y="2270502"/>
            <a:ext cx="1426420" cy="15110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6200000">
            <a:off x="8219728" y="1141426"/>
            <a:ext cx="1447801" cy="52037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0800000">
            <a:off x="5001850" y="2475048"/>
            <a:ext cx="1112276" cy="16302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DE2630F2-276B-427C-9896-CE88333C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414"/>
            <a:ext cx="3160301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Fetch 2 instructions</a:t>
            </a:r>
          </a:p>
          <a:p>
            <a:r>
              <a:rPr lang="en-US" altLang="en-US" sz="3200" dirty="0"/>
              <a:t>Must add 8</a:t>
            </a:r>
          </a:p>
          <a:p>
            <a:r>
              <a:rPr lang="en-US" altLang="en-US" sz="3200" dirty="0"/>
              <a:t>ALU data path</a:t>
            </a:r>
          </a:p>
          <a:p>
            <a:r>
              <a:rPr lang="en-US" altLang="en-US" sz="3200" dirty="0"/>
              <a:t>Replicate RF access (R/W)</a:t>
            </a:r>
          </a:p>
          <a:p>
            <a:r>
              <a:rPr lang="en-US" altLang="en-US" sz="3200" dirty="0"/>
              <a:t>Load/store data path</a:t>
            </a:r>
          </a:p>
          <a:p>
            <a:endParaRPr lang="en-AU" altLang="en-US" sz="2400" dirty="0"/>
          </a:p>
          <a:p>
            <a:pPr marL="0" indent="0">
              <a:buNone/>
            </a:pPr>
            <a:endParaRPr lang="en-AU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17287-BA8D-472D-8ECC-5509DAEEE262}"/>
              </a:ext>
            </a:extLst>
          </p:cNvPr>
          <p:cNvSpPr txBox="1"/>
          <p:nvPr/>
        </p:nvSpPr>
        <p:spPr>
          <a:xfrm>
            <a:off x="4973099" y="2351937"/>
            <a:ext cx="1828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889C97-22A6-4B02-91FA-B9EAB3250C53}"/>
              </a:ext>
            </a:extLst>
          </p:cNvPr>
          <p:cNvSpPr/>
          <p:nvPr/>
        </p:nvSpPr>
        <p:spPr>
          <a:xfrm rot="10800000">
            <a:off x="4934308" y="2353211"/>
            <a:ext cx="296502" cy="2593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7" grpId="0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Hazards in the dual issue RISC-V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More instructions executing in parallel</a:t>
            </a:r>
          </a:p>
          <a:p>
            <a:r>
              <a:rPr lang="en-US" altLang="en-US" sz="3200" dirty="0"/>
              <a:t>EX data hazard</a:t>
            </a:r>
          </a:p>
          <a:p>
            <a:pPr lvl="1"/>
            <a:r>
              <a:rPr lang="en-US" altLang="en-US" sz="2800" dirty="0"/>
              <a:t>Forwarding avoided stalls with single-issue</a:t>
            </a:r>
          </a:p>
          <a:p>
            <a:pPr lvl="1"/>
            <a:r>
              <a:rPr lang="en-US" altLang="en-US" sz="2800" dirty="0"/>
              <a:t>Now can’t use ALU result in load/store in same packet</a:t>
            </a:r>
          </a:p>
          <a:p>
            <a:pPr lvl="2"/>
            <a:r>
              <a:rPr lang="en-US" altLang="en-US" sz="2400" dirty="0">
                <a:latin typeface="Lucida Console" panose="020B0609040504020204" pitchFamily="49" charset="0"/>
              </a:rPr>
              <a:t>add  </a:t>
            </a:r>
            <a:r>
              <a:rPr lang="en-US" altLang="en-US" sz="2400" dirty="0">
                <a:solidFill>
                  <a:schemeClr val="hlink"/>
                </a:solidFill>
                <a:latin typeface="Lucida Console" panose="020B0609040504020204" pitchFamily="49" charset="0"/>
              </a:rPr>
              <a:t>x10</a:t>
            </a:r>
            <a:r>
              <a:rPr lang="en-US" altLang="en-US" sz="2400" dirty="0">
                <a:latin typeface="Lucida Console" panose="020B0609040504020204" pitchFamily="49" charset="0"/>
              </a:rPr>
              <a:t>, x0, x1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load x2, 0(</a:t>
            </a:r>
            <a:r>
              <a:rPr lang="en-US" altLang="en-US" sz="2400" dirty="0">
                <a:solidFill>
                  <a:schemeClr val="hlink"/>
                </a:solidFill>
                <a:latin typeface="Lucida Console" panose="020B0609040504020204" pitchFamily="49" charset="0"/>
              </a:rPr>
              <a:t>x10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en-US" altLang="en-US" sz="2400" dirty="0"/>
              <a:t>Split into two packets, effectively a stall</a:t>
            </a:r>
          </a:p>
          <a:p>
            <a:r>
              <a:rPr lang="en-US" altLang="en-US" sz="3200" dirty="0"/>
              <a:t>Load-use hazard</a:t>
            </a:r>
          </a:p>
          <a:p>
            <a:pPr lvl="1"/>
            <a:r>
              <a:rPr lang="en-US" altLang="en-US" sz="2800" dirty="0"/>
              <a:t>Still one cycle use latency, but now two instructions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More aggressive scheduling (in the Compiler) required</a:t>
            </a:r>
            <a:endParaRPr lang="en-AU" altLang="en-US" sz="3200" dirty="0">
              <a:solidFill>
                <a:srgbClr val="FF0000"/>
              </a:solidFill>
            </a:endParaRPr>
          </a:p>
          <a:p>
            <a:endParaRPr lang="en-AU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600699" y="3286125"/>
            <a:ext cx="410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Must schedule no data dependency instruction between the add and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94747" y="610135"/>
            <a:ext cx="3835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Use latency:</a:t>
            </a:r>
            <a:r>
              <a:rPr lang="en-US" sz="2000" dirty="0">
                <a:solidFill>
                  <a:srgbClr val="FF0000"/>
                </a:solidFill>
              </a:rPr>
              <a:t>  Number of clock cycles between a load instruction and an instruction that can use the result of the load without stalling the pipeline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Chapter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AU" altLang="en-US" sz="4000" dirty="0"/>
              <a:t>You now know how to design a full RISC-V processor !!</a:t>
            </a:r>
          </a:p>
          <a:p>
            <a:pPr marL="0" indent="0">
              <a:buNone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21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Chapter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altLang="en-US" sz="4000" dirty="0"/>
              <a:t>Large and Fast: </a:t>
            </a:r>
          </a:p>
          <a:p>
            <a:pPr marL="0" indent="0">
              <a:buNone/>
            </a:pPr>
            <a:endParaRPr lang="en-AU" altLang="en-US" sz="3600" dirty="0"/>
          </a:p>
          <a:p>
            <a:pPr marL="0" indent="0" algn="ctr">
              <a:buNone/>
            </a:pPr>
            <a:r>
              <a:rPr lang="en-AU" altLang="en-US" sz="5400" dirty="0"/>
              <a:t>Exploiting Memory Hierarchy</a:t>
            </a:r>
          </a:p>
          <a:p>
            <a:pPr marL="0" indent="0">
              <a:buNone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969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Principle of Locality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Programs access a small proportion of their address space at any time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Temporal locality</a:t>
            </a:r>
          </a:p>
          <a:p>
            <a:pPr lvl="1"/>
            <a:r>
              <a:rPr lang="en-US" altLang="en-US" sz="2800" dirty="0"/>
              <a:t>Items accessed recently are likely to be accessed again soon</a:t>
            </a:r>
          </a:p>
          <a:p>
            <a:pPr lvl="1"/>
            <a:r>
              <a:rPr lang="en-US" altLang="en-US" sz="2800" dirty="0"/>
              <a:t>e.g., instructions in a loop, loop variables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Spatial locality</a:t>
            </a:r>
          </a:p>
          <a:p>
            <a:pPr lvl="1"/>
            <a:r>
              <a:rPr lang="en-US" altLang="en-US" sz="2800" dirty="0"/>
              <a:t>Items near those accessed recently are likely to be accessed soon</a:t>
            </a:r>
          </a:p>
          <a:p>
            <a:pPr lvl="1"/>
            <a:r>
              <a:rPr lang="en-US" altLang="en-US" sz="2800" dirty="0"/>
              <a:t>E.g., sequential instruction access, array data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71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Class Project</a:t>
            </a:r>
          </a:p>
          <a:p>
            <a:r>
              <a:rPr lang="en-US" dirty="0"/>
              <a:t>Finish Chapter 4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Taking Advantage of Locality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Memory hierarchy</a:t>
            </a:r>
          </a:p>
          <a:p>
            <a:r>
              <a:rPr lang="en-US" altLang="en-US" sz="3200" dirty="0"/>
              <a:t>Store everything on disk</a:t>
            </a:r>
          </a:p>
          <a:p>
            <a:r>
              <a:rPr lang="en-US" altLang="en-US" sz="3200" dirty="0"/>
              <a:t>Copy recently accessed (and nearby) items from disk to smaller, faster DRAM memory</a:t>
            </a:r>
          </a:p>
          <a:p>
            <a:pPr lvl="1"/>
            <a:r>
              <a:rPr lang="en-US" altLang="en-US" sz="2800" dirty="0"/>
              <a:t>Main memory</a:t>
            </a:r>
          </a:p>
          <a:p>
            <a:r>
              <a:rPr lang="en-US" altLang="en-US" sz="3200" dirty="0"/>
              <a:t>Copy more recently accessed (and nearby) items from DRAM to smaller, faster SRAM memory</a:t>
            </a:r>
          </a:p>
          <a:p>
            <a:pPr lvl="1"/>
            <a:r>
              <a:rPr lang="en-US" altLang="en-US" sz="2800" dirty="0"/>
              <a:t>Cache memory attached to CPU</a:t>
            </a:r>
          </a:p>
          <a:p>
            <a:r>
              <a:rPr lang="en-US" altLang="en-US" sz="3200" i="1" dirty="0">
                <a:solidFill>
                  <a:srgbClr val="00B0F0"/>
                </a:solidFill>
              </a:rPr>
              <a:t>Design Principle </a:t>
            </a:r>
            <a:r>
              <a:rPr lang="en-US" altLang="en-US" sz="3200" dirty="0"/>
              <a:t>– Smaller is Faster</a:t>
            </a:r>
          </a:p>
          <a:p>
            <a:pPr marL="0" indent="0">
              <a:buNone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64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Memory Hierarchy Levels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487298"/>
            <a:ext cx="7086600" cy="462451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Block (aka line): </a:t>
            </a:r>
            <a:r>
              <a:rPr lang="en-US" altLang="en-US" dirty="0">
                <a:solidFill>
                  <a:srgbClr val="FF0000"/>
                </a:solidFill>
              </a:rPr>
              <a:t>unit of copying</a:t>
            </a:r>
          </a:p>
          <a:p>
            <a:pPr lvl="1"/>
            <a:r>
              <a:rPr lang="en-US" altLang="en-US" dirty="0"/>
              <a:t>May be multiple words</a:t>
            </a:r>
          </a:p>
          <a:p>
            <a:r>
              <a:rPr lang="en-US" altLang="en-US" dirty="0"/>
              <a:t>If accessed data is present in upper level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HIT</a:t>
            </a:r>
            <a:r>
              <a:rPr lang="en-US" altLang="en-US" dirty="0"/>
              <a:t>: access satisfied by upper level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Hit ratio: </a:t>
            </a:r>
            <a:r>
              <a:rPr lang="en-US" altLang="en-US" dirty="0">
                <a:solidFill>
                  <a:srgbClr val="FF0000"/>
                </a:solidFill>
              </a:rPr>
              <a:t>hits/accesses</a:t>
            </a:r>
          </a:p>
          <a:p>
            <a:r>
              <a:rPr lang="en-US" altLang="en-US" dirty="0"/>
              <a:t>If accessed data is absent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MISS</a:t>
            </a:r>
            <a:r>
              <a:rPr lang="en-US" altLang="en-US" dirty="0"/>
              <a:t>: block copied from lower level</a:t>
            </a:r>
          </a:p>
          <a:p>
            <a:pPr lvl="2"/>
            <a:r>
              <a:rPr lang="en-US" altLang="en-US" dirty="0"/>
              <a:t>Time taken: miss penalty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Miss ratio: </a:t>
            </a:r>
            <a:r>
              <a:rPr lang="en-US" altLang="en-US" dirty="0">
                <a:solidFill>
                  <a:srgbClr val="FF0000"/>
                </a:solidFill>
              </a:rPr>
              <a:t>misses/accesses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= 1 – hit ratio</a:t>
            </a:r>
          </a:p>
          <a:p>
            <a:pPr lvl="1"/>
            <a:r>
              <a:rPr lang="en-US" altLang="en-US" dirty="0"/>
              <a:t>Then accessed data supplied from upper level</a:t>
            </a:r>
            <a:endParaRPr lang="en-AU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16" y="1675225"/>
            <a:ext cx="3218967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Memory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Static RAM (SRAM)</a:t>
            </a:r>
          </a:p>
          <a:p>
            <a:pPr lvl="1"/>
            <a:r>
              <a:rPr lang="en-US" altLang="en-US" sz="2800" dirty="0"/>
              <a:t>0.5ns – 2.5ns, $2000 – $5000 per GB</a:t>
            </a:r>
          </a:p>
          <a:p>
            <a:r>
              <a:rPr lang="en-US" altLang="en-US" sz="3200" dirty="0"/>
              <a:t>Dynamic RAM (DRAM)</a:t>
            </a:r>
          </a:p>
          <a:p>
            <a:pPr lvl="1"/>
            <a:r>
              <a:rPr lang="en-US" altLang="en-US" sz="2800" dirty="0"/>
              <a:t>50ns – 70ns, $20 – $75 per GB</a:t>
            </a:r>
          </a:p>
          <a:p>
            <a:r>
              <a:rPr lang="en-US" altLang="en-US" sz="3200" dirty="0"/>
              <a:t>Magnetic disk</a:t>
            </a:r>
          </a:p>
          <a:p>
            <a:pPr lvl="1"/>
            <a:r>
              <a:rPr lang="en-US" altLang="en-US" sz="2800" dirty="0"/>
              <a:t>5ms – 20ms, $0.20 – $2 per GB</a:t>
            </a:r>
          </a:p>
          <a:p>
            <a:r>
              <a:rPr lang="en-US" altLang="en-US" sz="3200" dirty="0"/>
              <a:t>Ideal memory</a:t>
            </a:r>
          </a:p>
          <a:p>
            <a:pPr lvl="1"/>
            <a:r>
              <a:rPr lang="en-US" altLang="en-US" sz="2800" dirty="0"/>
              <a:t>Access time of SRAM</a:t>
            </a:r>
          </a:p>
          <a:p>
            <a:pPr lvl="1"/>
            <a:r>
              <a:rPr lang="en-US" altLang="en-US" sz="2800" dirty="0"/>
              <a:t>Capacity and cost/GB of disk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731760" y="1209040"/>
            <a:ext cx="10160" cy="44399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67040" y="2001520"/>
            <a:ext cx="364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Cost is inversely proportional to access time.  As access time becomes greater, the cost per GB goes down</a:t>
            </a:r>
          </a:p>
        </p:txBody>
      </p:sp>
    </p:spTree>
    <p:extLst>
      <p:ext uri="{BB962C8B-B14F-4D97-AF65-F5344CB8AC3E}">
        <p14:creationId xmlns:p14="http://schemas.microsoft.com/office/powerpoint/2010/main" val="7976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assignment for the week</a:t>
            </a:r>
          </a:p>
          <a:p>
            <a:pPr lvl="1"/>
            <a:r>
              <a:rPr lang="en-US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dirty="0"/>
              <a:t>ISBN 978-0-12-812275-4</a:t>
            </a:r>
          </a:p>
          <a:p>
            <a:pPr lvl="2"/>
            <a:r>
              <a:rPr lang="en-US" dirty="0"/>
              <a:t>Chapter 5, “</a:t>
            </a:r>
            <a:r>
              <a:rPr lang="en-AU" dirty="0"/>
              <a:t>Large and Fast: Exploiting Memory Hierarchy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pages 364-410 (sections 5.1 thru 5.4)</a:t>
            </a:r>
          </a:p>
          <a:p>
            <a:r>
              <a:rPr lang="en-US" dirty="0"/>
              <a:t>My OH on Zoom today 2:00 to 3:00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https://cuboulder.zoom.us/j/4317981384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81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2081"/>
            <a:ext cx="10515600" cy="4634882"/>
          </a:xfrm>
        </p:spPr>
        <p:txBody>
          <a:bodyPr>
            <a:normAutofit/>
          </a:bodyPr>
          <a:lstStyle/>
          <a:p>
            <a:r>
              <a:rPr lang="en-US" sz="3200" dirty="0"/>
              <a:t>Phases 5 and 6 are in the deduction period – 1%/day</a:t>
            </a:r>
          </a:p>
          <a:p>
            <a:r>
              <a:rPr lang="en-US" sz="3200" dirty="0"/>
              <a:t>Phase 7 is in the deduction period – 4%/day</a:t>
            </a:r>
          </a:p>
          <a:p>
            <a:r>
              <a:rPr lang="en-US" sz="3200" dirty="0"/>
              <a:t>Phase 8 is posted</a:t>
            </a:r>
          </a:p>
          <a:p>
            <a:r>
              <a:rPr lang="en-US" sz="3200" dirty="0"/>
              <a:t>Target Date Sunday, April 4 at 10:00 PM</a:t>
            </a:r>
          </a:p>
          <a:p>
            <a:r>
              <a:rPr lang="en-US" sz="3200" dirty="0"/>
              <a:t>Bonus 1%/day, deduction 4%/day</a:t>
            </a:r>
          </a:p>
          <a:p>
            <a:r>
              <a:rPr lang="en-US" sz="3200" dirty="0"/>
              <a:t>Homework #4 is due Thursday, April 1 at 10:00 PM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61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Homework #4 Typos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3 – Instruction Class C is 40% of the instructions, not 30%</a:t>
            </a:r>
          </a:p>
          <a:p>
            <a:pPr lvl="1"/>
            <a:r>
              <a:rPr lang="en-US" dirty="0"/>
              <a:t>Total must add to 100%</a:t>
            </a:r>
          </a:p>
          <a:p>
            <a:r>
              <a:rPr lang="en-US" dirty="0"/>
              <a:t>Question 5 – In the third part, the “40% increase” should be 30% to match the previous sentence.</a:t>
            </a:r>
          </a:p>
        </p:txBody>
      </p:sp>
    </p:spTree>
    <p:extLst>
      <p:ext uri="{BB962C8B-B14F-4D97-AF65-F5344CB8AC3E}">
        <p14:creationId xmlns:p14="http://schemas.microsoft.com/office/powerpoint/2010/main" val="238053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Imprecise Interrupt or Imprecise Exception:  </a:t>
            </a:r>
            <a:r>
              <a:rPr lang="en-US" altLang="en-US" sz="3200" dirty="0">
                <a:solidFill>
                  <a:srgbClr val="FF0000"/>
                </a:solidFill>
              </a:rPr>
              <a:t>Interrupts or exceptions in pipelined computers that are not associated with an exact instruction that was the cause of the interrupt or exception</a:t>
            </a:r>
          </a:p>
          <a:p>
            <a:pPr lvl="1"/>
            <a:r>
              <a:rPr lang="en-US" altLang="en-US" sz="2800" dirty="0"/>
              <a:t>Leaves it up to the operating system to determine which instruction caused the problem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Precise Interrupt or Precise Exception:  </a:t>
            </a:r>
            <a:r>
              <a:rPr lang="en-US" altLang="en-US" sz="3200" dirty="0">
                <a:solidFill>
                  <a:srgbClr val="FF0000"/>
                </a:solidFill>
              </a:rPr>
              <a:t>An interrupt or exception that is always associated with the correct instruction in pipelined computers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1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Imprecise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Just stop pipeline and save state</a:t>
            </a:r>
          </a:p>
          <a:p>
            <a:pPr lvl="1"/>
            <a:r>
              <a:rPr lang="en-US" altLang="en-US" sz="2800" dirty="0"/>
              <a:t>Including exception cause(s)</a:t>
            </a:r>
          </a:p>
          <a:p>
            <a:r>
              <a:rPr lang="en-US" altLang="en-US" sz="3200" dirty="0"/>
              <a:t>Let the handler work out</a:t>
            </a:r>
          </a:p>
          <a:p>
            <a:pPr lvl="1"/>
            <a:r>
              <a:rPr lang="en-US" altLang="en-US" sz="2800" dirty="0"/>
              <a:t>Which instruction(s) had exceptions</a:t>
            </a:r>
          </a:p>
          <a:p>
            <a:pPr lvl="1"/>
            <a:r>
              <a:rPr lang="en-US" altLang="en-US" sz="2800" dirty="0"/>
              <a:t>Which to complete or flush</a:t>
            </a:r>
          </a:p>
          <a:p>
            <a:pPr lvl="2"/>
            <a:r>
              <a:rPr lang="en-US" altLang="en-US" sz="2400" dirty="0"/>
              <a:t>May require “manual” completion</a:t>
            </a:r>
          </a:p>
          <a:p>
            <a:r>
              <a:rPr lang="en-US" altLang="en-US" sz="3200" dirty="0"/>
              <a:t>Simplifies hardware, but more complex handler software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Not feasible for complex multiple-issue out-of-order pipelines to be decided by software</a:t>
            </a:r>
            <a:endParaRPr lang="en-AU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Precise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Causing instruction is known</a:t>
            </a:r>
          </a:p>
          <a:p>
            <a:r>
              <a:rPr lang="en-US" altLang="en-US" sz="3200" dirty="0"/>
              <a:t>All instructions in front of the exception instruction can be allowed to complete</a:t>
            </a:r>
          </a:p>
          <a:p>
            <a:r>
              <a:rPr lang="en-US" altLang="en-US" sz="3200" dirty="0"/>
              <a:t>Any instructions after the exception instruction in an out of order CPU must be voided/flushed</a:t>
            </a:r>
          </a:p>
          <a:p>
            <a:r>
              <a:rPr lang="en-US" altLang="en-US" sz="3200" dirty="0"/>
              <a:t>With the advent of out of order instructions to increase performance, precise exception based CPUs are becoming the norm</a:t>
            </a:r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95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Instruction Level Parallelism (ILP)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600" dirty="0"/>
              <a:t>Pipelining: executing multiple instructions in parallel</a:t>
            </a:r>
          </a:p>
          <a:p>
            <a:r>
              <a:rPr lang="en-US" altLang="en-US" sz="3600" dirty="0"/>
              <a:t>To increase ILP</a:t>
            </a:r>
          </a:p>
          <a:p>
            <a:pPr lvl="1"/>
            <a:r>
              <a:rPr lang="en-US" altLang="en-US" sz="3200" dirty="0"/>
              <a:t>Deeper pipeline (more stages)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sometimes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24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6604</TotalTime>
  <Words>1513</Words>
  <Application>Microsoft Office PowerPoint</Application>
  <PresentationFormat>Widescreen</PresentationFormat>
  <Paragraphs>215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HelveticaNeueLT Std ExtBlk Cn</vt:lpstr>
      <vt:lpstr>Lucida Console</vt:lpstr>
      <vt:lpstr>Office Theme</vt:lpstr>
      <vt:lpstr>ECEN 3593-001 Computer Organization</vt:lpstr>
      <vt:lpstr>Agenda</vt:lpstr>
      <vt:lpstr>Class Announcements</vt:lpstr>
      <vt:lpstr>Class Announcements</vt:lpstr>
      <vt:lpstr>Homework #4 Typos</vt:lpstr>
      <vt:lpstr>Definitions</vt:lpstr>
      <vt:lpstr>Imprecise exceptions</vt:lpstr>
      <vt:lpstr>Precise exceptions</vt:lpstr>
      <vt:lpstr>Instruction Level Parallelism (ILP)</vt:lpstr>
      <vt:lpstr>Definitions</vt:lpstr>
      <vt:lpstr>Definitions</vt:lpstr>
      <vt:lpstr>Multiple Issue</vt:lpstr>
      <vt:lpstr>Static Multiple Issue RISC-V example</vt:lpstr>
      <vt:lpstr>RISC-V with static dual issue</vt:lpstr>
      <vt:lpstr>RISC-V with Static dual issue</vt:lpstr>
      <vt:lpstr>Hazards in the dual issue RISC-V</vt:lpstr>
      <vt:lpstr>Chapter 4</vt:lpstr>
      <vt:lpstr>Chapter 5</vt:lpstr>
      <vt:lpstr>Principle of Locality</vt:lpstr>
      <vt:lpstr>Taking Advantage of Locality</vt:lpstr>
      <vt:lpstr>Memory Hierarchy Levels</vt:lpstr>
      <vt:lpstr>Memory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736</cp:revision>
  <cp:lastPrinted>2017-10-14T14:57:33Z</cp:lastPrinted>
  <dcterms:created xsi:type="dcterms:W3CDTF">2015-08-04T22:38:58Z</dcterms:created>
  <dcterms:modified xsi:type="dcterms:W3CDTF">2021-03-29T20:24:03Z</dcterms:modified>
</cp:coreProperties>
</file>