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3"/>
  </p:notesMasterIdLst>
  <p:handoutMasterIdLst>
    <p:handoutMasterId r:id="rId24"/>
  </p:handoutMasterIdLst>
  <p:sldIdLst>
    <p:sldId id="256" r:id="rId2"/>
    <p:sldId id="257" r:id="rId3"/>
    <p:sldId id="793" r:id="rId4"/>
    <p:sldId id="505" r:id="rId5"/>
    <p:sldId id="794" r:id="rId6"/>
    <p:sldId id="427" r:id="rId7"/>
    <p:sldId id="429" r:id="rId8"/>
    <p:sldId id="431" r:id="rId9"/>
    <p:sldId id="436" r:id="rId10"/>
    <p:sldId id="432" r:id="rId11"/>
    <p:sldId id="430" r:id="rId12"/>
    <p:sldId id="437" r:id="rId13"/>
    <p:sldId id="438" r:id="rId14"/>
    <p:sldId id="496" r:id="rId15"/>
    <p:sldId id="498" r:id="rId16"/>
    <p:sldId id="485" r:id="rId17"/>
    <p:sldId id="486" r:id="rId18"/>
    <p:sldId id="487" r:id="rId19"/>
    <p:sldId id="488" r:id="rId20"/>
    <p:sldId id="489" r:id="rId21"/>
    <p:sldId id="49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B8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3899" autoAdjust="0"/>
  </p:normalViewPr>
  <p:slideViewPr>
    <p:cSldViewPr snapToGrid="0">
      <p:cViewPr>
        <p:scale>
          <a:sx n="110" d="100"/>
          <a:sy n="110" d="100"/>
        </p:scale>
        <p:origin x="456" y="552"/>
      </p:cViewPr>
      <p:guideLst>
        <p:guide orient="horz" pos="2160"/>
        <p:guide pos="3840"/>
      </p:guideLst>
    </p:cSldViewPr>
  </p:slideViewPr>
  <p:outlineViewPr>
    <p:cViewPr>
      <p:scale>
        <a:sx n="33" d="100"/>
        <a:sy n="33" d="100"/>
      </p:scale>
      <p:origin x="0" y="-13992"/>
    </p:cViewPr>
  </p:outlineViewPr>
  <p:notesTextViewPr>
    <p:cViewPr>
      <p:scale>
        <a:sx n="1" d="1"/>
        <a:sy n="1" d="1"/>
      </p:scale>
      <p:origin x="0" y="0"/>
    </p:cViewPr>
  </p:notesTextViewPr>
  <p:notesViewPr>
    <p:cSldViewPr snapToGrid="0">
      <p:cViewPr varScale="1">
        <p:scale>
          <a:sx n="68" d="100"/>
          <a:sy n="68" d="100"/>
        </p:scale>
        <p:origin x="2246"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D6CCFA5-A7FC-458F-B03C-73149AB84BC1}" type="datetimeFigureOut">
              <a:rPr lang="en-US" smtClean="0"/>
              <a:t>1/21/2021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9724D-8130-4979-A201-95D60FC2DE20}" type="slidenum">
              <a:rPr lang="en-US" smtClean="0"/>
              <a:t>‹#›</a:t>
            </a:fld>
            <a:endParaRPr lang="en-US" dirty="0"/>
          </a:p>
        </p:txBody>
      </p:sp>
    </p:spTree>
    <p:extLst>
      <p:ext uri="{BB962C8B-B14F-4D97-AF65-F5344CB8AC3E}">
        <p14:creationId xmlns:p14="http://schemas.microsoft.com/office/powerpoint/2010/main" val="290046846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4B5AC0-B321-4A86-97B8-6DA69A76B311}" type="datetimeFigureOut">
              <a:rPr lang="en-US" smtClean="0"/>
              <a:t>1/21/2021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D5CFA0-AB82-4594-9186-FAF68A191989}" type="slidenum">
              <a:rPr lang="en-US" smtClean="0"/>
              <a:t>‹#›</a:t>
            </a:fld>
            <a:endParaRPr lang="en-US" dirty="0"/>
          </a:p>
        </p:txBody>
      </p:sp>
    </p:spTree>
    <p:extLst>
      <p:ext uri="{BB962C8B-B14F-4D97-AF65-F5344CB8AC3E}">
        <p14:creationId xmlns:p14="http://schemas.microsoft.com/office/powerpoint/2010/main" val="1480917216"/>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2</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314137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11</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536371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12</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7445375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13</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0559912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14</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521491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15</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8137254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16</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1824346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17</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1824346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18</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1824346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19</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1824346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20</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182434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3</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8960243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21</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182434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4</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597182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5</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621716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6</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6276681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7</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41919460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8</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6474254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9</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0232906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10</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99479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DFE24485-7D48-4B1E-A1C6-9D902E8B7592}" type="datetime1">
              <a:rPr lang="en-US" smtClean="0"/>
              <a:pPr/>
              <a:t>1/21/2021</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F01A1062-647E-407B-B10D-A265B55750D5}" type="slidenum">
              <a:rPr lang="en-US" smtClean="0"/>
              <a:pPr/>
              <a:t>‹#›</a:t>
            </a:fld>
            <a:endParaRPr lang="en-US" dirty="0"/>
          </a:p>
        </p:txBody>
      </p:sp>
    </p:spTree>
    <p:extLst>
      <p:ext uri="{BB962C8B-B14F-4D97-AF65-F5344CB8AC3E}">
        <p14:creationId xmlns:p14="http://schemas.microsoft.com/office/powerpoint/2010/main" val="3581564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53AA2F-6D7A-49A7-A50B-DAF0D8AFEAC7}" type="datetime1">
              <a:rPr lang="en-US" smtClean="0"/>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1274887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634883-3F42-4B10-946A-41383A266422}" type="datetime1">
              <a:rPr lang="en-US" smtClean="0"/>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3613016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0993BA-1466-487C-AFB7-A65D9F9F6166}" type="datetime1">
              <a:rPr lang="en-US" smtClean="0"/>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1085221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D02E8-8713-4437-BD43-F8660904658D}" type="datetime1">
              <a:rPr lang="en-US" smtClean="0"/>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2010636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8C8902-2DC3-4172-A1A6-3EFE732B88C1}" type="datetime1">
              <a:rPr lang="en-US" smtClean="0"/>
              <a:t>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3408108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6755F7-BE85-4441-BC47-13C60347E153}" type="datetime1">
              <a:rPr lang="en-US" smtClean="0"/>
              <a:t>1/21/2021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4001081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DC92C8-9440-4DB5-A244-55302416B093}" type="datetime1">
              <a:rPr lang="en-US" smtClean="0"/>
              <a:t>1/21/2021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2133497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7EBFE8-AC4E-4974-B1F5-035436A2A2A1}" type="datetime1">
              <a:rPr lang="en-US" smtClean="0"/>
              <a:t>1/21/2021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859753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3AFB47-3EAE-4919-8ED0-B370A759916F}" type="datetime1">
              <a:rPr lang="en-US" smtClean="0"/>
              <a:t>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1370711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878625-AB2D-4DBF-9C96-2D76DC17DBAA}" type="datetime1">
              <a:rPr lang="en-US" smtClean="0"/>
              <a:t>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1323570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defRPr>
            </a:lvl1pPr>
          </a:lstStyle>
          <a:p>
            <a:fld id="{A349B0F1-5963-4B9B-B9FA-6DED7DDAF72B}" type="datetime1">
              <a:rPr lang="en-US" smtClean="0"/>
              <a:pPr/>
              <a:t>1/21/2021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solidFill>
              </a:defRPr>
            </a:lvl1pPr>
          </a:lstStyle>
          <a:p>
            <a:fld id="{F01A1062-647E-407B-B10D-A265B55750D5}" type="slidenum">
              <a:rPr lang="en-US" smtClean="0"/>
              <a:pPr/>
              <a:t>‹#›</a:t>
            </a:fld>
            <a:endParaRPr lang="en-US" dirty="0"/>
          </a:p>
        </p:txBody>
      </p:sp>
    </p:spTree>
    <p:extLst>
      <p:ext uri="{BB962C8B-B14F-4D97-AF65-F5344CB8AC3E}">
        <p14:creationId xmlns:p14="http://schemas.microsoft.com/office/powerpoint/2010/main" val="403916023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8783" y="1122363"/>
            <a:ext cx="11756712" cy="2387600"/>
          </a:xfrm>
        </p:spPr>
        <p:txBody>
          <a:bodyPr>
            <a:normAutofit/>
          </a:bodyPr>
          <a:lstStyle/>
          <a:p>
            <a:r>
              <a:rPr lang="en-US" sz="8000" dirty="0">
                <a:latin typeface="HelveticaNeueLT Std ExtBlk Cn" panose="020B0806040502050204" pitchFamily="34" charset="0"/>
              </a:rPr>
              <a:t>ECEN 3593-001</a:t>
            </a:r>
            <a:br>
              <a:rPr lang="en-US" sz="9600" dirty="0">
                <a:latin typeface="HelveticaNeueLT Std ExtBlk Cn" panose="020B0806040502050204" pitchFamily="34" charset="0"/>
              </a:rPr>
            </a:br>
            <a:r>
              <a:rPr lang="en-US" sz="5300" dirty="0">
                <a:latin typeface="HelveticaNeueLT Std ExtBlk Cn" panose="020B0806040502050204" pitchFamily="34" charset="0"/>
              </a:rPr>
              <a:t>Computer Organization</a:t>
            </a:r>
          </a:p>
        </p:txBody>
      </p:sp>
      <p:sp>
        <p:nvSpPr>
          <p:cNvPr id="3" name="Subtitle 2"/>
          <p:cNvSpPr>
            <a:spLocks noGrp="1"/>
          </p:cNvSpPr>
          <p:nvPr>
            <p:ph type="subTitle" idx="1"/>
          </p:nvPr>
        </p:nvSpPr>
        <p:spPr/>
        <p:txBody>
          <a:bodyPr>
            <a:normAutofit/>
          </a:bodyPr>
          <a:lstStyle/>
          <a:p>
            <a:r>
              <a:rPr lang="en-US" sz="3600" dirty="0">
                <a:solidFill>
                  <a:srgbClr val="CFB87C"/>
                </a:solidFill>
                <a:latin typeface="HelveticaNeueLT Std ExtBlk Cn" panose="020B0806040502050204" pitchFamily="34" charset="0"/>
              </a:rPr>
              <a:t>Lecture #3</a:t>
            </a:r>
          </a:p>
          <a:p>
            <a:r>
              <a:rPr lang="en-US" sz="3600">
                <a:solidFill>
                  <a:srgbClr val="CFB87C"/>
                </a:solidFill>
                <a:latin typeface="HelveticaNeueLT Std ExtBlk Cn" panose="020B0806040502050204" pitchFamily="34" charset="0"/>
              </a:rPr>
              <a:t>22 January 2021</a:t>
            </a:r>
            <a:endParaRPr lang="en-US" sz="3600" dirty="0">
              <a:solidFill>
                <a:srgbClr val="CFB87C"/>
              </a:solidFill>
              <a:latin typeface="HelveticaNeueLT Std ExtBlk Cn" panose="020B080604050205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98091" y="5979928"/>
            <a:ext cx="2057404" cy="685801"/>
          </a:xfrm>
          <a:prstGeom prst="rect">
            <a:avLst/>
          </a:prstGeom>
        </p:spPr>
      </p:pic>
    </p:spTree>
    <p:extLst>
      <p:ext uri="{BB962C8B-B14F-4D97-AF65-F5344CB8AC3E}">
        <p14:creationId xmlns:p14="http://schemas.microsoft.com/office/powerpoint/2010/main" val="1398636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246"/>
            <a:ext cx="10515600" cy="1325563"/>
          </a:xfrm>
        </p:spPr>
        <p:txBody>
          <a:bodyPr/>
          <a:lstStyle/>
          <a:p>
            <a:r>
              <a:rPr lang="en-US" dirty="0"/>
              <a:t>Class structure (continued)</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endParaRPr lang="en-US" sz="1400" dirty="0"/>
          </a:p>
        </p:txBody>
      </p:sp>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10</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a:xfrm>
            <a:off x="838200" y="1569903"/>
            <a:ext cx="10515600" cy="4351338"/>
          </a:xfrm>
        </p:spPr>
        <p:txBody>
          <a:bodyPr>
            <a:normAutofit lnSpcReduction="10000"/>
          </a:bodyPr>
          <a:lstStyle/>
          <a:p>
            <a:r>
              <a:rPr lang="en-US" dirty="0"/>
              <a:t>Homework assignments</a:t>
            </a:r>
          </a:p>
          <a:p>
            <a:pPr lvl="1"/>
            <a:r>
              <a:rPr lang="en-US" dirty="0"/>
              <a:t>Homework will be assigned that will cover the material that has been presented in lectures or reading.  The assignments will be submitted via Canvas by providing the answers to the assigned questions in a Canvas format.  </a:t>
            </a:r>
          </a:p>
          <a:p>
            <a:pPr lvl="1"/>
            <a:r>
              <a:rPr lang="en-US" dirty="0"/>
              <a:t>Homework assignments are provided to reinforce or expand on topics discussed in lecture.  They may touch on topics that will be covered in exams.  Homework is to be done individually unless explicitly specified by the professor.</a:t>
            </a:r>
          </a:p>
          <a:p>
            <a:pPr lvl="1"/>
            <a:r>
              <a:rPr lang="en-US" dirty="0"/>
              <a:t>Any questions regarding the grading of a homework problem must be raised within the first week of its return.</a:t>
            </a:r>
          </a:p>
          <a:p>
            <a:pPr lvl="1"/>
            <a:r>
              <a:rPr lang="en-US" dirty="0"/>
              <a:t>There are 5 homework assignments currently planned</a:t>
            </a:r>
          </a:p>
          <a:p>
            <a:pPr lvl="1"/>
            <a:r>
              <a:rPr lang="en-US" u="sng" dirty="0"/>
              <a:t>No assignments </a:t>
            </a:r>
            <a:r>
              <a:rPr lang="en-US" dirty="0"/>
              <a:t>will be dropped</a:t>
            </a:r>
          </a:p>
          <a:p>
            <a:pPr lvl="1"/>
            <a:endParaRPr lang="en-US" dirty="0"/>
          </a:p>
          <a:p>
            <a:endParaRPr lang="en-US" dirty="0"/>
          </a:p>
        </p:txBody>
      </p:sp>
    </p:spTree>
    <p:extLst>
      <p:ext uri="{BB962C8B-B14F-4D97-AF65-F5344CB8AC3E}">
        <p14:creationId xmlns:p14="http://schemas.microsoft.com/office/powerpoint/2010/main" val="1173204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246"/>
            <a:ext cx="10515600" cy="1325563"/>
          </a:xfrm>
        </p:spPr>
        <p:txBody>
          <a:bodyPr/>
          <a:lstStyle/>
          <a:p>
            <a:r>
              <a:rPr lang="en-US" dirty="0"/>
              <a:t>Class structure (continued)</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endParaRPr lang="en-US" sz="1400" dirty="0"/>
          </a:p>
        </p:txBody>
      </p:sp>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11</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p:txBody>
          <a:bodyPr>
            <a:normAutofit/>
          </a:bodyPr>
          <a:lstStyle/>
          <a:p>
            <a:r>
              <a:rPr lang="en-US" dirty="0"/>
              <a:t>The classes will be lecture based with the potential of classes demonstrating tools of the industry.  The course will require a computer for the course project, homework assignments, and exams.</a:t>
            </a:r>
          </a:p>
          <a:p>
            <a:r>
              <a:rPr lang="en-US" dirty="0"/>
              <a:t> The course project will be executed on a server managed by the University. </a:t>
            </a:r>
          </a:p>
          <a:p>
            <a:r>
              <a:rPr lang="en-US" dirty="0"/>
              <a:t>The course project will be implemented in 12 Phases throughout the semester.  The project will include designing / simulating a 5-stage pipeline cycle accurate RISC-V processor.</a:t>
            </a:r>
          </a:p>
        </p:txBody>
      </p:sp>
    </p:spTree>
    <p:extLst>
      <p:ext uri="{BB962C8B-B14F-4D97-AF65-F5344CB8AC3E}">
        <p14:creationId xmlns:p14="http://schemas.microsoft.com/office/powerpoint/2010/main" val="2507268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246"/>
            <a:ext cx="10515600" cy="1325563"/>
          </a:xfrm>
        </p:spPr>
        <p:txBody>
          <a:bodyPr/>
          <a:lstStyle/>
          <a:p>
            <a:r>
              <a:rPr lang="en-US" dirty="0"/>
              <a:t>Evaluation and Grading Procedures</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endParaRPr lang="en-US" sz="1400" dirty="0"/>
          </a:p>
        </p:txBody>
      </p:sp>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12</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a:xfrm>
            <a:off x="838200" y="1691362"/>
            <a:ext cx="10515600" cy="4351338"/>
          </a:xfrm>
        </p:spPr>
        <p:txBody>
          <a:bodyPr>
            <a:normAutofit fontScale="55000" lnSpcReduction="20000"/>
          </a:bodyPr>
          <a:lstStyle/>
          <a:p>
            <a:r>
              <a:rPr lang="en-US" dirty="0"/>
              <a:t>The course grade will be based on in-class participation, homework assignments, course project, and 2 exams. The grade proportions are as follows:</a:t>
            </a:r>
          </a:p>
          <a:p>
            <a:pPr lvl="1">
              <a:spcBef>
                <a:spcPts val="600"/>
              </a:spcBef>
            </a:pPr>
            <a:r>
              <a:rPr lang="en-US" dirty="0"/>
              <a:t>Homework 	15%</a:t>
            </a:r>
          </a:p>
          <a:p>
            <a:pPr lvl="1">
              <a:spcBef>
                <a:spcPts val="600"/>
              </a:spcBef>
            </a:pPr>
            <a:r>
              <a:rPr lang="en-US" dirty="0">
                <a:solidFill>
                  <a:srgbClr val="FF0000"/>
                </a:solidFill>
              </a:rPr>
              <a:t>Course Project 	50%</a:t>
            </a:r>
          </a:p>
          <a:p>
            <a:pPr lvl="1">
              <a:spcBef>
                <a:spcPts val="600"/>
              </a:spcBef>
            </a:pPr>
            <a:r>
              <a:rPr lang="en-US" dirty="0"/>
              <a:t>Mid-Term 	10%</a:t>
            </a:r>
          </a:p>
          <a:p>
            <a:pPr lvl="1">
              <a:spcBef>
                <a:spcPts val="600"/>
              </a:spcBef>
            </a:pPr>
            <a:r>
              <a:rPr lang="en-US" dirty="0"/>
              <a:t>Final Exam: 	25%</a:t>
            </a:r>
          </a:p>
          <a:p>
            <a:r>
              <a:rPr lang="en-US" dirty="0"/>
              <a:t>Grading will be based on total points accumulated from each of these areas.  Assignment of grades will be based on an absolute scale with the minimum grade below to earn for that grade.</a:t>
            </a:r>
          </a:p>
          <a:p>
            <a:pPr lvl="1">
              <a:spcBef>
                <a:spcPts val="600"/>
              </a:spcBef>
            </a:pPr>
            <a:r>
              <a:rPr lang="en-US" sz="2300" dirty="0"/>
              <a:t>	A :  93%</a:t>
            </a:r>
          </a:p>
          <a:p>
            <a:pPr lvl="1">
              <a:spcBef>
                <a:spcPts val="600"/>
              </a:spcBef>
            </a:pPr>
            <a:r>
              <a:rPr lang="en-US" sz="2300" dirty="0"/>
              <a:t>	A-:  90%</a:t>
            </a:r>
          </a:p>
          <a:p>
            <a:pPr lvl="1">
              <a:spcBef>
                <a:spcPts val="600"/>
              </a:spcBef>
            </a:pPr>
            <a:r>
              <a:rPr lang="en-US" sz="2300" dirty="0"/>
              <a:t>	B+: 87%</a:t>
            </a:r>
          </a:p>
          <a:p>
            <a:pPr lvl="1">
              <a:spcBef>
                <a:spcPts val="600"/>
              </a:spcBef>
            </a:pPr>
            <a:r>
              <a:rPr lang="en-US" sz="2300" dirty="0"/>
              <a:t>	B :  83%</a:t>
            </a:r>
          </a:p>
          <a:p>
            <a:pPr lvl="1">
              <a:spcBef>
                <a:spcPts val="600"/>
              </a:spcBef>
            </a:pPr>
            <a:r>
              <a:rPr lang="en-US" sz="2300" dirty="0"/>
              <a:t>	B-:  80%</a:t>
            </a:r>
          </a:p>
          <a:p>
            <a:pPr lvl="1">
              <a:spcBef>
                <a:spcPts val="600"/>
              </a:spcBef>
            </a:pPr>
            <a:r>
              <a:rPr lang="en-US" sz="2300" dirty="0"/>
              <a:t>	C+: 77%</a:t>
            </a:r>
          </a:p>
          <a:p>
            <a:pPr lvl="1">
              <a:spcBef>
                <a:spcPts val="600"/>
              </a:spcBef>
            </a:pPr>
            <a:r>
              <a:rPr lang="en-US" sz="2300" dirty="0"/>
              <a:t>	C :  73%</a:t>
            </a:r>
          </a:p>
          <a:p>
            <a:pPr lvl="1">
              <a:spcBef>
                <a:spcPts val="600"/>
              </a:spcBef>
            </a:pPr>
            <a:r>
              <a:rPr lang="en-US" sz="2300" dirty="0"/>
              <a:t>	C-:  70%</a:t>
            </a:r>
          </a:p>
          <a:p>
            <a:pPr lvl="1">
              <a:spcBef>
                <a:spcPts val="600"/>
              </a:spcBef>
            </a:pPr>
            <a:r>
              <a:rPr lang="en-US" sz="2300" dirty="0"/>
              <a:t>	D+: 67%</a:t>
            </a:r>
          </a:p>
          <a:p>
            <a:pPr lvl="1">
              <a:spcBef>
                <a:spcPts val="600"/>
              </a:spcBef>
            </a:pPr>
            <a:r>
              <a:rPr lang="en-US" sz="2300" dirty="0"/>
              <a:t>	D :  65%</a:t>
            </a:r>
          </a:p>
          <a:p>
            <a:pPr lvl="1">
              <a:spcBef>
                <a:spcPts val="600"/>
              </a:spcBef>
            </a:pPr>
            <a:r>
              <a:rPr lang="en-US" sz="2300" dirty="0"/>
              <a:t>	Fail:  &lt; 65%</a:t>
            </a:r>
          </a:p>
        </p:txBody>
      </p:sp>
    </p:spTree>
    <p:extLst>
      <p:ext uri="{BB962C8B-B14F-4D97-AF65-F5344CB8AC3E}">
        <p14:creationId xmlns:p14="http://schemas.microsoft.com/office/powerpoint/2010/main" val="1202758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246"/>
            <a:ext cx="10515600" cy="1325563"/>
          </a:xfrm>
        </p:spPr>
        <p:txBody>
          <a:bodyPr/>
          <a:lstStyle/>
          <a:p>
            <a:r>
              <a:rPr lang="en-US" dirty="0"/>
              <a:t>Evaluation and Grading Procedures</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endParaRPr lang="en-US" sz="1400" dirty="0"/>
          </a:p>
        </p:txBody>
      </p:sp>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13</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p:txBody>
          <a:bodyPr>
            <a:normAutofit/>
          </a:bodyPr>
          <a:lstStyle/>
          <a:p>
            <a:r>
              <a:rPr lang="en-US" b="1" dirty="0"/>
              <a:t>Make-up Exam Policy: </a:t>
            </a:r>
            <a:r>
              <a:rPr lang="en-US" dirty="0"/>
              <a:t>No make-up exams are given except for medical or other similar hardships where advanced arrangements are made with the instructor; or in case of non-selective medical emergencies with physician’s note or documentation. Otherwise, failure to take the exam at the scheduled time will result in a zero grade in the exam.</a:t>
            </a:r>
          </a:p>
        </p:txBody>
      </p:sp>
    </p:spTree>
    <p:extLst>
      <p:ext uri="{BB962C8B-B14F-4D97-AF65-F5344CB8AC3E}">
        <p14:creationId xmlns:p14="http://schemas.microsoft.com/office/powerpoint/2010/main" val="3781684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endParaRPr lang="en-US" sz="1400" dirty="0"/>
          </a:p>
        </p:txBody>
      </p:sp>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14</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pic>
        <p:nvPicPr>
          <p:cNvPr id="8" name="Content Placeholder 7"/>
          <p:cNvPicPr>
            <a:picLocks noGrp="1" noChangeAspect="1"/>
          </p:cNvPicPr>
          <p:nvPr>
            <p:ph idx="1"/>
          </p:nvPr>
        </p:nvPicPr>
        <p:blipFill>
          <a:blip r:embed="rId5"/>
          <a:stretch>
            <a:fillRect/>
          </a:stretch>
        </p:blipFill>
        <p:spPr>
          <a:xfrm>
            <a:off x="857250" y="240858"/>
            <a:ext cx="9705975" cy="5998682"/>
          </a:xfrm>
          <a:prstGeom prst="rect">
            <a:avLst/>
          </a:prstGeom>
        </p:spPr>
      </p:pic>
      <p:sp>
        <p:nvSpPr>
          <p:cNvPr id="9" name="Oval 8"/>
          <p:cNvSpPr/>
          <p:nvPr/>
        </p:nvSpPr>
        <p:spPr>
          <a:xfrm>
            <a:off x="6402043" y="2199860"/>
            <a:ext cx="4161182" cy="3520385"/>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910573" y="1638021"/>
            <a:ext cx="2319130" cy="1015663"/>
          </a:xfrm>
          <a:prstGeom prst="rect">
            <a:avLst/>
          </a:prstGeom>
          <a:noFill/>
        </p:spPr>
        <p:txBody>
          <a:bodyPr wrap="square" rtlCol="0">
            <a:spAutoFit/>
          </a:bodyPr>
          <a:lstStyle/>
          <a:p>
            <a:r>
              <a:rPr lang="en-US" sz="2000" dirty="0">
                <a:solidFill>
                  <a:srgbClr val="FF0000"/>
                </a:solidFill>
              </a:rPr>
              <a:t>ASIP – Application-Specific Instruction Set Processors</a:t>
            </a:r>
          </a:p>
        </p:txBody>
      </p:sp>
    </p:spTree>
    <p:extLst>
      <p:ext uri="{BB962C8B-B14F-4D97-AF65-F5344CB8AC3E}">
        <p14:creationId xmlns:p14="http://schemas.microsoft.com/office/powerpoint/2010/main" val="3290141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246"/>
            <a:ext cx="10515600" cy="1325563"/>
          </a:xfrm>
        </p:spPr>
        <p:txBody>
          <a:bodyPr/>
          <a:lstStyle/>
          <a:p>
            <a:r>
              <a:rPr lang="en-US" dirty="0"/>
              <a:t>Eight Great Ideas in Computer Architecture</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endParaRPr lang="en-US" sz="1400" dirty="0"/>
          </a:p>
        </p:txBody>
      </p:sp>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15</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p:txBody>
          <a:bodyPr>
            <a:normAutofit/>
          </a:bodyPr>
          <a:lstStyle/>
          <a:p>
            <a:r>
              <a:rPr lang="en-US" dirty="0"/>
              <a:t>Design for Moore’s Law</a:t>
            </a:r>
          </a:p>
          <a:p>
            <a:r>
              <a:rPr lang="en-US" dirty="0"/>
              <a:t>Use Abstraction to Simplify Design</a:t>
            </a:r>
          </a:p>
          <a:p>
            <a:r>
              <a:rPr lang="en-US" dirty="0"/>
              <a:t>Make the Common Case Fast</a:t>
            </a:r>
          </a:p>
          <a:p>
            <a:r>
              <a:rPr lang="en-US" dirty="0"/>
              <a:t>Performance via Parallelism</a:t>
            </a:r>
          </a:p>
          <a:p>
            <a:r>
              <a:rPr lang="en-US" dirty="0"/>
              <a:t>Performance via Pipelining</a:t>
            </a:r>
          </a:p>
          <a:p>
            <a:r>
              <a:rPr lang="en-US" dirty="0"/>
              <a:t>Performance via Prediction</a:t>
            </a:r>
          </a:p>
          <a:p>
            <a:r>
              <a:rPr lang="en-US" dirty="0"/>
              <a:t>Hierarchy of Memories</a:t>
            </a:r>
          </a:p>
          <a:p>
            <a:r>
              <a:rPr lang="en-US" dirty="0"/>
              <a:t>Dependability via Redundancy</a:t>
            </a:r>
          </a:p>
        </p:txBody>
      </p:sp>
    </p:spTree>
    <p:extLst>
      <p:ext uri="{BB962C8B-B14F-4D97-AF65-F5344CB8AC3E}">
        <p14:creationId xmlns:p14="http://schemas.microsoft.com/office/powerpoint/2010/main" val="3094246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246"/>
            <a:ext cx="10515600" cy="1325563"/>
          </a:xfrm>
        </p:spPr>
        <p:txBody>
          <a:bodyPr/>
          <a:lstStyle/>
          <a:p>
            <a:r>
              <a:rPr lang="en-US" dirty="0"/>
              <a:t>Architecture – Pre 1971</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endParaRPr lang="en-US" sz="1400" dirty="0"/>
          </a:p>
        </p:txBody>
      </p:sp>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16</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a:xfrm>
            <a:off x="757814" y="4582047"/>
            <a:ext cx="10515600" cy="1192981"/>
          </a:xfrm>
        </p:spPr>
        <p:txBody>
          <a:bodyPr>
            <a:normAutofit/>
          </a:bodyPr>
          <a:lstStyle/>
          <a:p>
            <a:r>
              <a:rPr lang="en-US" dirty="0"/>
              <a:t>Very low density =&gt; simple architecture, few registers, use memory</a:t>
            </a:r>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2716" y="1478613"/>
            <a:ext cx="5401147" cy="30505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39854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2716" y="1470070"/>
            <a:ext cx="5401147" cy="30505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838200" y="339246"/>
            <a:ext cx="10515600" cy="1325563"/>
          </a:xfrm>
        </p:spPr>
        <p:txBody>
          <a:bodyPr/>
          <a:lstStyle/>
          <a:p>
            <a:r>
              <a:rPr lang="en-US" dirty="0"/>
              <a:t>Architecture – 1970s</a:t>
            </a:r>
          </a:p>
        </p:txBody>
      </p:sp>
      <p:pic>
        <p:nvPicPr>
          <p:cNvPr id="4" name="Picture 3"/>
          <p:cNvPicPr>
            <a:picLocks noChangeAspect="1"/>
          </p:cNvPicPr>
          <p:nvPr/>
        </p:nvPicPr>
        <p:blipFill>
          <a:blip r:embed="rId4"/>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endParaRPr lang="en-US" sz="1400" dirty="0"/>
          </a:p>
        </p:txBody>
      </p:sp>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17</a:t>
            </a:fld>
            <a:endParaRPr lang="en-US" dirty="0">
              <a:solidFill>
                <a:schemeClr val="tx1"/>
              </a:solidFill>
            </a:endParaRPr>
          </a:p>
        </p:txBody>
      </p:sp>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a:xfrm>
            <a:off x="757814" y="4582047"/>
            <a:ext cx="10515600" cy="1192981"/>
          </a:xfrm>
        </p:spPr>
        <p:txBody>
          <a:bodyPr>
            <a:normAutofit/>
          </a:bodyPr>
          <a:lstStyle/>
          <a:p>
            <a:r>
              <a:rPr lang="en-US" dirty="0"/>
              <a:t>Integrated, but still very low density, few registers</a:t>
            </a:r>
          </a:p>
        </p:txBody>
      </p:sp>
    </p:spTree>
    <p:extLst>
      <p:ext uri="{BB962C8B-B14F-4D97-AF65-F5344CB8AC3E}">
        <p14:creationId xmlns:p14="http://schemas.microsoft.com/office/powerpoint/2010/main" val="8575389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2716" y="1478613"/>
            <a:ext cx="5401147" cy="30505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838200" y="339246"/>
            <a:ext cx="10515600" cy="1325563"/>
          </a:xfrm>
        </p:spPr>
        <p:txBody>
          <a:bodyPr/>
          <a:lstStyle/>
          <a:p>
            <a:r>
              <a:rPr lang="en-US" dirty="0"/>
              <a:t>Architecture – 1980s</a:t>
            </a:r>
          </a:p>
        </p:txBody>
      </p:sp>
      <p:pic>
        <p:nvPicPr>
          <p:cNvPr id="4" name="Picture 3"/>
          <p:cNvPicPr>
            <a:picLocks noChangeAspect="1"/>
          </p:cNvPicPr>
          <p:nvPr/>
        </p:nvPicPr>
        <p:blipFill>
          <a:blip r:embed="rId4"/>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endParaRPr lang="en-US" sz="1400" dirty="0"/>
          </a:p>
        </p:txBody>
      </p:sp>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18</a:t>
            </a:fld>
            <a:endParaRPr lang="en-US" dirty="0">
              <a:solidFill>
                <a:schemeClr val="tx1"/>
              </a:solidFill>
            </a:endParaRPr>
          </a:p>
        </p:txBody>
      </p:sp>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a:xfrm>
            <a:off x="757814" y="4582047"/>
            <a:ext cx="10515600" cy="1192981"/>
          </a:xfrm>
        </p:spPr>
        <p:txBody>
          <a:bodyPr>
            <a:normAutofit/>
          </a:bodyPr>
          <a:lstStyle/>
          <a:p>
            <a:r>
              <a:rPr lang="en-US" dirty="0"/>
              <a:t>Registers are much less expensive, so minimize memory accesses</a:t>
            </a:r>
          </a:p>
        </p:txBody>
      </p:sp>
    </p:spTree>
    <p:extLst>
      <p:ext uri="{BB962C8B-B14F-4D97-AF65-F5344CB8AC3E}">
        <p14:creationId xmlns:p14="http://schemas.microsoft.com/office/powerpoint/2010/main" val="40410686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2716" y="1478613"/>
            <a:ext cx="5401147" cy="30505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838200" y="339246"/>
            <a:ext cx="10515600" cy="1325563"/>
          </a:xfrm>
        </p:spPr>
        <p:txBody>
          <a:bodyPr/>
          <a:lstStyle/>
          <a:p>
            <a:r>
              <a:rPr lang="en-US" dirty="0"/>
              <a:t>Architecture – 1990s</a:t>
            </a:r>
          </a:p>
        </p:txBody>
      </p:sp>
      <p:pic>
        <p:nvPicPr>
          <p:cNvPr id="4" name="Picture 3"/>
          <p:cNvPicPr>
            <a:picLocks noChangeAspect="1"/>
          </p:cNvPicPr>
          <p:nvPr/>
        </p:nvPicPr>
        <p:blipFill>
          <a:blip r:embed="rId4"/>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endParaRPr lang="en-US" sz="1400" dirty="0"/>
          </a:p>
        </p:txBody>
      </p:sp>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19</a:t>
            </a:fld>
            <a:endParaRPr lang="en-US" dirty="0">
              <a:solidFill>
                <a:schemeClr val="tx1"/>
              </a:solidFill>
            </a:endParaRPr>
          </a:p>
        </p:txBody>
      </p:sp>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a:xfrm>
            <a:off x="757814" y="4582047"/>
            <a:ext cx="10515600" cy="1192981"/>
          </a:xfrm>
        </p:spPr>
        <p:txBody>
          <a:bodyPr>
            <a:normAutofit/>
          </a:bodyPr>
          <a:lstStyle/>
          <a:p>
            <a:r>
              <a:rPr lang="en-US" dirty="0"/>
              <a:t>Add on-board caches – more performance, fewer memory accesses</a:t>
            </a:r>
          </a:p>
        </p:txBody>
      </p:sp>
    </p:spTree>
    <p:extLst>
      <p:ext uri="{BB962C8B-B14F-4D97-AF65-F5344CB8AC3E}">
        <p14:creationId xmlns:p14="http://schemas.microsoft.com/office/powerpoint/2010/main" val="3145503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246"/>
            <a:ext cx="10515600" cy="1325563"/>
          </a:xfrm>
        </p:spPr>
        <p:txBody>
          <a:bodyPr/>
          <a:lstStyle/>
          <a:p>
            <a:r>
              <a:rPr lang="en-US" dirty="0"/>
              <a:t>Agenda</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endParaRPr lang="en-US" sz="1400" dirty="0"/>
          </a:p>
        </p:txBody>
      </p:sp>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2</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p:txBody>
          <a:bodyPr>
            <a:normAutofit/>
          </a:bodyPr>
          <a:lstStyle/>
          <a:p>
            <a:r>
              <a:rPr lang="en-US" dirty="0"/>
              <a:t>Class Announcements</a:t>
            </a:r>
          </a:p>
          <a:p>
            <a:r>
              <a:rPr lang="en-US" dirty="0"/>
              <a:t>Course Structure</a:t>
            </a:r>
          </a:p>
          <a:p>
            <a:r>
              <a:rPr lang="en-US" dirty="0"/>
              <a:t>Introduction to Computer Architecture</a:t>
            </a:r>
          </a:p>
        </p:txBody>
      </p:sp>
    </p:spTree>
    <p:extLst>
      <p:ext uri="{BB962C8B-B14F-4D97-AF65-F5344CB8AC3E}">
        <p14:creationId xmlns:p14="http://schemas.microsoft.com/office/powerpoint/2010/main" val="1580066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2330" y="1490099"/>
            <a:ext cx="5538683" cy="3039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838200" y="339246"/>
            <a:ext cx="10515600" cy="1325563"/>
          </a:xfrm>
        </p:spPr>
        <p:txBody>
          <a:bodyPr/>
          <a:lstStyle/>
          <a:p>
            <a:r>
              <a:rPr lang="en-US" dirty="0"/>
              <a:t>Architecture – Now</a:t>
            </a:r>
          </a:p>
        </p:txBody>
      </p:sp>
      <p:pic>
        <p:nvPicPr>
          <p:cNvPr id="4" name="Picture 3"/>
          <p:cNvPicPr>
            <a:picLocks noChangeAspect="1"/>
          </p:cNvPicPr>
          <p:nvPr/>
        </p:nvPicPr>
        <p:blipFill>
          <a:blip r:embed="rId4"/>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endParaRPr lang="en-US" sz="1400" dirty="0"/>
          </a:p>
        </p:txBody>
      </p:sp>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20</a:t>
            </a:fld>
            <a:endParaRPr lang="en-US" dirty="0">
              <a:solidFill>
                <a:schemeClr val="tx1"/>
              </a:solidFill>
            </a:endParaRPr>
          </a:p>
        </p:txBody>
      </p:sp>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a:xfrm>
            <a:off x="757814" y="4582047"/>
            <a:ext cx="10515600" cy="1192981"/>
          </a:xfrm>
        </p:spPr>
        <p:txBody>
          <a:bodyPr>
            <a:normAutofit/>
          </a:bodyPr>
          <a:lstStyle/>
          <a:p>
            <a:r>
              <a:rPr lang="en-US" dirty="0"/>
              <a:t>Integrate Memory – No interconnect issue</a:t>
            </a:r>
          </a:p>
          <a:p>
            <a:r>
              <a:rPr lang="en-US" dirty="0"/>
              <a:t>What Great Idea is at work here? </a:t>
            </a:r>
          </a:p>
        </p:txBody>
      </p:sp>
    </p:spTree>
    <p:extLst>
      <p:ext uri="{BB962C8B-B14F-4D97-AF65-F5344CB8AC3E}">
        <p14:creationId xmlns:p14="http://schemas.microsoft.com/office/powerpoint/2010/main" val="8717638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246"/>
            <a:ext cx="10515600" cy="1325563"/>
          </a:xfrm>
        </p:spPr>
        <p:txBody>
          <a:bodyPr/>
          <a:lstStyle/>
          <a:p>
            <a:r>
              <a:rPr lang="en-US" dirty="0"/>
              <a:t>Eight Great Ideas in Computer Architecture</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endParaRPr lang="en-US" sz="1400" dirty="0"/>
          </a:p>
        </p:txBody>
      </p:sp>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21</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p:txBody>
          <a:bodyPr>
            <a:normAutofit/>
          </a:bodyPr>
          <a:lstStyle/>
          <a:p>
            <a:r>
              <a:rPr lang="en-US" dirty="0"/>
              <a:t>Design for Moore’s Law</a:t>
            </a:r>
          </a:p>
          <a:p>
            <a:r>
              <a:rPr lang="en-US" dirty="0"/>
              <a:t>Use Abstraction to Simplify Design</a:t>
            </a:r>
          </a:p>
          <a:p>
            <a:r>
              <a:rPr lang="en-US" dirty="0"/>
              <a:t>Make the Common Case Fast</a:t>
            </a:r>
          </a:p>
          <a:p>
            <a:r>
              <a:rPr lang="en-US" dirty="0"/>
              <a:t>Performance via Parallelism</a:t>
            </a:r>
          </a:p>
          <a:p>
            <a:r>
              <a:rPr lang="en-US" dirty="0"/>
              <a:t>Performance via Pipelining</a:t>
            </a:r>
          </a:p>
          <a:p>
            <a:r>
              <a:rPr lang="en-US" dirty="0"/>
              <a:t>Performance via Prediction</a:t>
            </a:r>
          </a:p>
          <a:p>
            <a:r>
              <a:rPr lang="en-US" dirty="0"/>
              <a:t>Hierarchy of Memories</a:t>
            </a:r>
          </a:p>
          <a:p>
            <a:r>
              <a:rPr lang="en-US" dirty="0"/>
              <a:t>Dependability via Redundancy</a:t>
            </a:r>
          </a:p>
        </p:txBody>
      </p:sp>
      <p:sp>
        <p:nvSpPr>
          <p:cNvPr id="8" name="Oval 7"/>
          <p:cNvSpPr/>
          <p:nvPr/>
        </p:nvSpPr>
        <p:spPr>
          <a:xfrm>
            <a:off x="679269" y="1620816"/>
            <a:ext cx="6048102" cy="836023"/>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8340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246"/>
            <a:ext cx="10515600" cy="1325563"/>
          </a:xfrm>
        </p:spPr>
        <p:txBody>
          <a:bodyPr/>
          <a:lstStyle/>
          <a:p>
            <a:r>
              <a:rPr lang="en-US" dirty="0"/>
              <a:t>Class Announcements</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endParaRPr lang="en-US" sz="1400" dirty="0"/>
          </a:p>
        </p:txBody>
      </p:sp>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3</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a:xfrm>
            <a:off x="838200" y="1441342"/>
            <a:ext cx="10515600" cy="4735621"/>
          </a:xfrm>
        </p:spPr>
        <p:txBody>
          <a:bodyPr>
            <a:normAutofit fontScale="92500" lnSpcReduction="10000"/>
          </a:bodyPr>
          <a:lstStyle/>
          <a:p>
            <a:r>
              <a:rPr lang="en-US" sz="3200" dirty="0"/>
              <a:t>Reading for the week</a:t>
            </a:r>
          </a:p>
          <a:p>
            <a:pPr lvl="1"/>
            <a:r>
              <a:rPr lang="en-US" sz="2800" dirty="0"/>
              <a:t>“Computer Organization and Design, The Hardware / Software Interface, RISC-V edition,” by David Patterson and John Hennessy</a:t>
            </a:r>
          </a:p>
          <a:p>
            <a:pPr lvl="2"/>
            <a:r>
              <a:rPr lang="en-US" sz="2400" dirty="0"/>
              <a:t>ISBN 978-0-12-812275-4</a:t>
            </a:r>
            <a:endParaRPr lang="en-US" dirty="0"/>
          </a:p>
          <a:p>
            <a:pPr lvl="2"/>
            <a:r>
              <a:rPr lang="en-US" sz="2400" dirty="0"/>
              <a:t>Chapter 1, “Computer Abstractions and Technology”</a:t>
            </a:r>
          </a:p>
          <a:p>
            <a:pPr lvl="3"/>
            <a:r>
              <a:rPr lang="en-US" sz="2000" dirty="0"/>
              <a:t>sections 1.1 thru 1.2</a:t>
            </a:r>
          </a:p>
          <a:p>
            <a:pPr lvl="3"/>
            <a:r>
              <a:rPr lang="en-US" sz="2000" dirty="0"/>
              <a:t>pages 2-12 </a:t>
            </a:r>
          </a:p>
          <a:p>
            <a:pPr lvl="2"/>
            <a:r>
              <a:rPr lang="en-US" sz="2600" dirty="0"/>
              <a:t>Chapter 2, “Language of the Computer”</a:t>
            </a:r>
          </a:p>
          <a:p>
            <a:pPr lvl="3"/>
            <a:r>
              <a:rPr lang="en-US" sz="2000" dirty="0"/>
              <a:t>sections 2.1 thru 2.8</a:t>
            </a:r>
          </a:p>
          <a:p>
            <a:pPr lvl="3"/>
            <a:r>
              <a:rPr lang="en-US" sz="2000" dirty="0"/>
              <a:t>pages 60-108</a:t>
            </a:r>
          </a:p>
          <a:p>
            <a:r>
              <a:rPr lang="en-US" sz="3200" dirty="0"/>
              <a:t>RISC-V Specification is in the Course Content Area in Canvas</a:t>
            </a:r>
          </a:p>
          <a:p>
            <a:r>
              <a:rPr lang="en-US" sz="3200" dirty="0" err="1"/>
              <a:t>Codasip</a:t>
            </a:r>
            <a:r>
              <a:rPr lang="en-US" sz="3200" dirty="0"/>
              <a:t> NDA</a:t>
            </a:r>
          </a:p>
          <a:p>
            <a:pPr lvl="1"/>
            <a:r>
              <a:rPr lang="en-US" dirty="0"/>
              <a:t>Due by end of class today</a:t>
            </a:r>
          </a:p>
          <a:p>
            <a:pPr marL="0" indent="0">
              <a:buNone/>
            </a:pPr>
            <a:endParaRPr lang="en-US" sz="2800" dirty="0"/>
          </a:p>
        </p:txBody>
      </p:sp>
    </p:spTree>
    <p:extLst>
      <p:ext uri="{BB962C8B-B14F-4D97-AF65-F5344CB8AC3E}">
        <p14:creationId xmlns:p14="http://schemas.microsoft.com/office/powerpoint/2010/main" val="331678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246"/>
            <a:ext cx="10515600" cy="1325563"/>
          </a:xfrm>
        </p:spPr>
        <p:txBody>
          <a:bodyPr/>
          <a:lstStyle/>
          <a:p>
            <a:r>
              <a:rPr lang="en-US" dirty="0"/>
              <a:t>Class Announcements	</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endParaRPr lang="en-US" sz="1400" dirty="0"/>
          </a:p>
        </p:txBody>
      </p:sp>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4</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p:txBody>
          <a:bodyPr>
            <a:normAutofit/>
          </a:bodyPr>
          <a:lstStyle/>
          <a:p>
            <a:r>
              <a:rPr lang="en-US" dirty="0"/>
              <a:t>Slack – all but 2 people have responded to the invitation</a:t>
            </a:r>
            <a:endParaRPr lang="en-US" sz="2000" dirty="0"/>
          </a:p>
          <a:p>
            <a:r>
              <a:rPr lang="en-US" dirty="0" err="1"/>
              <a:t>Codasip</a:t>
            </a:r>
            <a:r>
              <a:rPr lang="en-US" dirty="0"/>
              <a:t> NDA – everyone has signed the NDA – THANK YOU!</a:t>
            </a:r>
          </a:p>
          <a:p>
            <a:r>
              <a:rPr lang="en-US" dirty="0"/>
              <a:t>Phase 1 is posted – Target Date Thursday, January 28 at 10:00 PM</a:t>
            </a:r>
          </a:p>
          <a:p>
            <a:r>
              <a:rPr lang="en-US" dirty="0"/>
              <a:t>Bonus 1%/day before that (maximum 7%)</a:t>
            </a:r>
          </a:p>
          <a:p>
            <a:r>
              <a:rPr lang="en-US" dirty="0"/>
              <a:t>Deduction 25%/day after that</a:t>
            </a:r>
          </a:p>
          <a:p>
            <a:endParaRPr lang="en-US" dirty="0"/>
          </a:p>
        </p:txBody>
      </p:sp>
    </p:spTree>
    <p:extLst>
      <p:ext uri="{BB962C8B-B14F-4D97-AF65-F5344CB8AC3E}">
        <p14:creationId xmlns:p14="http://schemas.microsoft.com/office/powerpoint/2010/main" val="2843508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246"/>
            <a:ext cx="10515600" cy="1325563"/>
          </a:xfrm>
        </p:spPr>
        <p:txBody>
          <a:bodyPr/>
          <a:lstStyle/>
          <a:p>
            <a:r>
              <a:rPr lang="en-US" dirty="0" err="1"/>
              <a:t>Codasip</a:t>
            </a:r>
            <a:r>
              <a:rPr lang="en-US" dirty="0"/>
              <a:t> Server Environment</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endParaRPr lang="en-US" sz="1400" dirty="0"/>
          </a:p>
        </p:txBody>
      </p:sp>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5</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8" name="Content Placeholder 7">
            <a:extLst>
              <a:ext uri="{FF2B5EF4-FFF2-40B4-BE49-F238E27FC236}">
                <a16:creationId xmlns:a16="http://schemas.microsoft.com/office/drawing/2014/main" id="{D7995009-72B4-4BE4-A7E9-97A28C6E25AF}"/>
              </a:ext>
            </a:extLst>
          </p:cNvPr>
          <p:cNvSpPr>
            <a:spLocks noGrp="1"/>
          </p:cNvSpPr>
          <p:nvPr>
            <p:ph idx="1"/>
          </p:nvPr>
        </p:nvSpPr>
        <p:spPr>
          <a:xfrm>
            <a:off x="838200" y="1502352"/>
            <a:ext cx="10515600" cy="4351338"/>
          </a:xfrm>
        </p:spPr>
        <p:txBody>
          <a:bodyPr>
            <a:normAutofit/>
          </a:bodyPr>
          <a:lstStyle/>
          <a:p>
            <a:r>
              <a:rPr lang="en-US" dirty="0"/>
              <a:t>Important Beginning Tips</a:t>
            </a:r>
          </a:p>
          <a:p>
            <a:pPr lvl="1"/>
            <a:r>
              <a:rPr lang="en-US" dirty="0"/>
              <a:t>READ THE PHASE DOCUMENT CAREFULLY – it contains all of the information you need</a:t>
            </a:r>
          </a:p>
          <a:p>
            <a:pPr lvl="1"/>
            <a:r>
              <a:rPr lang="en-US" dirty="0"/>
              <a:t>Use </a:t>
            </a:r>
            <a:r>
              <a:rPr lang="en-US" dirty="0" err="1"/>
              <a:t>standardname</a:t>
            </a:r>
            <a:r>
              <a:rPr lang="en-US" dirty="0"/>
              <a:t> format for everything – files and projects</a:t>
            </a:r>
          </a:p>
          <a:p>
            <a:pPr lvl="1"/>
            <a:r>
              <a:rPr lang="en-US" dirty="0"/>
              <a:t>Send a Slack DM when you have submitted</a:t>
            </a:r>
          </a:p>
          <a:p>
            <a:pPr marL="0" indent="0">
              <a:buNone/>
            </a:pPr>
            <a:endParaRPr lang="en-US" sz="1400" dirty="0"/>
          </a:p>
        </p:txBody>
      </p:sp>
    </p:spTree>
    <p:extLst>
      <p:ext uri="{BB962C8B-B14F-4D97-AF65-F5344CB8AC3E}">
        <p14:creationId xmlns:p14="http://schemas.microsoft.com/office/powerpoint/2010/main" val="2273784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246"/>
            <a:ext cx="10515600" cy="1325563"/>
          </a:xfrm>
        </p:spPr>
        <p:txBody>
          <a:bodyPr/>
          <a:lstStyle/>
          <a:p>
            <a:r>
              <a:rPr lang="en-US" dirty="0"/>
              <a:t>Description and Content</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r>
              <a:rPr lang="en-US" sz="1400" dirty="0"/>
              <a:t>			ECEN-CSCI 4593 Syllabus</a:t>
            </a:r>
          </a:p>
        </p:txBody>
      </p:sp>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6</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a:xfrm>
            <a:off x="838200" y="1627026"/>
            <a:ext cx="10515600" cy="4483353"/>
          </a:xfrm>
        </p:spPr>
        <p:txBody>
          <a:bodyPr>
            <a:normAutofit fontScale="77500" lnSpcReduction="20000"/>
          </a:bodyPr>
          <a:lstStyle/>
          <a:p>
            <a:r>
              <a:rPr lang="en-US" dirty="0"/>
              <a:t>The course material will convey both technical and industry requirements to enable proper engineering architectural decisions as well as implementation. </a:t>
            </a:r>
          </a:p>
          <a:p>
            <a:r>
              <a:rPr lang="en-US" dirty="0"/>
              <a:t>Topics include:</a:t>
            </a:r>
          </a:p>
          <a:p>
            <a:pPr lvl="1"/>
            <a:r>
              <a:rPr lang="en-US" dirty="0"/>
              <a:t>Instruction Set Architecture</a:t>
            </a:r>
          </a:p>
          <a:p>
            <a:pPr lvl="1"/>
            <a:r>
              <a:rPr lang="en-US" dirty="0"/>
              <a:t>Data path design</a:t>
            </a:r>
          </a:p>
          <a:p>
            <a:pPr lvl="1"/>
            <a:r>
              <a:rPr lang="en-US" dirty="0"/>
              <a:t>CPU control</a:t>
            </a:r>
          </a:p>
          <a:p>
            <a:pPr lvl="1"/>
            <a:r>
              <a:rPr lang="en-US" dirty="0"/>
              <a:t>Evaluating Performance</a:t>
            </a:r>
          </a:p>
          <a:p>
            <a:pPr lvl="1"/>
            <a:r>
              <a:rPr lang="en-US" dirty="0"/>
              <a:t>Memory Management </a:t>
            </a:r>
          </a:p>
          <a:p>
            <a:pPr lvl="1"/>
            <a:r>
              <a:rPr lang="en-US" dirty="0"/>
              <a:t>Memory Hierarchy</a:t>
            </a:r>
          </a:p>
          <a:p>
            <a:pPr lvl="1"/>
            <a:r>
              <a:rPr lang="en-US" dirty="0"/>
              <a:t>Virtual Memory</a:t>
            </a:r>
          </a:p>
          <a:p>
            <a:pPr lvl="1"/>
            <a:r>
              <a:rPr lang="en-US" dirty="0"/>
              <a:t>Caching subsystems</a:t>
            </a:r>
          </a:p>
          <a:p>
            <a:pPr lvl="1"/>
            <a:r>
              <a:rPr lang="en-US" dirty="0"/>
              <a:t>Performance via parallelism</a:t>
            </a:r>
          </a:p>
          <a:p>
            <a:pPr lvl="1"/>
            <a:r>
              <a:rPr lang="en-US" dirty="0"/>
              <a:t>System design</a:t>
            </a:r>
          </a:p>
          <a:p>
            <a:pPr lvl="1"/>
            <a:r>
              <a:rPr lang="en-US" dirty="0"/>
              <a:t>System Hierarchy</a:t>
            </a:r>
          </a:p>
          <a:p>
            <a:pPr lvl="1"/>
            <a:r>
              <a:rPr lang="en-US" dirty="0"/>
              <a:t>High Level Architectural Programming</a:t>
            </a:r>
          </a:p>
          <a:p>
            <a:pPr lvl="2"/>
            <a:r>
              <a:rPr lang="en-US" dirty="0" err="1"/>
              <a:t>CodAL</a:t>
            </a:r>
            <a:endParaRPr lang="en-US" dirty="0"/>
          </a:p>
        </p:txBody>
      </p:sp>
    </p:spTree>
    <p:extLst>
      <p:ext uri="{BB962C8B-B14F-4D97-AF65-F5344CB8AC3E}">
        <p14:creationId xmlns:p14="http://schemas.microsoft.com/office/powerpoint/2010/main" val="1084014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246"/>
            <a:ext cx="10515600" cy="1325563"/>
          </a:xfrm>
        </p:spPr>
        <p:txBody>
          <a:bodyPr/>
          <a:lstStyle/>
          <a:p>
            <a:r>
              <a:rPr lang="en-US" dirty="0"/>
              <a:t>Expected Class Outcome</a:t>
            </a:r>
            <a:br>
              <a:rPr lang="en-US" dirty="0"/>
            </a:br>
            <a:r>
              <a:rPr lang="en-US" dirty="0"/>
              <a:t>	</a:t>
            </a:r>
            <a:r>
              <a:rPr lang="en-US" i="1" dirty="0"/>
              <a:t>You will be able to …</a:t>
            </a:r>
            <a:endParaRPr lang="en-US" dirty="0"/>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endParaRPr lang="en-US" sz="1400" dirty="0"/>
          </a:p>
        </p:txBody>
      </p:sp>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7</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p:txBody>
          <a:bodyPr>
            <a:normAutofit fontScale="92500" lnSpcReduction="20000"/>
          </a:bodyPr>
          <a:lstStyle/>
          <a:p>
            <a:r>
              <a:rPr lang="en-US" dirty="0"/>
              <a:t>Develop a CPU data path</a:t>
            </a:r>
          </a:p>
          <a:p>
            <a:r>
              <a:rPr lang="en-US" dirty="0"/>
              <a:t>Implement a CPU control block</a:t>
            </a:r>
          </a:p>
          <a:p>
            <a:r>
              <a:rPr lang="en-US" dirty="0"/>
              <a:t>Implement a system level memory hierarchy</a:t>
            </a:r>
          </a:p>
          <a:p>
            <a:pPr lvl="0"/>
            <a:r>
              <a:rPr lang="en-US" dirty="0"/>
              <a:t>Model a processor, memory hierarchy, and subsystems in an integrated development environment </a:t>
            </a:r>
          </a:p>
          <a:p>
            <a:pPr lvl="1"/>
            <a:r>
              <a:rPr lang="en-US" dirty="0" err="1"/>
              <a:t>CodAL</a:t>
            </a:r>
            <a:r>
              <a:rPr lang="en-US" dirty="0"/>
              <a:t> high level architectural language</a:t>
            </a:r>
          </a:p>
          <a:p>
            <a:r>
              <a:rPr lang="en-US" dirty="0">
                <a:solidFill>
                  <a:srgbClr val="FF0000"/>
                </a:solidFill>
              </a:rPr>
              <a:t>Debug</a:t>
            </a:r>
            <a:r>
              <a:rPr lang="en-US" dirty="0"/>
              <a:t> a computer architecture cycle accurate processor model</a:t>
            </a:r>
          </a:p>
          <a:p>
            <a:pPr lvl="0"/>
            <a:r>
              <a:rPr lang="en-US" dirty="0"/>
              <a:t>Create a Verification test</a:t>
            </a:r>
          </a:p>
          <a:p>
            <a:pPr lvl="0"/>
            <a:r>
              <a:rPr lang="en-US" dirty="0"/>
              <a:t>Optimize a L1 cache based on end application algorithm and space requirements</a:t>
            </a:r>
          </a:p>
          <a:p>
            <a:pPr lvl="0"/>
            <a:r>
              <a:rPr lang="en-US" dirty="0"/>
              <a:t>Make the proper engineering decisions between energy, performance, and cost</a:t>
            </a:r>
          </a:p>
        </p:txBody>
      </p:sp>
    </p:spTree>
    <p:extLst>
      <p:ext uri="{BB962C8B-B14F-4D97-AF65-F5344CB8AC3E}">
        <p14:creationId xmlns:p14="http://schemas.microsoft.com/office/powerpoint/2010/main" val="1051942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284" y="1406275"/>
            <a:ext cx="6075915" cy="4456461"/>
          </a:xfrm>
        </p:spPr>
        <p:txBody>
          <a:bodyPr>
            <a:normAutofit fontScale="90000"/>
          </a:bodyPr>
          <a:lstStyle/>
          <a:p>
            <a:r>
              <a:rPr lang="en-US" sz="3600" dirty="0"/>
              <a:t>Computer Organization and Design RISC-V Edition</a:t>
            </a:r>
            <a:br>
              <a:rPr lang="en-US" sz="3600" dirty="0"/>
            </a:br>
            <a:r>
              <a:rPr lang="en-US" sz="3600" dirty="0"/>
              <a:t>1st Edition</a:t>
            </a:r>
            <a:br>
              <a:rPr lang="en-US" sz="3600" dirty="0"/>
            </a:br>
            <a:br>
              <a:rPr lang="en-US" sz="3600" dirty="0"/>
            </a:br>
            <a:r>
              <a:rPr lang="en-US" sz="3600" dirty="0"/>
              <a:t>The Hardware Software Interface</a:t>
            </a:r>
            <a:br>
              <a:rPr lang="en-US" sz="3600" dirty="0"/>
            </a:br>
            <a:r>
              <a:rPr lang="en-US" sz="3600" dirty="0"/>
              <a:t>Authors: David Patterson John Hennessy</a:t>
            </a:r>
            <a:br>
              <a:rPr lang="en-US" sz="3600" dirty="0"/>
            </a:br>
            <a:r>
              <a:rPr lang="en-US" sz="3600" dirty="0"/>
              <a:t>eBook ISBN: 9780128122761</a:t>
            </a:r>
            <a:br>
              <a:rPr lang="en-US" sz="3600" dirty="0"/>
            </a:br>
            <a:r>
              <a:rPr lang="en-US" sz="3600" dirty="0"/>
              <a:t>Paperback ISBN: 9780128122754</a:t>
            </a:r>
            <a:br>
              <a:rPr lang="en-US" sz="2400" dirty="0"/>
            </a:br>
            <a:endParaRPr lang="en-US" sz="2400" dirty="0"/>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1" y="6248334"/>
            <a:ext cx="12192000" cy="609665"/>
          </a:xfrm>
          <a:solidFill>
            <a:schemeClr val="bg1"/>
          </a:solidFill>
        </p:spPr>
        <p:txBody>
          <a:bodyPr/>
          <a:lstStyle/>
          <a:p>
            <a:r>
              <a:rPr lang="en-US" sz="1400" dirty="0"/>
              <a:t> 					ISBN: </a:t>
            </a:r>
            <a:r>
              <a:rPr lang="en-US" dirty="0"/>
              <a:t>9780128122754</a:t>
            </a:r>
            <a:endParaRPr lang="en-US" sz="1400" dirty="0"/>
          </a:p>
        </p:txBody>
      </p:sp>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8</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9" name="Rectangle 8"/>
          <p:cNvSpPr/>
          <p:nvPr/>
        </p:nvSpPr>
        <p:spPr>
          <a:xfrm>
            <a:off x="296445" y="368539"/>
            <a:ext cx="5602945"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Required Text Book</a:t>
            </a:r>
          </a:p>
        </p:txBody>
      </p:sp>
      <p:pic>
        <p:nvPicPr>
          <p:cNvPr id="1026" name="Picture 2" descr="https://images-na.ssl-images-amazon.com/images/I/51qxaG89HoL._SX404_BO1,204,203,200_.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39865" y="368539"/>
            <a:ext cx="4461288" cy="5494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4767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246"/>
            <a:ext cx="10515600" cy="1325563"/>
          </a:xfrm>
        </p:spPr>
        <p:txBody>
          <a:bodyPr/>
          <a:lstStyle/>
          <a:p>
            <a:r>
              <a:rPr lang="en-US" dirty="0"/>
              <a:t>Class structure</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endParaRPr lang="en-US" sz="1400" dirty="0"/>
          </a:p>
        </p:txBody>
      </p:sp>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9</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p:txBody>
          <a:bodyPr>
            <a:normAutofit/>
          </a:bodyPr>
          <a:lstStyle/>
          <a:p>
            <a:r>
              <a:rPr lang="en-US" dirty="0"/>
              <a:t>Prerequisites</a:t>
            </a:r>
          </a:p>
          <a:p>
            <a:pPr lvl="1"/>
            <a:r>
              <a:rPr lang="en-US" dirty="0"/>
              <a:t>ECEN 2350 Logic Design</a:t>
            </a:r>
          </a:p>
          <a:p>
            <a:pPr lvl="1"/>
            <a:r>
              <a:rPr lang="en-US" dirty="0"/>
              <a:t>ECEN 3350 Programming of Digital Systems (or ECEN 2120 Computer as Components, or CSCI 2400)</a:t>
            </a:r>
          </a:p>
          <a:p>
            <a:pPr lvl="1"/>
            <a:r>
              <a:rPr lang="en-US" dirty="0"/>
              <a:t>Programming in C (or C++)</a:t>
            </a:r>
          </a:p>
          <a:p>
            <a:r>
              <a:rPr lang="en-US" dirty="0"/>
              <a:t>Valuable prerequisite</a:t>
            </a:r>
          </a:p>
          <a:p>
            <a:pPr lvl="1"/>
            <a:r>
              <a:rPr lang="en-US" dirty="0"/>
              <a:t>Use of an Integrated Development Environment (IDE)</a:t>
            </a:r>
          </a:p>
          <a:p>
            <a:endParaRPr lang="en-US" dirty="0"/>
          </a:p>
        </p:txBody>
      </p:sp>
    </p:spTree>
    <p:extLst>
      <p:ext uri="{BB962C8B-B14F-4D97-AF65-F5344CB8AC3E}">
        <p14:creationId xmlns:p14="http://schemas.microsoft.com/office/powerpoint/2010/main" val="1393444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33961</TotalTime>
  <Words>1013</Words>
  <Application>Microsoft Office PowerPoint</Application>
  <PresentationFormat>Widescreen</PresentationFormat>
  <Paragraphs>169</Paragraphs>
  <Slides>21</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HelveticaNeueLT Std ExtBlk Cn</vt:lpstr>
      <vt:lpstr>Office Theme</vt:lpstr>
      <vt:lpstr>ECEN 3593-001 Computer Organization</vt:lpstr>
      <vt:lpstr>Agenda</vt:lpstr>
      <vt:lpstr>Class Announcements</vt:lpstr>
      <vt:lpstr>Class Announcements </vt:lpstr>
      <vt:lpstr>Codasip Server Environment</vt:lpstr>
      <vt:lpstr>Description and Content</vt:lpstr>
      <vt:lpstr>Expected Class Outcome  You will be able to …</vt:lpstr>
      <vt:lpstr>Computer Organization and Design RISC-V Edition 1st Edition  The Hardware Software Interface Authors: David Patterson John Hennessy eBook ISBN: 9780128122761 Paperback ISBN: 9780128122754 </vt:lpstr>
      <vt:lpstr>Class structure</vt:lpstr>
      <vt:lpstr>Class structure (continued)</vt:lpstr>
      <vt:lpstr>Class structure (continued)</vt:lpstr>
      <vt:lpstr>Evaluation and Grading Procedures</vt:lpstr>
      <vt:lpstr>Evaluation and Grading Procedures</vt:lpstr>
      <vt:lpstr>PowerPoint Presentation</vt:lpstr>
      <vt:lpstr>Eight Great Ideas in Computer Architecture</vt:lpstr>
      <vt:lpstr>Architecture – Pre 1971</vt:lpstr>
      <vt:lpstr>Architecture – 1970s</vt:lpstr>
      <vt:lpstr>Architecture – 1980s</vt:lpstr>
      <vt:lpstr>Architecture – 1990s</vt:lpstr>
      <vt:lpstr>Architecture – Now</vt:lpstr>
      <vt:lpstr>Eight Great Ideas in Computer Architecture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Scherr</dc:creator>
  <cp:lastModifiedBy>Steve Sheafor</cp:lastModifiedBy>
  <cp:revision>338</cp:revision>
  <dcterms:created xsi:type="dcterms:W3CDTF">2015-08-04T22:38:58Z</dcterms:created>
  <dcterms:modified xsi:type="dcterms:W3CDTF">2021-01-22T20:37:45Z</dcterms:modified>
</cp:coreProperties>
</file>