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257" r:id="rId3"/>
    <p:sldId id="1037" r:id="rId4"/>
    <p:sldId id="1150" r:id="rId5"/>
    <p:sldId id="1308" r:id="rId6"/>
    <p:sldId id="1220" r:id="rId7"/>
    <p:sldId id="1221" r:id="rId8"/>
    <p:sldId id="1222" r:id="rId9"/>
    <p:sldId id="1223" r:id="rId10"/>
    <p:sldId id="1224" r:id="rId11"/>
    <p:sldId id="1225" r:id="rId12"/>
    <p:sldId id="1228" r:id="rId13"/>
    <p:sldId id="1229" r:id="rId14"/>
    <p:sldId id="1230" r:id="rId15"/>
    <p:sldId id="1227" r:id="rId16"/>
    <p:sldId id="1129" r:id="rId17"/>
    <p:sldId id="1113" r:id="rId18"/>
    <p:sldId id="1114" r:id="rId19"/>
    <p:sldId id="1115" r:id="rId20"/>
    <p:sldId id="1064" r:id="rId21"/>
    <p:sldId id="1068" r:id="rId22"/>
    <p:sldId id="1069" r:id="rId23"/>
    <p:sldId id="1231" r:id="rId24"/>
    <p:sldId id="1232" r:id="rId25"/>
    <p:sldId id="1233" r:id="rId26"/>
    <p:sldId id="1234" r:id="rId27"/>
    <p:sldId id="1235" r:id="rId28"/>
    <p:sldId id="1236" r:id="rId29"/>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3899" autoAdjust="0"/>
  </p:normalViewPr>
  <p:slideViewPr>
    <p:cSldViewPr snapToGrid="0">
      <p:cViewPr varScale="1">
        <p:scale>
          <a:sx n="94" d="100"/>
          <a:sy n="94" d="100"/>
        </p:scale>
        <p:origin x="108" y="888"/>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AD6CCFA5-A7FC-458F-B03C-73149AB84BC1}" type="datetimeFigureOut">
              <a:rPr lang="en-US" smtClean="0"/>
              <a:t>3/30/2021</a:t>
            </a:fld>
            <a:endParaRPr lang="en-US" dirty="0"/>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8" tIns="46479" rIns="92958" bIns="46479"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B24B5AC0-B321-4A86-97B8-6DA69A76B311}" type="datetimeFigureOut">
              <a:rPr lang="en-US" smtClean="0"/>
              <a:t>3/30/2021</a:t>
            </a:fld>
            <a:endParaRPr lang="en-US" dirty="0"/>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5009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920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2983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1685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1784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6979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154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69978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77373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9680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7302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00538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15994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87727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74447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01819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84378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39655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1919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7665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3616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02110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4777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6003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001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4835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3/30/2021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3/30/2021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#30</a:t>
            </a:r>
          </a:p>
          <a:p>
            <a:r>
              <a:rPr lang="en-US" sz="3600">
                <a:solidFill>
                  <a:srgbClr val="CFB87C"/>
                </a:solidFill>
                <a:latin typeface="HelveticaNeueLT Std ExtBlk Cn" panose="020B0806040502050204" pitchFamily="34" charset="0"/>
              </a:rPr>
              <a:t>31 </a:t>
            </a:r>
            <a:r>
              <a:rPr lang="en-US" sz="3600" dirty="0">
                <a:solidFill>
                  <a:srgbClr val="CFB87C"/>
                </a:solidFill>
                <a:latin typeface="HelveticaNeueLT Std ExtBlk Cn" panose="020B0806040502050204" pitchFamily="34" charset="0"/>
              </a:rPr>
              <a:t>March 2021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8 – State Machine </a:t>
            </a:r>
            <a:r>
              <a:rPr lang="en-US" dirty="0" err="1"/>
              <a:t>Codasip</a:t>
            </a:r>
            <a:r>
              <a:rPr lang="en-US" dirty="0"/>
              <a:t> Code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02080"/>
            <a:ext cx="10515600" cy="4774883"/>
          </a:xfrm>
        </p:spPr>
        <p:txBody>
          <a:bodyPr>
            <a:normAutofit/>
          </a:bodyPr>
          <a:lstStyle/>
          <a:p>
            <a:r>
              <a:rPr lang="en-US" dirty="0"/>
              <a:t>The previous is a canonical form – other approaches are possible</a:t>
            </a:r>
          </a:p>
          <a:p>
            <a:pPr lvl="1"/>
            <a:r>
              <a:rPr lang="en-US" dirty="0"/>
              <a:t>Use if/else instead of a switch</a:t>
            </a:r>
          </a:p>
          <a:p>
            <a:pPr lvl="1"/>
            <a:r>
              <a:rPr lang="en-US" dirty="0"/>
              <a:t>Combine state value and inputs in a single if statement</a:t>
            </a:r>
          </a:p>
          <a:p>
            <a:r>
              <a:rPr lang="en-US" dirty="0"/>
              <a:t>The outputs may cause something to happen that can be placed within the machine</a:t>
            </a:r>
          </a:p>
          <a:p>
            <a:r>
              <a:rPr lang="en-US" dirty="0"/>
              <a:t>For example, if OUT_A should save the value of IN_X in </a:t>
            </a:r>
            <a:r>
              <a:rPr lang="en-US" dirty="0" err="1"/>
              <a:t>r_me_regx</a:t>
            </a:r>
            <a:endParaRPr lang="en-US" dirty="0"/>
          </a:p>
          <a:p>
            <a:pPr marL="457200" lvl="1" indent="0">
              <a:buNone/>
            </a:pPr>
            <a:r>
              <a:rPr lang="en-US" dirty="0"/>
              <a:t>if (</a:t>
            </a:r>
            <a:r>
              <a:rPr lang="en-US" dirty="0" err="1"/>
              <a:t>r_me_outa</a:t>
            </a:r>
            <a:r>
              <a:rPr lang="en-US" dirty="0"/>
              <a:t> == 1) </a:t>
            </a:r>
            <a:r>
              <a:rPr lang="en-US" dirty="0" err="1"/>
              <a:t>s_ex_regx</a:t>
            </a:r>
            <a:r>
              <a:rPr lang="en-US" dirty="0"/>
              <a:t> = </a:t>
            </a:r>
            <a:r>
              <a:rPr lang="en-US" dirty="0" err="1"/>
              <a:t>s_ex_inx</a:t>
            </a:r>
            <a:r>
              <a:rPr lang="en-US" dirty="0"/>
              <a:t>;</a:t>
            </a:r>
          </a:p>
          <a:p>
            <a:pPr marL="457200" lvl="1" indent="0">
              <a:buNone/>
            </a:pPr>
            <a:r>
              <a:rPr lang="en-US" dirty="0"/>
              <a:t>Else </a:t>
            </a:r>
            <a:r>
              <a:rPr lang="en-US" dirty="0" err="1"/>
              <a:t>s_ex_regx</a:t>
            </a:r>
            <a:r>
              <a:rPr lang="en-US" dirty="0"/>
              <a:t> = </a:t>
            </a:r>
            <a:r>
              <a:rPr lang="en-US" dirty="0" err="1"/>
              <a:t>r_me_regx</a:t>
            </a:r>
            <a:r>
              <a:rPr lang="en-US" dirty="0"/>
              <a:t>;</a:t>
            </a:r>
          </a:p>
          <a:p>
            <a:pPr marL="0" indent="0">
              <a:buNone/>
            </a:pPr>
            <a:endParaRPr lang="en-US" sz="1600" dirty="0"/>
          </a:p>
        </p:txBody>
      </p:sp>
    </p:spTree>
    <p:extLst>
      <p:ext uri="{BB962C8B-B14F-4D97-AF65-F5344CB8AC3E}">
        <p14:creationId xmlns:p14="http://schemas.microsoft.com/office/powerpoint/2010/main" val="185790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Project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Questions??</a:t>
            </a:r>
          </a:p>
        </p:txBody>
      </p:sp>
    </p:spTree>
    <p:extLst>
      <p:ext uri="{BB962C8B-B14F-4D97-AF65-F5344CB8AC3E}">
        <p14:creationId xmlns:p14="http://schemas.microsoft.com/office/powerpoint/2010/main" val="109631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DRAM Technology</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600" dirty="0"/>
              <a:t>Data stored as a charge in a capacitor</a:t>
            </a:r>
          </a:p>
          <a:p>
            <a:pPr lvl="1"/>
            <a:r>
              <a:rPr lang="en-US" altLang="en-US" sz="3200" dirty="0"/>
              <a:t>Single transistor used to access the charge</a:t>
            </a:r>
          </a:p>
          <a:p>
            <a:pPr lvl="1"/>
            <a:r>
              <a:rPr lang="en-US" altLang="en-US" sz="3200" dirty="0"/>
              <a:t>Must periodically be refreshed</a:t>
            </a:r>
          </a:p>
          <a:p>
            <a:pPr lvl="2"/>
            <a:r>
              <a:rPr lang="en-US" altLang="en-US" sz="2800" dirty="0"/>
              <a:t>Read contents and write back</a:t>
            </a:r>
          </a:p>
          <a:p>
            <a:pPr lvl="2"/>
            <a:r>
              <a:rPr lang="en-US" altLang="en-US" sz="2800" dirty="0"/>
              <a:t>Performed on a DRAM “row”</a:t>
            </a:r>
          </a:p>
          <a:p>
            <a:pPr marL="0" indent="0">
              <a:buNone/>
            </a:pPr>
            <a:endParaRPr lang="en-AU" altLang="en-US" sz="3600" dirty="0"/>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3" y="4027488"/>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3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DRAM Generations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10" name="Picture 9"/>
          <p:cNvPicPr>
            <a:picLocks noChangeAspect="1"/>
          </p:cNvPicPr>
          <p:nvPr/>
        </p:nvPicPr>
        <p:blipFill>
          <a:blip r:embed="rId5"/>
          <a:stretch>
            <a:fillRect/>
          </a:stretch>
        </p:blipFill>
        <p:spPr>
          <a:xfrm>
            <a:off x="739896" y="1303336"/>
            <a:ext cx="8388823" cy="4413887"/>
          </a:xfrm>
          <a:prstGeom prst="rect">
            <a:avLst/>
          </a:prstGeom>
        </p:spPr>
      </p:pic>
      <p:sp>
        <p:nvSpPr>
          <p:cNvPr id="11" name="TextBox 10"/>
          <p:cNvSpPr txBox="1"/>
          <p:nvPr/>
        </p:nvSpPr>
        <p:spPr>
          <a:xfrm>
            <a:off x="9424400" y="2008859"/>
            <a:ext cx="2329449" cy="2862322"/>
          </a:xfrm>
          <a:prstGeom prst="rect">
            <a:avLst/>
          </a:prstGeom>
          <a:noFill/>
        </p:spPr>
        <p:txBody>
          <a:bodyPr wrap="square" rtlCol="0">
            <a:spAutoFit/>
          </a:bodyPr>
          <a:lstStyle/>
          <a:p>
            <a:r>
              <a:rPr lang="en-US" dirty="0">
                <a:solidFill>
                  <a:srgbClr val="FF0000"/>
                </a:solidFill>
              </a:rPr>
              <a:t>Example of Moore’s Law</a:t>
            </a:r>
          </a:p>
          <a:p>
            <a:endParaRPr lang="en-US" dirty="0">
              <a:solidFill>
                <a:srgbClr val="FF0000"/>
              </a:solidFill>
            </a:endParaRPr>
          </a:p>
          <a:p>
            <a:r>
              <a:rPr lang="en-US" dirty="0">
                <a:solidFill>
                  <a:srgbClr val="FF0000"/>
                </a:solidFill>
              </a:rPr>
              <a:t>Computers have Designed for Moore’s Law by developing processors and applications that can take advantage of this additional DRAM </a:t>
            </a:r>
          </a:p>
        </p:txBody>
      </p:sp>
    </p:spTree>
    <p:extLst>
      <p:ext uri="{BB962C8B-B14F-4D97-AF65-F5344CB8AC3E}">
        <p14:creationId xmlns:p14="http://schemas.microsoft.com/office/powerpoint/2010/main" val="257190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DRAM Performance Factors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Row buffer</a:t>
            </a:r>
          </a:p>
          <a:p>
            <a:pPr lvl="1"/>
            <a:r>
              <a:rPr lang="en-US" altLang="en-US" sz="2800" dirty="0"/>
              <a:t>Allows several words to be read and refreshed in parallel</a:t>
            </a:r>
          </a:p>
          <a:p>
            <a:r>
              <a:rPr lang="en-US" altLang="en-US" sz="3200" dirty="0"/>
              <a:t>Synchronous DRAM</a:t>
            </a:r>
          </a:p>
          <a:p>
            <a:pPr lvl="1"/>
            <a:r>
              <a:rPr lang="en-US" altLang="en-US" sz="2800" dirty="0"/>
              <a:t>Allows for consecutive accesses in bursts without needing to send each address</a:t>
            </a:r>
          </a:p>
          <a:p>
            <a:pPr lvl="1"/>
            <a:r>
              <a:rPr lang="en-US" altLang="en-US" sz="2800" dirty="0"/>
              <a:t>Improves bandwidth</a:t>
            </a:r>
          </a:p>
          <a:p>
            <a:r>
              <a:rPr lang="en-US" altLang="en-US" sz="3200" dirty="0"/>
              <a:t>DRAM banking</a:t>
            </a:r>
          </a:p>
          <a:p>
            <a:pPr lvl="1"/>
            <a:r>
              <a:rPr lang="en-US" altLang="en-US" sz="2800" dirty="0"/>
              <a:t>Allows simultaneous access to multiple DRAMs</a:t>
            </a:r>
          </a:p>
          <a:p>
            <a:pPr lvl="1"/>
            <a:r>
              <a:rPr lang="en-US" altLang="en-US" sz="2800" dirty="0"/>
              <a:t>Improves bandwidth</a:t>
            </a:r>
          </a:p>
        </p:txBody>
      </p:sp>
      <p:sp>
        <p:nvSpPr>
          <p:cNvPr id="8" name="TextBox 7"/>
          <p:cNvSpPr txBox="1"/>
          <p:nvPr/>
        </p:nvSpPr>
        <p:spPr>
          <a:xfrm>
            <a:off x="5486400" y="1487298"/>
            <a:ext cx="3965209" cy="461665"/>
          </a:xfrm>
          <a:prstGeom prst="rect">
            <a:avLst/>
          </a:prstGeom>
          <a:noFill/>
        </p:spPr>
        <p:txBody>
          <a:bodyPr wrap="square" rtlCol="0">
            <a:spAutoFit/>
          </a:bodyPr>
          <a:lstStyle/>
          <a:p>
            <a:r>
              <a:rPr lang="en-US" sz="2400" dirty="0">
                <a:solidFill>
                  <a:srgbClr val="FF0000"/>
                </a:solidFill>
              </a:rPr>
              <a:t>Performance via Parallelism</a:t>
            </a:r>
          </a:p>
        </p:txBody>
      </p:sp>
      <p:sp>
        <p:nvSpPr>
          <p:cNvPr id="9" name="TextBox 8"/>
          <p:cNvSpPr txBox="1"/>
          <p:nvPr/>
        </p:nvSpPr>
        <p:spPr>
          <a:xfrm>
            <a:off x="5486400" y="3923518"/>
            <a:ext cx="4277360" cy="830997"/>
          </a:xfrm>
          <a:prstGeom prst="rect">
            <a:avLst/>
          </a:prstGeom>
          <a:noFill/>
        </p:spPr>
        <p:txBody>
          <a:bodyPr wrap="square" rtlCol="0">
            <a:spAutoFit/>
          </a:bodyPr>
          <a:lstStyle/>
          <a:p>
            <a:r>
              <a:rPr lang="en-US" sz="2400" dirty="0">
                <a:solidFill>
                  <a:srgbClr val="FF0000"/>
                </a:solidFill>
              </a:rPr>
              <a:t>Performance via Parallelism</a:t>
            </a:r>
          </a:p>
          <a:p>
            <a:r>
              <a:rPr lang="en-US" sz="2400" dirty="0">
                <a:solidFill>
                  <a:srgbClr val="FF0000"/>
                </a:solidFill>
              </a:rPr>
              <a:t>And Designing for Moore’s Law</a:t>
            </a:r>
          </a:p>
        </p:txBody>
      </p:sp>
      <p:sp>
        <p:nvSpPr>
          <p:cNvPr id="10" name="TextBox 9"/>
          <p:cNvSpPr txBox="1"/>
          <p:nvPr/>
        </p:nvSpPr>
        <p:spPr>
          <a:xfrm>
            <a:off x="5486400" y="2472818"/>
            <a:ext cx="3965209" cy="461665"/>
          </a:xfrm>
          <a:prstGeom prst="rect">
            <a:avLst/>
          </a:prstGeom>
          <a:noFill/>
        </p:spPr>
        <p:txBody>
          <a:bodyPr wrap="square" rtlCol="0">
            <a:spAutoFit/>
          </a:bodyPr>
          <a:lstStyle/>
          <a:p>
            <a:r>
              <a:rPr lang="en-US" sz="2400" dirty="0">
                <a:solidFill>
                  <a:srgbClr val="FF0000"/>
                </a:solidFill>
              </a:rPr>
              <a:t>Make the common case fast</a:t>
            </a:r>
          </a:p>
        </p:txBody>
      </p:sp>
    </p:spTree>
    <p:extLst>
      <p:ext uri="{BB962C8B-B14F-4D97-AF65-F5344CB8AC3E}">
        <p14:creationId xmlns:p14="http://schemas.microsoft.com/office/powerpoint/2010/main" val="25919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SRAM Technology</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600" dirty="0"/>
              <a:t>Data stored on a stable digital structure</a:t>
            </a:r>
          </a:p>
          <a:p>
            <a:pPr lvl="1"/>
            <a:r>
              <a:rPr lang="en-US" altLang="en-US" sz="3200" dirty="0"/>
              <a:t>4 to 6 transistors per bit</a:t>
            </a:r>
          </a:p>
          <a:p>
            <a:pPr lvl="1"/>
            <a:r>
              <a:rPr lang="en-US" altLang="en-US" sz="3200" dirty="0"/>
              <a:t>No refreshing necessary</a:t>
            </a:r>
          </a:p>
          <a:p>
            <a:pPr lvl="1"/>
            <a:r>
              <a:rPr lang="en-US" altLang="en-US" sz="3200" dirty="0"/>
              <a:t>Still has a row/column structure</a:t>
            </a:r>
          </a:p>
          <a:p>
            <a:pPr lvl="2"/>
            <a:r>
              <a:rPr lang="en-US" altLang="en-US" sz="2800" dirty="0"/>
              <a:t>Uses multiplexors for reading</a:t>
            </a:r>
          </a:p>
          <a:p>
            <a:pPr lvl="2"/>
            <a:r>
              <a:rPr lang="en-US" altLang="en-US" sz="2800" dirty="0"/>
              <a:t>Uses decoders for writing select words</a:t>
            </a:r>
          </a:p>
          <a:p>
            <a:pPr lvl="1"/>
            <a:r>
              <a:rPr lang="en-US" altLang="en-US" sz="3200" dirty="0"/>
              <a:t>Register File is a small example</a:t>
            </a:r>
          </a:p>
          <a:p>
            <a:r>
              <a:rPr lang="en-US" altLang="en-US" sz="3600" dirty="0"/>
              <a:t>Much faster than DRAM</a:t>
            </a:r>
          </a:p>
          <a:p>
            <a:pPr marL="0" indent="0">
              <a:buNone/>
            </a:pPr>
            <a:endParaRPr lang="en-AU" altLang="en-US" sz="3600" dirty="0"/>
          </a:p>
        </p:txBody>
      </p:sp>
    </p:spTree>
    <p:extLst>
      <p:ext uri="{BB962C8B-B14F-4D97-AF65-F5344CB8AC3E}">
        <p14:creationId xmlns:p14="http://schemas.microsoft.com/office/powerpoint/2010/main" val="106620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661160" y="849513"/>
            <a:ext cx="7218902" cy="5203851"/>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769241"/>
          </a:xfrm>
        </p:spPr>
        <p:txBody>
          <a:bodyPr/>
          <a:lstStyle/>
          <a:p>
            <a:r>
              <a:rPr lang="en-US" altLang="en-US" dirty="0"/>
              <a:t>Increasing Memory Bandwidth</a:t>
            </a:r>
            <a:endParaRPr lang="en-US" dirty="0"/>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4134898" y="4004276"/>
            <a:ext cx="7226300" cy="2190050"/>
          </a:xfrm>
        </p:spPr>
        <p:txBody>
          <a:bodyPr>
            <a:normAutofit fontScale="77500" lnSpcReduction="20000"/>
          </a:bodyPr>
          <a:lstStyle/>
          <a:p>
            <a:r>
              <a:rPr lang="en-US" altLang="en-US" sz="3600" dirty="0"/>
              <a:t>4-word wide memory</a:t>
            </a:r>
          </a:p>
          <a:p>
            <a:pPr lvl="1"/>
            <a:r>
              <a:rPr lang="en-US" altLang="en-US" sz="3200" dirty="0"/>
              <a:t>Miss penalty = 1 + 15 + 1 = 17 bus cycles</a:t>
            </a:r>
          </a:p>
          <a:p>
            <a:pPr lvl="1"/>
            <a:r>
              <a:rPr lang="en-US" altLang="en-US" sz="3200" dirty="0"/>
              <a:t>Bandwidth = 16 bytes / 17 cycles = 0.94 B/cycle</a:t>
            </a:r>
          </a:p>
          <a:p>
            <a:r>
              <a:rPr lang="en-US" altLang="en-US" sz="3600" dirty="0"/>
              <a:t>4-bank interleaved memory</a:t>
            </a:r>
          </a:p>
          <a:p>
            <a:pPr lvl="1"/>
            <a:r>
              <a:rPr lang="en-US" altLang="en-US" sz="3200" dirty="0"/>
              <a:t>Miss penalty = 1 + 15 + 4×1 = 20 bus cycles</a:t>
            </a:r>
          </a:p>
          <a:p>
            <a:pPr lvl="1"/>
            <a:r>
              <a:rPr lang="en-US" altLang="en-US" sz="3200" dirty="0"/>
              <a:t>Bandwidth = 16 bytes / 20 cycles = 0.8 B/cycle</a:t>
            </a:r>
          </a:p>
          <a:p>
            <a:endParaRPr lang="en-AU" altLang="en-US" sz="3600" dirty="0"/>
          </a:p>
        </p:txBody>
      </p:sp>
      <p:sp>
        <p:nvSpPr>
          <p:cNvPr id="8" name="Oval 7">
            <a:extLst>
              <a:ext uri="{FF2B5EF4-FFF2-40B4-BE49-F238E27FC236}">
                <a16:creationId xmlns:a16="http://schemas.microsoft.com/office/drawing/2014/main" id="{F77A1C8F-C807-48E2-B4DE-8BFA8E7FA4EC}"/>
              </a:ext>
            </a:extLst>
          </p:cNvPr>
          <p:cNvSpPr/>
          <p:nvPr/>
        </p:nvSpPr>
        <p:spPr>
          <a:xfrm>
            <a:off x="1437910" y="733168"/>
            <a:ext cx="1206435" cy="54611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1B5E346-9ECA-4C42-8E35-F5F8866B211E}"/>
              </a:ext>
            </a:extLst>
          </p:cNvPr>
          <p:cNvSpPr/>
          <p:nvPr/>
        </p:nvSpPr>
        <p:spPr>
          <a:xfrm>
            <a:off x="3282373" y="529731"/>
            <a:ext cx="1690253" cy="34303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92E908B-FFDF-45BA-A5C1-43CCEF02EA9B}"/>
              </a:ext>
            </a:extLst>
          </p:cNvPr>
          <p:cNvSpPr/>
          <p:nvPr/>
        </p:nvSpPr>
        <p:spPr>
          <a:xfrm>
            <a:off x="5610654" y="573884"/>
            <a:ext cx="3634946" cy="34303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6">
            <a:extLst>
              <a:ext uri="{FF2B5EF4-FFF2-40B4-BE49-F238E27FC236}">
                <a16:creationId xmlns:a16="http://schemas.microsoft.com/office/drawing/2014/main" id="{3EF6E6FA-1DAB-49A3-B5C2-FCA90065E957}"/>
              </a:ext>
            </a:extLst>
          </p:cNvPr>
          <p:cNvSpPr txBox="1">
            <a:spLocks/>
          </p:cNvSpPr>
          <p:nvPr/>
        </p:nvSpPr>
        <p:spPr>
          <a:xfrm>
            <a:off x="9028464" y="822959"/>
            <a:ext cx="2817907" cy="3154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Memory access = 15 cycles</a:t>
            </a:r>
          </a:p>
          <a:p>
            <a:r>
              <a:rPr lang="en-US" altLang="en-US" sz="2400" dirty="0"/>
              <a:t>Miss penalty = 1 + 15 + 1 bus cycles</a:t>
            </a:r>
          </a:p>
          <a:p>
            <a:r>
              <a:rPr lang="en-US" altLang="en-US" sz="2400" dirty="0"/>
              <a:t>Bandwidth = 4 bytes/17 cycles = 0.23 B/cycle</a:t>
            </a:r>
          </a:p>
          <a:p>
            <a:endParaRPr lang="en-AU" altLang="en-US" sz="3600" dirty="0"/>
          </a:p>
        </p:txBody>
      </p:sp>
    </p:spTree>
    <p:extLst>
      <p:ext uri="{BB962C8B-B14F-4D97-AF65-F5344CB8AC3E}">
        <p14:creationId xmlns:p14="http://schemas.microsoft.com/office/powerpoint/2010/main" val="308237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Flash  Storage</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AU" altLang="en-US" sz="3200" dirty="0"/>
              <a:t>Non-volatile semiconductor storage</a:t>
            </a:r>
          </a:p>
          <a:p>
            <a:pPr lvl="1"/>
            <a:r>
              <a:rPr lang="en-AU" altLang="en-US" sz="2800" dirty="0"/>
              <a:t>100</a:t>
            </a:r>
            <a:r>
              <a:rPr lang="en-US" altLang="en-US" sz="2800" dirty="0">
                <a:cs typeface="Arial" panose="020B0604020202020204" pitchFamily="34" charset="0"/>
              </a:rPr>
              <a:t>× </a:t>
            </a:r>
            <a:r>
              <a:rPr lang="en-AU" altLang="en-US" sz="2800" dirty="0">
                <a:cs typeface="Arial" panose="020B0604020202020204" pitchFamily="34" charset="0"/>
              </a:rPr>
              <a:t>– 1000</a:t>
            </a:r>
            <a:r>
              <a:rPr lang="en-US" altLang="en-US" sz="2800" dirty="0">
                <a:cs typeface="Arial" panose="020B0604020202020204" pitchFamily="34" charset="0"/>
              </a:rPr>
              <a:t>× faster than disk</a:t>
            </a:r>
          </a:p>
          <a:p>
            <a:pPr lvl="1"/>
            <a:r>
              <a:rPr lang="en-AU" altLang="en-US" sz="2800" dirty="0">
                <a:cs typeface="Arial" panose="020B0604020202020204" pitchFamily="34" charset="0"/>
              </a:rPr>
              <a:t>Smaller, lower power, more robust</a:t>
            </a:r>
          </a:p>
          <a:p>
            <a:pPr lvl="1"/>
            <a:r>
              <a:rPr lang="en-AU" altLang="en-US" sz="2800" dirty="0">
                <a:cs typeface="Arial" panose="020B0604020202020204" pitchFamily="34" charset="0"/>
              </a:rPr>
              <a:t>But more $/GB (between disk and DRAM)</a:t>
            </a:r>
          </a:p>
          <a:p>
            <a:pPr marL="0" indent="0">
              <a:buNone/>
            </a:pPr>
            <a:endParaRPr lang="en-US" altLang="en-US" sz="2800" dirty="0"/>
          </a:p>
        </p:txBody>
      </p:sp>
      <p:pic>
        <p:nvPicPr>
          <p:cNvPr id="11" name="Picture 5" descr="flash-car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3490814"/>
            <a:ext cx="35909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flash-memory-explod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513" y="3851176"/>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6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Flash Types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AU" altLang="en-US" dirty="0"/>
              <a:t>NOR flash: bit cell like a NOR gate</a:t>
            </a:r>
          </a:p>
          <a:p>
            <a:pPr lvl="1"/>
            <a:r>
              <a:rPr lang="en-AU" altLang="en-US" dirty="0"/>
              <a:t>Random read/write access</a:t>
            </a:r>
          </a:p>
          <a:p>
            <a:pPr lvl="1"/>
            <a:r>
              <a:rPr lang="en-AU" altLang="en-US" dirty="0"/>
              <a:t>Used for instruction memory in embedded systems</a:t>
            </a:r>
          </a:p>
          <a:p>
            <a:r>
              <a:rPr lang="en-AU" altLang="en-US" dirty="0"/>
              <a:t>NAND flash: bit cell like a NAND gate</a:t>
            </a:r>
          </a:p>
          <a:p>
            <a:pPr lvl="1"/>
            <a:r>
              <a:rPr lang="en-AU" altLang="en-US" dirty="0"/>
              <a:t>Denser (bits/area), but block-at-a-time access</a:t>
            </a:r>
          </a:p>
          <a:p>
            <a:pPr lvl="1"/>
            <a:r>
              <a:rPr lang="en-AU" altLang="en-US" dirty="0"/>
              <a:t>Cheaper per GB</a:t>
            </a:r>
          </a:p>
          <a:p>
            <a:pPr lvl="1"/>
            <a:r>
              <a:rPr lang="en-AU" altLang="en-US" dirty="0"/>
              <a:t>Used for USB keys, media storage, …</a:t>
            </a:r>
          </a:p>
          <a:p>
            <a:r>
              <a:rPr lang="en-AU" altLang="en-US" dirty="0"/>
              <a:t>Flash bits wear out after 1000’s of accesses</a:t>
            </a:r>
          </a:p>
          <a:p>
            <a:pPr lvl="1"/>
            <a:r>
              <a:rPr lang="en-AU" altLang="en-US" dirty="0"/>
              <a:t>Not ideally suitable for direct RAM or disk replacement</a:t>
            </a:r>
          </a:p>
          <a:p>
            <a:pPr lvl="1"/>
            <a:r>
              <a:rPr lang="en-AU" altLang="en-US" dirty="0"/>
              <a:t>Wear levelling: remap data to less used blocks</a:t>
            </a:r>
          </a:p>
        </p:txBody>
      </p:sp>
    </p:spTree>
    <p:extLst>
      <p:ext uri="{BB962C8B-B14F-4D97-AF65-F5344CB8AC3E}">
        <p14:creationId xmlns:p14="http://schemas.microsoft.com/office/powerpoint/2010/main" val="245943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Differences between NOR and NAND Flash</a:t>
            </a:r>
          </a:p>
        </p:txBody>
      </p:sp>
      <p:sp>
        <p:nvSpPr>
          <p:cNvPr id="10" name="Content Placeholder 9"/>
          <p:cNvSpPr>
            <a:spLocks noGrp="1"/>
          </p:cNvSpPr>
          <p:nvPr>
            <p:ph sz="half" idx="1"/>
          </p:nvPr>
        </p:nvSpPr>
        <p:spPr/>
        <p:txBody>
          <a:bodyPr/>
          <a:lstStyle/>
          <a:p>
            <a:r>
              <a:rPr lang="en-US" dirty="0"/>
              <a:t>NOR	</a:t>
            </a:r>
          </a:p>
          <a:p>
            <a:pPr lvl="1"/>
            <a:r>
              <a:rPr lang="en-US" dirty="0"/>
              <a:t>Quick random access to any memory location</a:t>
            </a:r>
          </a:p>
          <a:p>
            <a:pPr lvl="1"/>
            <a:r>
              <a:rPr lang="en-US" dirty="0"/>
              <a:t>100% known good bits for the life of the part</a:t>
            </a:r>
          </a:p>
          <a:p>
            <a:pPr lvl="1"/>
            <a:r>
              <a:rPr lang="en-US" dirty="0"/>
              <a:t>Good for direct code execution</a:t>
            </a:r>
          </a:p>
          <a:p>
            <a:pPr lvl="1"/>
            <a:r>
              <a:rPr lang="en-US" dirty="0"/>
              <a:t>Fast program and erase cycles</a:t>
            </a:r>
          </a:p>
          <a:p>
            <a:pPr lvl="1"/>
            <a:r>
              <a:rPr lang="en-US" dirty="0"/>
              <a:t>Density: 1Mbit – 2Gbit</a:t>
            </a:r>
          </a:p>
          <a:p>
            <a:pPr lvl="1"/>
            <a:r>
              <a:rPr lang="en-US" dirty="0"/>
              <a:t>Larger cell and more expensive</a:t>
            </a:r>
          </a:p>
          <a:p>
            <a:pPr lvl="1"/>
            <a:endParaRPr lang="en-US" dirty="0"/>
          </a:p>
        </p:txBody>
      </p:sp>
      <p:sp>
        <p:nvSpPr>
          <p:cNvPr id="11" name="Content Placeholder 10"/>
          <p:cNvSpPr>
            <a:spLocks noGrp="1"/>
          </p:cNvSpPr>
          <p:nvPr>
            <p:ph sz="half" idx="2"/>
          </p:nvPr>
        </p:nvSpPr>
        <p:spPr/>
        <p:txBody>
          <a:bodyPr/>
          <a:lstStyle/>
          <a:p>
            <a:r>
              <a:rPr lang="en-US" dirty="0"/>
              <a:t>NAND</a:t>
            </a:r>
          </a:p>
          <a:p>
            <a:pPr lvl="1"/>
            <a:r>
              <a:rPr lang="en-US" dirty="0"/>
              <a:t>Slow initial access read access, then faster sequential reads</a:t>
            </a:r>
          </a:p>
          <a:p>
            <a:pPr lvl="1"/>
            <a:r>
              <a:rPr lang="en-US" dirty="0"/>
              <a:t>98% bits are good when new and additional bits fail over time (ECC is required)</a:t>
            </a:r>
          </a:p>
          <a:p>
            <a:pPr lvl="1"/>
            <a:r>
              <a:rPr lang="en-US" dirty="0"/>
              <a:t>Good for data storage</a:t>
            </a:r>
          </a:p>
          <a:p>
            <a:pPr lvl="1"/>
            <a:r>
              <a:rPr lang="en-US" dirty="0"/>
              <a:t>Slower program and erase cycles</a:t>
            </a:r>
          </a:p>
          <a:p>
            <a:pPr lvl="1"/>
            <a:r>
              <a:rPr lang="en-US" dirty="0"/>
              <a:t>Density:  128Mbit – 1Tbit</a:t>
            </a:r>
          </a:p>
          <a:p>
            <a:pPr lvl="1"/>
            <a:r>
              <a:rPr lang="en-US" dirty="0"/>
              <a:t>Smaller cell and less expensive</a:t>
            </a:r>
          </a:p>
          <a:p>
            <a:pPr lvl="1"/>
            <a:r>
              <a:rPr lang="en-US" dirty="0"/>
              <a:t>SLC, MLC, TLC, 3d technologies</a:t>
            </a:r>
          </a:p>
          <a:p>
            <a:pPr lvl="1"/>
            <a:endParaRPr lang="en-US" dirty="0"/>
          </a:p>
        </p:txBody>
      </p:sp>
      <p:sp>
        <p:nvSpPr>
          <p:cNvPr id="5" name="Footer Placeholder 4"/>
          <p:cNvSpPr>
            <a:spLocks noGrp="1"/>
          </p:cNvSpPr>
          <p:nvPr>
            <p:ph type="ftr" sz="quarter" idx="11"/>
          </p:nvPr>
        </p:nvSpPr>
        <p:spPr>
          <a:xfrm>
            <a:off x="4934308" y="6176963"/>
            <a:ext cx="7257692" cy="681037"/>
          </a:xfrm>
          <a:solidFill>
            <a:schemeClr val="bg1"/>
          </a:solidFill>
        </p:spPr>
        <p:txBody>
          <a:bodyPr/>
          <a:lstStyle/>
          <a:p>
            <a:pPr algn="l"/>
            <a:r>
              <a:rPr lang="en-US" sz="1400" dirty="0"/>
              <a:t>https://www.spansion.com/Support/Application%20Notes/FlashOverview_AN.pdf</a:t>
            </a:r>
          </a:p>
        </p:txBody>
      </p:sp>
      <p:sp>
        <p:nvSpPr>
          <p:cNvPr id="6" name="Slide Number Placeholder 5"/>
          <p:cNvSpPr>
            <a:spLocks noGrp="1"/>
          </p:cNvSpPr>
          <p:nvPr>
            <p:ph type="sldNum" sz="quarter" idx="12"/>
          </p:nvPr>
        </p:nvSpPr>
        <p:spPr/>
        <p:txBody>
          <a:bodyPr/>
          <a:lstStyle/>
          <a:p>
            <a:fld id="{F01A1062-647E-407B-B10D-A265B55750D5}" type="slidenum">
              <a:rPr lang="en-US" smtClean="0"/>
              <a:t>19</a:t>
            </a:fld>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6962"/>
            <a:ext cx="4934308" cy="681037"/>
          </a:xfrm>
          <a:prstGeom prst="rect">
            <a:avLst/>
          </a:prstGeom>
          <a:solidFill>
            <a:schemeClr val="bg1"/>
          </a:solidFill>
        </p:spPr>
      </p:pic>
      <p:sp>
        <p:nvSpPr>
          <p:cNvPr id="2" name="Oval 1"/>
          <p:cNvSpPr/>
          <p:nvPr/>
        </p:nvSpPr>
        <p:spPr>
          <a:xfrm>
            <a:off x="6648772" y="2681208"/>
            <a:ext cx="4448014" cy="158082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538993" y="5117617"/>
            <a:ext cx="4448014" cy="492045"/>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89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err="1"/>
              <a:t>Codasip</a:t>
            </a:r>
            <a:r>
              <a:rPr lang="en-US" dirty="0"/>
              <a:t> Debugging</a:t>
            </a:r>
          </a:p>
          <a:p>
            <a:r>
              <a:rPr lang="en-US" dirty="0"/>
              <a:t>Hierarchical Memory</a:t>
            </a:r>
          </a:p>
        </p:txBody>
      </p:sp>
    </p:spTree>
    <p:extLst>
      <p:ext uri="{BB962C8B-B14F-4D97-AF65-F5344CB8AC3E}">
        <p14:creationId xmlns:p14="http://schemas.microsoft.com/office/powerpoint/2010/main" val="15800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Disk Storage</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Nonvolatile, rotating magnetic storage</a:t>
            </a:r>
            <a:endParaRPr lang="en-AU" altLang="en-US" sz="3200" dirty="0"/>
          </a:p>
        </p:txBody>
      </p:sp>
      <p:pic>
        <p:nvPicPr>
          <p:cNvPr id="8" name="Picture 9" descr="wdfDesktop_CaviarBl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675" y="195521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isk-geometr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2463" y="3323640"/>
            <a:ext cx="44164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33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http://www.seagate.com/solutions/solid-state-hybrid/</a:t>
            </a:r>
          </a:p>
        </p:txBody>
      </p:sp>
      <p:sp>
        <p:nvSpPr>
          <p:cNvPr id="2" name="Title 1"/>
          <p:cNvSpPr>
            <a:spLocks noGrp="1"/>
          </p:cNvSpPr>
          <p:nvPr>
            <p:ph type="title"/>
          </p:nvPr>
        </p:nvSpPr>
        <p:spPr>
          <a:xfrm>
            <a:off x="838200" y="53719"/>
            <a:ext cx="10515600" cy="1325563"/>
          </a:xfrm>
        </p:spPr>
        <p:txBody>
          <a:bodyPr/>
          <a:lstStyle/>
          <a:p>
            <a:r>
              <a:rPr lang="en-US" dirty="0"/>
              <a:t>Seagate’s Solid State Hybrid Technology</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AU" altLang="en-US" sz="3200" dirty="0"/>
              <a:t>Merges the technology of HDD and SSD to provide near SSD performance at near HDD pricing</a:t>
            </a:r>
          </a:p>
          <a:p>
            <a:r>
              <a:rPr lang="en-AU" altLang="en-US" sz="3200" dirty="0">
                <a:solidFill>
                  <a:srgbClr val="FF0000"/>
                </a:solidFill>
              </a:rPr>
              <a:t>Memory Hierarchy </a:t>
            </a:r>
            <a:r>
              <a:rPr lang="en-AU" altLang="en-US" sz="3200" dirty="0"/>
              <a:t>used to accomplish this</a:t>
            </a:r>
          </a:p>
          <a:p>
            <a:r>
              <a:rPr lang="en-AU" altLang="en-US" sz="3200" dirty="0"/>
              <a:t>Utilizes a small amount of NAND as cache memory to provide quick access to most common files</a:t>
            </a:r>
          </a:p>
          <a:p>
            <a:pPr lvl="1"/>
            <a:r>
              <a:rPr lang="en-AU" altLang="en-US" sz="2800" dirty="0"/>
              <a:t>Actually, the NAND memory is a cache memory between the DRAM cache and the HDD</a:t>
            </a:r>
          </a:p>
          <a:p>
            <a:r>
              <a:rPr lang="en-AU" altLang="en-US" sz="3200" dirty="0"/>
              <a:t>Access to the NAND cache files occurs at SSD speeds, but at a much lower cost</a:t>
            </a:r>
          </a:p>
        </p:txBody>
      </p:sp>
    </p:spTree>
    <p:extLst>
      <p:ext uri="{BB962C8B-B14F-4D97-AF65-F5344CB8AC3E}">
        <p14:creationId xmlns:p14="http://schemas.microsoft.com/office/powerpoint/2010/main" val="135632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http://www.amazon.com</a:t>
            </a:r>
          </a:p>
        </p:txBody>
      </p:sp>
      <p:sp>
        <p:nvSpPr>
          <p:cNvPr id="2" name="Title 1"/>
          <p:cNvSpPr>
            <a:spLocks noGrp="1"/>
          </p:cNvSpPr>
          <p:nvPr>
            <p:ph type="title"/>
          </p:nvPr>
        </p:nvSpPr>
        <p:spPr>
          <a:xfrm>
            <a:off x="838200" y="53719"/>
            <a:ext cx="10515600" cy="1325563"/>
          </a:xfrm>
        </p:spPr>
        <p:txBody>
          <a:bodyPr/>
          <a:lstStyle/>
          <a:p>
            <a:r>
              <a:rPr lang="en-US" dirty="0"/>
              <a:t>Seagate’s HDD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8" name="Content Placeholder 7"/>
          <p:cNvPicPr>
            <a:picLocks noGrp="1" noChangeAspect="1"/>
          </p:cNvPicPr>
          <p:nvPr>
            <p:ph idx="1"/>
          </p:nvPr>
        </p:nvPicPr>
        <p:blipFill>
          <a:blip r:embed="rId5"/>
          <a:stretch>
            <a:fillRect/>
          </a:stretch>
        </p:blipFill>
        <p:spPr>
          <a:xfrm>
            <a:off x="487297" y="1871419"/>
            <a:ext cx="10866503" cy="3035227"/>
          </a:xfrm>
          <a:prstGeom prst="rect">
            <a:avLst/>
          </a:prstGeom>
        </p:spPr>
      </p:pic>
    </p:spTree>
    <p:extLst>
      <p:ext uri="{BB962C8B-B14F-4D97-AF65-F5344CB8AC3E}">
        <p14:creationId xmlns:p14="http://schemas.microsoft.com/office/powerpoint/2010/main" val="131426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Cache Memories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309036"/>
            <a:ext cx="10515600" cy="5047314"/>
          </a:xfrm>
        </p:spPr>
        <p:txBody>
          <a:bodyPr>
            <a:normAutofit lnSpcReduction="10000"/>
          </a:bodyPr>
          <a:lstStyle/>
          <a:p>
            <a:r>
              <a:rPr lang="en-AU" altLang="en-US" sz="3200" dirty="0">
                <a:solidFill>
                  <a:srgbClr val="0070C0"/>
                </a:solidFill>
              </a:rPr>
              <a:t>Cache</a:t>
            </a:r>
            <a:r>
              <a:rPr lang="en-AU" altLang="en-US" sz="3200" dirty="0"/>
              <a:t>:  a safe place for hiding or storing things (Webster’s New World Dictionary of the American Language, Third College Edition 1988)</a:t>
            </a:r>
          </a:p>
          <a:p>
            <a:r>
              <a:rPr lang="en-AU" altLang="en-US" sz="3200" dirty="0"/>
              <a:t>Caches are a key to the scheme of Memory Hierarchy based on the following principles:</a:t>
            </a:r>
          </a:p>
          <a:p>
            <a:pPr lvl="1"/>
            <a:r>
              <a:rPr lang="en-AU" altLang="en-US" sz="2800" dirty="0">
                <a:solidFill>
                  <a:srgbClr val="0070C0"/>
                </a:solidFill>
              </a:rPr>
              <a:t>Temporal locality</a:t>
            </a:r>
            <a:r>
              <a:rPr lang="en-AU" altLang="en-US" sz="2800" dirty="0"/>
              <a:t>:  the principle stating that if a data location is referenced, then it will tend to referenced again soon.</a:t>
            </a:r>
          </a:p>
          <a:p>
            <a:pPr lvl="2"/>
            <a:r>
              <a:rPr lang="en-AU" altLang="en-US" sz="2400" dirty="0"/>
              <a:t>Example are the instructions in a loop</a:t>
            </a:r>
          </a:p>
          <a:p>
            <a:pPr lvl="1"/>
            <a:r>
              <a:rPr lang="en-AU" altLang="en-US" sz="2800" dirty="0">
                <a:solidFill>
                  <a:srgbClr val="0070C0"/>
                </a:solidFill>
              </a:rPr>
              <a:t>Spatial locality</a:t>
            </a:r>
            <a:r>
              <a:rPr lang="en-AU" altLang="en-US" sz="2800" dirty="0"/>
              <a:t>:  the principle stating that if a data location is referenced, data locations with nearby addresses will tend to be referenced soon.</a:t>
            </a:r>
          </a:p>
          <a:p>
            <a:pPr lvl="2"/>
            <a:r>
              <a:rPr lang="en-AU" altLang="en-US" sz="2400" dirty="0"/>
              <a:t>Example are the elements in an array</a:t>
            </a:r>
          </a:p>
        </p:txBody>
      </p:sp>
    </p:spTree>
    <p:extLst>
      <p:ext uri="{BB962C8B-B14F-4D97-AF65-F5344CB8AC3E}">
        <p14:creationId xmlns:p14="http://schemas.microsoft.com/office/powerpoint/2010/main" val="106933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19C0DAFB-FD99-433C-A802-71B9F0985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002" y="1356516"/>
            <a:ext cx="2133898" cy="3696216"/>
          </a:xfrm>
          <a:prstGeom prst="rect">
            <a:avLst/>
          </a:prstGeom>
        </p:spPr>
      </p:pic>
      <p:sp>
        <p:nvSpPr>
          <p:cNvPr id="2" name="Title 1"/>
          <p:cNvSpPr>
            <a:spLocks noGrp="1"/>
          </p:cNvSpPr>
          <p:nvPr>
            <p:ph type="title"/>
          </p:nvPr>
        </p:nvSpPr>
        <p:spPr>
          <a:xfrm>
            <a:off x="838200" y="339246"/>
            <a:ext cx="10515600" cy="1325563"/>
          </a:xfrm>
        </p:spPr>
        <p:txBody>
          <a:bodyPr/>
          <a:lstStyle/>
          <a:p>
            <a:r>
              <a:rPr lang="en-US" dirty="0"/>
              <a:t>Cache Overview</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24</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199" y="1825625"/>
            <a:ext cx="7136027" cy="4270375"/>
          </a:xfrm>
        </p:spPr>
        <p:txBody>
          <a:bodyPr>
            <a:normAutofit/>
          </a:bodyPr>
          <a:lstStyle/>
          <a:p>
            <a:r>
              <a:rPr lang="en-US" dirty="0"/>
              <a:t>Without a cache, the processor accesses memory as we see in Phase 8</a:t>
            </a:r>
          </a:p>
          <a:p>
            <a:pPr lvl="1"/>
            <a:r>
              <a:rPr lang="en-US" dirty="0"/>
              <a:t>Calculate an address as (base register + address offset)</a:t>
            </a:r>
          </a:p>
          <a:p>
            <a:pPr lvl="1"/>
            <a:r>
              <a:rPr lang="en-US" dirty="0"/>
              <a:t>Supply the address to memory</a:t>
            </a:r>
          </a:p>
          <a:p>
            <a:pPr lvl="1"/>
            <a:r>
              <a:rPr lang="en-US" dirty="0"/>
              <a:t>Data is transferred from the processor to memory on a write (store)</a:t>
            </a:r>
          </a:p>
          <a:p>
            <a:pPr lvl="1"/>
            <a:r>
              <a:rPr lang="en-US" dirty="0"/>
              <a:t>Data is transferred from memory to the processor on a read (load)</a:t>
            </a:r>
          </a:p>
        </p:txBody>
      </p:sp>
      <p:cxnSp>
        <p:nvCxnSpPr>
          <p:cNvPr id="10" name="Straight Arrow Connector 9">
            <a:extLst>
              <a:ext uri="{FF2B5EF4-FFF2-40B4-BE49-F238E27FC236}">
                <a16:creationId xmlns:a16="http://schemas.microsoft.com/office/drawing/2014/main" id="{3B3ADA1A-7BC4-482A-91AA-3992C5733AE2}"/>
              </a:ext>
            </a:extLst>
          </p:cNvPr>
          <p:cNvCxnSpPr>
            <a:cxnSpLocks/>
          </p:cNvCxnSpPr>
          <p:nvPr/>
        </p:nvCxnSpPr>
        <p:spPr>
          <a:xfrm flipV="1">
            <a:off x="7541342" y="2458720"/>
            <a:ext cx="657778" cy="4016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Arrow: Right 18">
            <a:extLst>
              <a:ext uri="{FF2B5EF4-FFF2-40B4-BE49-F238E27FC236}">
                <a16:creationId xmlns:a16="http://schemas.microsoft.com/office/drawing/2014/main" id="{238F931D-FB55-43BB-A3C0-B3F9ADD9993A}"/>
              </a:ext>
            </a:extLst>
          </p:cNvPr>
          <p:cNvSpPr/>
          <p:nvPr/>
        </p:nvSpPr>
        <p:spPr>
          <a:xfrm rot="5400000">
            <a:off x="8770375" y="2089272"/>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41B668C-EF7F-46D1-B1F0-8781905996D8}"/>
              </a:ext>
            </a:extLst>
          </p:cNvPr>
          <p:cNvSpPr/>
          <p:nvPr/>
        </p:nvSpPr>
        <p:spPr>
          <a:xfrm rot="5400000">
            <a:off x="9420928" y="2098798"/>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8DD3D0CC-B941-4FF2-85A6-3D5DCA276226}"/>
              </a:ext>
            </a:extLst>
          </p:cNvPr>
          <p:cNvSpPr/>
          <p:nvPr/>
        </p:nvSpPr>
        <p:spPr>
          <a:xfrm rot="16200000">
            <a:off x="9573328" y="2251198"/>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7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42" presetClass="path" presetSubtype="0" repeatCount="indefinite" accel="50000" decel="50000" grpId="2" nodeType="withEffect">
                                  <p:stCondLst>
                                    <p:cond delay="0"/>
                                  </p:stCondLst>
                                  <p:endCondLst>
                                    <p:cond evt="onNext" delay="0">
                                      <p:tgtEl>
                                        <p:sldTgt/>
                                      </p:tgtEl>
                                    </p:cond>
                                  </p:endCondLst>
                                  <p:childTnLst>
                                    <p:animMotion origin="layout" path="M 0.00131 -0.00047 L 0.00131 0.28518 " pathEditMode="relative" rAng="0" ptsTypes="AA">
                                      <p:cBhvr>
                                        <p:cTn id="20" dur="2000" fill="hold"/>
                                        <p:tgtEl>
                                          <p:spTgt spid="19"/>
                                        </p:tgtEl>
                                        <p:attrNameLst>
                                          <p:attrName>ppt_x</p:attrName>
                                          <p:attrName>ppt_y</p:attrName>
                                        </p:attrNameLst>
                                      </p:cBhvr>
                                      <p:rCtr x="0" y="14282"/>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42" presetClass="path" presetSubtype="0" repeatCount="indefinite" accel="50000" decel="50000" grpId="2" nodeType="withEffect">
                                  <p:stCondLst>
                                    <p:cond delay="0"/>
                                  </p:stCondLst>
                                  <p:endCondLst>
                                    <p:cond evt="onNext" delay="0">
                                      <p:tgtEl>
                                        <p:sldTgt/>
                                      </p:tgtEl>
                                    </p:cond>
                                  </p:endCondLst>
                                  <p:childTnLst>
                                    <p:animMotion origin="layout" path="M 0.0013 -0.00046 L 0.0013 0.28519 " pathEditMode="relative" rAng="0" ptsTypes="AA">
                                      <p:cBhvr>
                                        <p:cTn id="30" dur="2000" fill="hold"/>
                                        <p:tgtEl>
                                          <p:spTgt spid="21"/>
                                        </p:tgtEl>
                                        <p:attrNameLst>
                                          <p:attrName>ppt_x</p:attrName>
                                          <p:attrName>ppt_y</p:attrName>
                                        </p:attrNameLst>
                                      </p:cBhvr>
                                      <p:rCtr x="0" y="14282"/>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42" presetClass="path" presetSubtype="0" repeatCount="indefinite" accel="50000" decel="50000" grpId="2" nodeType="withEffect">
                                  <p:stCondLst>
                                    <p:cond delay="0"/>
                                  </p:stCondLst>
                                  <p:endCondLst>
                                    <p:cond evt="onNext" delay="0">
                                      <p:tgtEl>
                                        <p:sldTgt/>
                                      </p:tgtEl>
                                    </p:cond>
                                  </p:endCondLst>
                                  <p:childTnLst>
                                    <p:animMotion origin="layout" path="M -0.0112 0.26296 L -0.01119 -0.02269 " pathEditMode="relative" rAng="0" ptsTypes="AA">
                                      <p:cBhvr>
                                        <p:cTn id="40" dur="2000" fill="hold"/>
                                        <p:tgtEl>
                                          <p:spTgt spid="22"/>
                                        </p:tgtEl>
                                        <p:attrNameLst>
                                          <p:attrName>ppt_x</p:attrName>
                                          <p:attrName>ppt_y</p:attrName>
                                        </p:attrNameLst>
                                      </p:cBhvr>
                                      <p:rCtr x="-208" y="-1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9" grpId="0" animBg="1"/>
      <p:bldP spid="19" grpId="1" animBg="1"/>
      <p:bldP spid="19" grpId="2" animBg="1"/>
      <p:bldP spid="21" grpId="0" animBg="1"/>
      <p:bldP spid="21" grpId="1" animBg="1"/>
      <p:bldP spid="21" grpId="2" animBg="1"/>
      <p:bldP spid="22" grpId="0" animBg="1"/>
      <p:bldP spid="22"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clock&#10;&#10;Description automatically generated">
            <a:extLst>
              <a:ext uri="{FF2B5EF4-FFF2-40B4-BE49-F238E27FC236}">
                <a16:creationId xmlns:a16="http://schemas.microsoft.com/office/drawing/2014/main" id="{0932D906-5505-4CF3-B681-2C2B0CC2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23" y="1352707"/>
            <a:ext cx="2010056" cy="3724795"/>
          </a:xfrm>
          <a:prstGeom prst="rect">
            <a:avLst/>
          </a:prstGeom>
        </p:spPr>
      </p:pic>
      <p:sp>
        <p:nvSpPr>
          <p:cNvPr id="2" name="Title 1"/>
          <p:cNvSpPr>
            <a:spLocks noGrp="1"/>
          </p:cNvSpPr>
          <p:nvPr>
            <p:ph type="title"/>
          </p:nvPr>
        </p:nvSpPr>
        <p:spPr>
          <a:xfrm>
            <a:off x="838200" y="339246"/>
            <a:ext cx="10515600" cy="1325563"/>
          </a:xfrm>
        </p:spPr>
        <p:txBody>
          <a:bodyPr/>
          <a:lstStyle/>
          <a:p>
            <a:r>
              <a:rPr lang="en-US" dirty="0"/>
              <a:t>Cache Overview</a:t>
            </a:r>
          </a:p>
        </p:txBody>
      </p:sp>
      <p:pic>
        <p:nvPicPr>
          <p:cNvPr id="4" name="Picture 3"/>
          <p:cNvPicPr>
            <a:picLocks noChangeAspect="1"/>
          </p:cNvPicPr>
          <p:nvPr/>
        </p:nvPicPr>
        <p:blipFill>
          <a:blip r:embed="rId4"/>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25</a:t>
            </a:fld>
            <a:endParaRPr lang="en-US" dirty="0">
              <a:solidFill>
                <a:schemeClr val="tx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199" y="1825625"/>
            <a:ext cx="7136027" cy="4270375"/>
          </a:xfrm>
        </p:spPr>
        <p:txBody>
          <a:bodyPr>
            <a:normAutofit/>
          </a:bodyPr>
          <a:lstStyle/>
          <a:p>
            <a:r>
              <a:rPr lang="en-US" dirty="0"/>
              <a:t>A cache is added between the processor and memory</a:t>
            </a:r>
          </a:p>
          <a:p>
            <a:pPr lvl="1"/>
            <a:r>
              <a:rPr lang="en-US" dirty="0"/>
              <a:t>Processor supplies the same address to the cache</a:t>
            </a:r>
          </a:p>
          <a:p>
            <a:pPr lvl="1"/>
            <a:r>
              <a:rPr lang="en-US" dirty="0"/>
              <a:t>Cache determines if it contains the desired data</a:t>
            </a:r>
          </a:p>
          <a:p>
            <a:pPr lvl="1"/>
            <a:r>
              <a:rPr lang="en-US" dirty="0"/>
              <a:t>If it does (a </a:t>
            </a:r>
            <a:r>
              <a:rPr lang="en-US" dirty="0">
                <a:solidFill>
                  <a:srgbClr val="FF0000"/>
                </a:solidFill>
              </a:rPr>
              <a:t>HIT</a:t>
            </a:r>
            <a:r>
              <a:rPr lang="en-US" dirty="0"/>
              <a:t>), data is transferred between the cache and the processor</a:t>
            </a:r>
          </a:p>
          <a:p>
            <a:pPr lvl="1"/>
            <a:r>
              <a:rPr lang="en-US" dirty="0"/>
              <a:t>If it doesn’t (a </a:t>
            </a:r>
            <a:r>
              <a:rPr lang="en-US" dirty="0">
                <a:solidFill>
                  <a:srgbClr val="FF0000"/>
                </a:solidFill>
              </a:rPr>
              <a:t>MISS</a:t>
            </a:r>
            <a:r>
              <a:rPr lang="en-US" dirty="0"/>
              <a:t>), the cache creates a (possibly different) address and sends it to memory</a:t>
            </a:r>
          </a:p>
          <a:p>
            <a:pPr lvl="1"/>
            <a:r>
              <a:rPr lang="en-US" dirty="0"/>
              <a:t>Some (possibly different) data is transferred between memory and the cache</a:t>
            </a:r>
          </a:p>
          <a:p>
            <a:pPr lvl="1"/>
            <a:r>
              <a:rPr lang="en-US" dirty="0"/>
              <a:t>The original data transaction is completed</a:t>
            </a:r>
          </a:p>
        </p:txBody>
      </p:sp>
      <p:cxnSp>
        <p:nvCxnSpPr>
          <p:cNvPr id="10" name="Straight Arrow Connector 9">
            <a:extLst>
              <a:ext uri="{FF2B5EF4-FFF2-40B4-BE49-F238E27FC236}">
                <a16:creationId xmlns:a16="http://schemas.microsoft.com/office/drawing/2014/main" id="{3B3ADA1A-7BC4-482A-91AA-3992C5733AE2}"/>
              </a:ext>
            </a:extLst>
          </p:cNvPr>
          <p:cNvCxnSpPr>
            <a:cxnSpLocks/>
          </p:cNvCxnSpPr>
          <p:nvPr/>
        </p:nvCxnSpPr>
        <p:spPr>
          <a:xfrm flipV="1">
            <a:off x="7772400" y="2458720"/>
            <a:ext cx="426720" cy="3308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294739-4A3D-4549-BCAD-3AFFCB3F65AE}"/>
              </a:ext>
            </a:extLst>
          </p:cNvPr>
          <p:cNvCxnSpPr>
            <a:cxnSpLocks/>
          </p:cNvCxnSpPr>
          <p:nvPr/>
        </p:nvCxnSpPr>
        <p:spPr>
          <a:xfrm flipV="1">
            <a:off x="7843520" y="3960812"/>
            <a:ext cx="426720" cy="4183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0C5B87D0-3167-44F4-8645-202F34569F27}"/>
              </a:ext>
            </a:extLst>
          </p:cNvPr>
          <p:cNvSpPr/>
          <p:nvPr/>
        </p:nvSpPr>
        <p:spPr>
          <a:xfrm rot="5400000">
            <a:off x="8770375" y="2089272"/>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A06A8DB8-4CE2-4CAE-8825-4E0A2C82C7D0}"/>
              </a:ext>
            </a:extLst>
          </p:cNvPr>
          <p:cNvSpPr/>
          <p:nvPr/>
        </p:nvSpPr>
        <p:spPr>
          <a:xfrm>
            <a:off x="9124950" y="2886075"/>
            <a:ext cx="228600" cy="219075"/>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9054384-4209-457B-AD36-7B133FC3C44F}"/>
              </a:ext>
            </a:extLst>
          </p:cNvPr>
          <p:cNvSpPr/>
          <p:nvPr/>
        </p:nvSpPr>
        <p:spPr>
          <a:xfrm rot="16019428">
            <a:off x="9456175" y="2577481"/>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E2CB822-C110-4744-8B26-BDF44134B9E7}"/>
              </a:ext>
            </a:extLst>
          </p:cNvPr>
          <p:cNvSpPr/>
          <p:nvPr/>
        </p:nvSpPr>
        <p:spPr>
          <a:xfrm rot="5400000">
            <a:off x="8770375" y="3469655"/>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282F3D46-CA73-443D-8631-479FD59E4F66}"/>
              </a:ext>
            </a:extLst>
          </p:cNvPr>
          <p:cNvSpPr/>
          <p:nvPr/>
        </p:nvSpPr>
        <p:spPr>
          <a:xfrm rot="16019428">
            <a:off x="9456173" y="4077581"/>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8F5D6C67-6F59-4A69-8191-677848291007}"/>
              </a:ext>
            </a:extLst>
          </p:cNvPr>
          <p:cNvSpPr/>
          <p:nvPr/>
        </p:nvSpPr>
        <p:spPr>
          <a:xfrm rot="16019428">
            <a:off x="9456173" y="2577481"/>
            <a:ext cx="209550" cy="2483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42" presetClass="path" presetSubtype="0" repeatCount="indefinite" accel="50000" decel="50000" grpId="2" nodeType="withEffect">
                                  <p:stCondLst>
                                    <p:cond delay="0"/>
                                  </p:stCondLst>
                                  <p:endCondLst>
                                    <p:cond evt="onNext" delay="0">
                                      <p:tgtEl>
                                        <p:sldTgt/>
                                      </p:tgtEl>
                                    </p:cond>
                                  </p:endCondLst>
                                  <p:childTnLst>
                                    <p:animMotion origin="layout" path="M 0.00157 4.81481E-6 L 0.0017 0.07893 " pathEditMode="relative" rAng="0" ptsTypes="AA">
                                      <p:cBhvr>
                                        <p:cTn id="16" dur="2000" fill="hold"/>
                                        <p:tgtEl>
                                          <p:spTgt spid="14"/>
                                        </p:tgtEl>
                                        <p:attrNameLst>
                                          <p:attrName>ppt_x</p:attrName>
                                          <p:attrName>ppt_y</p:attrName>
                                        </p:attrNameLst>
                                      </p:cBhvr>
                                      <p:rCtr x="0" y="3935"/>
                                    </p:animMotion>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42" presetClass="path" presetSubtype="0" repeatCount="indefinite" accel="50000" decel="50000" grpId="2" nodeType="withEffect">
                                  <p:stCondLst>
                                    <p:cond delay="0"/>
                                  </p:stCondLst>
                                  <p:endCondLst>
                                    <p:cond evt="onNext" delay="0">
                                      <p:tgtEl>
                                        <p:sldTgt/>
                                      </p:tgtEl>
                                    </p:cond>
                                  </p:endCondLst>
                                  <p:childTnLst>
                                    <p:animMotion origin="layout" path="M -0.00078 -1.48148E-6 L -0.00091 -0.07176 " pathEditMode="relative" rAng="0" ptsTypes="AA">
                                      <p:cBhvr>
                                        <p:cTn id="32" dur="2000" fill="hold"/>
                                        <p:tgtEl>
                                          <p:spTgt spid="19"/>
                                        </p:tgtEl>
                                        <p:attrNameLst>
                                          <p:attrName>ppt_x</p:attrName>
                                          <p:attrName>ppt_y</p:attrName>
                                        </p:attrNameLst>
                                      </p:cBhvr>
                                      <p:rCtr x="-13" y="-3588"/>
                                    </p:animMotion>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42" presetClass="path" presetSubtype="0" repeatCount="indefinite" accel="50000" decel="50000" grpId="2" nodeType="withEffect">
                                  <p:stCondLst>
                                    <p:cond delay="0"/>
                                  </p:stCondLst>
                                  <p:endCondLst>
                                    <p:cond evt="onNext" delay="0">
                                      <p:tgtEl>
                                        <p:sldTgt/>
                                      </p:tgtEl>
                                    </p:cond>
                                  </p:endCondLst>
                                  <p:childTnLst>
                                    <p:animMotion origin="layout" path="M 2.70833E-6 -2.96296E-6 L 0.00013 0.07894 " pathEditMode="relative" rAng="0" ptsTypes="AA">
                                      <p:cBhvr>
                                        <p:cTn id="48" dur="2000" fill="hold"/>
                                        <p:tgtEl>
                                          <p:spTgt spid="20"/>
                                        </p:tgtEl>
                                        <p:attrNameLst>
                                          <p:attrName>ppt_x</p:attrName>
                                          <p:attrName>ppt_y</p:attrName>
                                        </p:attrNameLst>
                                      </p:cBhvr>
                                      <p:rCtr x="0" y="393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42" presetClass="path" presetSubtype="0" repeatCount="indefinite" accel="50000" decel="50000" grpId="2" nodeType="withEffect">
                                  <p:stCondLst>
                                    <p:cond delay="0"/>
                                  </p:stCondLst>
                                  <p:endCondLst>
                                    <p:cond evt="onNext" delay="0">
                                      <p:tgtEl>
                                        <p:sldTgt/>
                                      </p:tgtEl>
                                    </p:cond>
                                  </p:endCondLst>
                                  <p:childTnLst>
                                    <p:animMotion origin="layout" path="M 2.91667E-6 -1.11111E-6 L 0.00105 -0.08796 " pathEditMode="relative" rAng="0" ptsTypes="AA">
                                      <p:cBhvr>
                                        <p:cTn id="58" dur="2000" fill="hold"/>
                                        <p:tgtEl>
                                          <p:spTgt spid="22"/>
                                        </p:tgtEl>
                                        <p:attrNameLst>
                                          <p:attrName>ppt_x</p:attrName>
                                          <p:attrName>ppt_y</p:attrName>
                                        </p:attrNameLst>
                                      </p:cBhvr>
                                      <p:rCtr x="-26" y="-4329"/>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2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42" presetClass="path" presetSubtype="0" repeatCount="indefinite" accel="50000" decel="50000" grpId="1" nodeType="withEffect">
                                  <p:stCondLst>
                                    <p:cond delay="0"/>
                                  </p:stCondLst>
                                  <p:endCondLst>
                                    <p:cond evt="onNext" delay="0">
                                      <p:tgtEl>
                                        <p:sldTgt/>
                                      </p:tgtEl>
                                    </p:cond>
                                  </p:endCondLst>
                                  <p:childTnLst>
                                    <p:animMotion origin="layout" path="M -0.00078 -1.48148E-6 L -0.00091 -0.07176 " pathEditMode="relative" rAng="0" ptsTypes="AA">
                                      <p:cBhvr>
                                        <p:cTn id="68" dur="2000" fill="hold"/>
                                        <p:tgtEl>
                                          <p:spTgt spid="23"/>
                                        </p:tgtEl>
                                        <p:attrNameLst>
                                          <p:attrName>ppt_x</p:attrName>
                                          <p:attrName>ppt_y</p:attrName>
                                        </p:attrNameLst>
                                      </p:cBhvr>
                                      <p:rCtr x="-13" y="-3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P spid="14" grpId="1" animBg="1"/>
      <p:bldP spid="14" grpId="2" animBg="1"/>
      <p:bldP spid="8" grpId="0" animBg="1"/>
      <p:bldP spid="8" grpId="1" animBg="1"/>
      <p:bldP spid="19" grpId="0" animBg="1"/>
      <p:bldP spid="19" grpId="1" animBg="1"/>
      <p:bldP spid="19" grpId="2" animBg="1"/>
      <p:bldP spid="20" grpId="0" animBg="1"/>
      <p:bldP spid="20" grpId="1" animBg="1"/>
      <p:bldP spid="20" grpId="2" animBg="1"/>
      <p:bldP spid="22" grpId="0" animBg="1"/>
      <p:bldP spid="22" grpId="1" animBg="1"/>
      <p:bldP spid="22" grpId="2" animBg="1"/>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Cache Related Terms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fontScale="92500" lnSpcReduction="20000"/>
          </a:bodyPr>
          <a:lstStyle/>
          <a:p>
            <a:r>
              <a:rPr lang="en-AU" altLang="en-US" sz="3200" dirty="0">
                <a:solidFill>
                  <a:srgbClr val="0070C0"/>
                </a:solidFill>
              </a:rPr>
              <a:t>Block (or line):  </a:t>
            </a:r>
            <a:r>
              <a:rPr lang="en-AU" altLang="en-US" sz="3200" dirty="0"/>
              <a:t>the minimum unit of information that can be either present or not present in a cache</a:t>
            </a:r>
          </a:p>
          <a:p>
            <a:pPr lvl="1"/>
            <a:r>
              <a:rPr lang="en-AU" altLang="en-US" sz="2800" dirty="0"/>
              <a:t>Equates to the minimum unit of information that must be transferred between the cache and memory on  a cache miss</a:t>
            </a:r>
          </a:p>
          <a:p>
            <a:r>
              <a:rPr lang="en-AU" altLang="en-US" sz="3200" dirty="0">
                <a:solidFill>
                  <a:srgbClr val="0070C0"/>
                </a:solidFill>
              </a:rPr>
              <a:t>Hit rate:  </a:t>
            </a:r>
            <a:r>
              <a:rPr lang="en-AU" altLang="en-US" sz="3200" dirty="0"/>
              <a:t>the fraction of the memory access found in a level of memory hierarchy</a:t>
            </a:r>
          </a:p>
          <a:p>
            <a:r>
              <a:rPr lang="en-AU" altLang="en-US" sz="3200" dirty="0">
                <a:solidFill>
                  <a:srgbClr val="0070C0"/>
                </a:solidFill>
              </a:rPr>
              <a:t>Hit time:  </a:t>
            </a:r>
            <a:r>
              <a:rPr lang="en-AU" altLang="en-US" sz="3200" dirty="0"/>
              <a:t>the time required to access a level of memory hierarchy, including the time needed to determine whether the access is a hit or miss</a:t>
            </a:r>
          </a:p>
          <a:p>
            <a:pPr lvl="1"/>
            <a:r>
              <a:rPr lang="en-AU" altLang="en-US" sz="2800" dirty="0"/>
              <a:t>Example:  </a:t>
            </a:r>
          </a:p>
          <a:p>
            <a:pPr lvl="2"/>
            <a:r>
              <a:rPr lang="en-AU" altLang="en-US" sz="2400" dirty="0"/>
              <a:t>Cache hit:  1 cycle to determine cache hit and cache access</a:t>
            </a:r>
          </a:p>
          <a:p>
            <a:pPr lvl="2"/>
            <a:r>
              <a:rPr lang="en-AU" altLang="en-US" sz="2400" dirty="0"/>
              <a:t>Memory hit:  8 cycles for the first word and 2 cycles for each subsequent word in the block/line from memory (assuming all accesses to memory are a hit)</a:t>
            </a:r>
          </a:p>
        </p:txBody>
      </p:sp>
    </p:spTree>
    <p:extLst>
      <p:ext uri="{BB962C8B-B14F-4D97-AF65-F5344CB8AC3E}">
        <p14:creationId xmlns:p14="http://schemas.microsoft.com/office/powerpoint/2010/main" val="26689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Cache Related Terms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lnSpcReduction="10000"/>
          </a:bodyPr>
          <a:lstStyle/>
          <a:p>
            <a:r>
              <a:rPr lang="en-AU" altLang="en-US" sz="3200" dirty="0">
                <a:solidFill>
                  <a:srgbClr val="0070C0"/>
                </a:solidFill>
              </a:rPr>
              <a:t>Miss rate:  </a:t>
            </a:r>
            <a:r>
              <a:rPr lang="en-AU" altLang="en-US" sz="3200" dirty="0"/>
              <a:t>the fraction of memory accesses not found in a level of the memory hierarchy</a:t>
            </a:r>
          </a:p>
          <a:p>
            <a:pPr lvl="1"/>
            <a:r>
              <a:rPr lang="en-AU" altLang="en-US" sz="2800" dirty="0"/>
              <a:t>Miss rate = (1 – hit rate)</a:t>
            </a:r>
          </a:p>
          <a:p>
            <a:r>
              <a:rPr lang="en-AU" altLang="en-US" sz="3200" dirty="0">
                <a:solidFill>
                  <a:srgbClr val="0070C0"/>
                </a:solidFill>
              </a:rPr>
              <a:t>Miss penalty:  </a:t>
            </a:r>
            <a:r>
              <a:rPr lang="en-AU" altLang="en-US" sz="3200" dirty="0"/>
              <a:t>the time required to fetch a block into a level of the memory hierarchy from a lower level, including the time to access the block, transmit it from one level to the other, insert it in the level that experienced the miss, and then pass the block to the requestor</a:t>
            </a:r>
          </a:p>
          <a:p>
            <a:pPr lvl="1"/>
            <a:r>
              <a:rPr lang="en-AU" altLang="en-US" sz="2800" dirty="0"/>
              <a:t>Example:  upon a cache miss, there is a cache penalty of 8 cycles for the first word of the block/line and 2 cycles for each subsequent word</a:t>
            </a:r>
          </a:p>
        </p:txBody>
      </p:sp>
    </p:spTree>
    <p:extLst>
      <p:ext uri="{BB962C8B-B14F-4D97-AF65-F5344CB8AC3E}">
        <p14:creationId xmlns:p14="http://schemas.microsoft.com/office/powerpoint/2010/main" val="322113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Cache’s The BIG Picture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fontScale="85000" lnSpcReduction="20000"/>
          </a:bodyPr>
          <a:lstStyle/>
          <a:p>
            <a:r>
              <a:rPr lang="en-AU" altLang="en-US" sz="3200" dirty="0"/>
              <a:t>Caching is perhaps the most important example of one of </a:t>
            </a:r>
            <a:r>
              <a:rPr lang="en-AU" altLang="en-US" sz="3200" dirty="0" err="1"/>
              <a:t>of</a:t>
            </a:r>
            <a:r>
              <a:rPr lang="en-AU" altLang="en-US" sz="3200" dirty="0"/>
              <a:t> the Eight Great Ideas of Computer Architecture: </a:t>
            </a:r>
            <a:r>
              <a:rPr lang="en-AU" altLang="en-US" sz="3200" dirty="0">
                <a:solidFill>
                  <a:srgbClr val="FF0000"/>
                </a:solidFill>
              </a:rPr>
              <a:t>Performance via Prediction</a:t>
            </a:r>
          </a:p>
          <a:p>
            <a:r>
              <a:rPr lang="en-AU" altLang="en-US" sz="3200" dirty="0"/>
              <a:t>Memory hierarchies take advantage of temporal locality by keeping more recently accessed items closer to the processor, such as the cache</a:t>
            </a:r>
          </a:p>
          <a:p>
            <a:r>
              <a:rPr lang="en-AU" altLang="en-US" sz="3200" dirty="0"/>
              <a:t>Memory hierarchies take advantage of spatial locality by moving blocks consisting of contiguous words in memory to upper levels of the hierarchy</a:t>
            </a:r>
          </a:p>
          <a:p>
            <a:pPr lvl="1"/>
            <a:r>
              <a:rPr lang="en-AU" altLang="en-US" sz="2800" dirty="0"/>
              <a:t>Would a cache block of 1 or 4 take better advantage of spatial locality? </a:t>
            </a:r>
            <a:r>
              <a:rPr lang="en-AU" altLang="en-US" sz="2800"/>
              <a:t>(Poll</a:t>
            </a:r>
            <a:r>
              <a:rPr lang="en-AU" altLang="en-US" sz="2800" dirty="0"/>
              <a:t>)</a:t>
            </a:r>
          </a:p>
          <a:p>
            <a:r>
              <a:rPr lang="en-AU" altLang="en-US" sz="3200" dirty="0"/>
              <a:t>If the hit rate is high enough, the memory hierarchy has an effective access time close to that of the highest/fastest level and equal in size to that of the lowest/largest level</a:t>
            </a:r>
          </a:p>
          <a:p>
            <a:r>
              <a:rPr lang="en-AU" altLang="en-US" sz="3200" dirty="0"/>
              <a:t>In most systems, the memory is a true hierarchy in that the data cannot be present in level </a:t>
            </a:r>
            <a:r>
              <a:rPr lang="en-AU" altLang="en-US" sz="3200" dirty="0" err="1"/>
              <a:t>i</a:t>
            </a:r>
            <a:r>
              <a:rPr lang="en-AU" altLang="en-US" sz="3200" dirty="0"/>
              <a:t> unless it is also present in level i+1</a:t>
            </a:r>
          </a:p>
        </p:txBody>
      </p:sp>
    </p:spTree>
    <p:extLst>
      <p:ext uri="{BB962C8B-B14F-4D97-AF65-F5344CB8AC3E}">
        <p14:creationId xmlns:p14="http://schemas.microsoft.com/office/powerpoint/2010/main" val="270968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Reading assignment for the week</a:t>
            </a:r>
          </a:p>
          <a:p>
            <a:pPr lvl="1"/>
            <a:r>
              <a:rPr lang="en-US" dirty="0"/>
              <a:t>“Computer Organization and Design, The Hardware / Software Interface, RISC-V edition,” by David Patterson and John Hennessy</a:t>
            </a:r>
          </a:p>
          <a:p>
            <a:pPr lvl="2"/>
            <a:r>
              <a:rPr lang="en-US" dirty="0"/>
              <a:t>ISBN 978-0-12-812275-4</a:t>
            </a:r>
          </a:p>
          <a:p>
            <a:pPr lvl="2"/>
            <a:r>
              <a:rPr lang="en-US" dirty="0"/>
              <a:t>Chapter 5, “</a:t>
            </a:r>
            <a:r>
              <a:rPr lang="en-AU" dirty="0"/>
              <a:t>Large and Fast: Exploiting Memory Hierarchy</a:t>
            </a:r>
            <a:r>
              <a:rPr lang="en-US" dirty="0"/>
              <a:t>”</a:t>
            </a:r>
          </a:p>
          <a:p>
            <a:pPr lvl="2"/>
            <a:r>
              <a:rPr lang="en-US" dirty="0"/>
              <a:t>pages 364-410 (sections 5.1 thru 5.4)</a:t>
            </a:r>
          </a:p>
          <a:p>
            <a:endParaRPr lang="en-US" sz="3200" dirty="0"/>
          </a:p>
          <a:p>
            <a:endParaRPr lang="en-US" sz="3200" dirty="0"/>
          </a:p>
          <a:p>
            <a:pPr marL="0" indent="0">
              <a:buNone/>
            </a:pPr>
            <a:endParaRPr lang="en-US" sz="2800" dirty="0"/>
          </a:p>
        </p:txBody>
      </p:sp>
    </p:spTree>
    <p:extLst>
      <p:ext uri="{BB962C8B-B14F-4D97-AF65-F5344CB8AC3E}">
        <p14:creationId xmlns:p14="http://schemas.microsoft.com/office/powerpoint/2010/main" val="340881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42081"/>
            <a:ext cx="10515600" cy="4634882"/>
          </a:xfrm>
        </p:spPr>
        <p:txBody>
          <a:bodyPr>
            <a:normAutofit/>
          </a:bodyPr>
          <a:lstStyle/>
          <a:p>
            <a:r>
              <a:rPr lang="en-US" sz="3200" dirty="0"/>
              <a:t>Phases 5 and 6 are in the deduction period – 1%/day</a:t>
            </a:r>
          </a:p>
          <a:p>
            <a:r>
              <a:rPr lang="en-US" sz="3200" dirty="0"/>
              <a:t>Phase 7 is in the deduction period – 4%/day</a:t>
            </a:r>
          </a:p>
          <a:p>
            <a:r>
              <a:rPr lang="en-US" sz="3200" dirty="0"/>
              <a:t>Pause extended through last Sunday, on all Phases</a:t>
            </a:r>
          </a:p>
          <a:p>
            <a:r>
              <a:rPr lang="en-US" sz="3200" dirty="0"/>
              <a:t>Phase 8 is posted</a:t>
            </a:r>
          </a:p>
          <a:p>
            <a:r>
              <a:rPr lang="en-US" sz="3200" dirty="0"/>
              <a:t>Target Date Sunday, April 4 at 10:00 PM</a:t>
            </a:r>
          </a:p>
          <a:p>
            <a:r>
              <a:rPr lang="en-US" sz="3200" dirty="0"/>
              <a:t>Bonus 1%/day, deduction 4%/day</a:t>
            </a:r>
          </a:p>
          <a:p>
            <a:r>
              <a:rPr lang="en-US" sz="3200" dirty="0"/>
              <a:t>Homework #4 is due Thursday, April 1 at 10:00 PM</a:t>
            </a:r>
            <a:endParaRPr lang="en-US" sz="2800" dirty="0"/>
          </a:p>
        </p:txBody>
      </p:sp>
    </p:spTree>
    <p:extLst>
      <p:ext uri="{BB962C8B-B14F-4D97-AF65-F5344CB8AC3E}">
        <p14:creationId xmlns:p14="http://schemas.microsoft.com/office/powerpoint/2010/main" val="112061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Homework #4 Typos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Question 3 – Instruction Class C is 40% of the instructions, not 30%</a:t>
            </a:r>
          </a:p>
          <a:p>
            <a:pPr lvl="1"/>
            <a:r>
              <a:rPr lang="en-US" dirty="0"/>
              <a:t>Total must add to 100%</a:t>
            </a:r>
          </a:p>
          <a:p>
            <a:r>
              <a:rPr lang="en-US" dirty="0"/>
              <a:t>Question 5 – In the third part, the “40% increase” should be 30% to match the previous sentence.</a:t>
            </a:r>
          </a:p>
        </p:txBody>
      </p:sp>
    </p:spTree>
    <p:extLst>
      <p:ext uri="{BB962C8B-B14F-4D97-AF65-F5344CB8AC3E}">
        <p14:creationId xmlns:p14="http://schemas.microsoft.com/office/powerpoint/2010/main" val="238053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Project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Don’t hesitate to use me as a resource</a:t>
            </a:r>
          </a:p>
          <a:p>
            <a:pPr lvl="1"/>
            <a:r>
              <a:rPr lang="en-US" dirty="0"/>
              <a:t>I can help you make major progress quickly – do not stay stuck</a:t>
            </a:r>
          </a:p>
          <a:p>
            <a:pPr lvl="1"/>
            <a:r>
              <a:rPr lang="en-US" dirty="0"/>
              <a:t>I will tell you if I don’t have time – don’t just assume that</a:t>
            </a:r>
          </a:p>
          <a:p>
            <a:r>
              <a:rPr lang="en-US" dirty="0"/>
              <a:t>DEBUG!  And ask for help debugging!</a:t>
            </a:r>
          </a:p>
        </p:txBody>
      </p:sp>
    </p:spTree>
    <p:extLst>
      <p:ext uri="{BB962C8B-B14F-4D97-AF65-F5344CB8AC3E}">
        <p14:creationId xmlns:p14="http://schemas.microsoft.com/office/powerpoint/2010/main" val="323600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Project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If </a:t>
            </a:r>
            <a:r>
              <a:rPr lang="en-US" dirty="0" err="1"/>
              <a:t>Codasip</a:t>
            </a:r>
            <a:r>
              <a:rPr lang="en-US" dirty="0"/>
              <a:t> skips over a statement when stepping:</a:t>
            </a:r>
          </a:p>
          <a:p>
            <a:pPr lvl="1"/>
            <a:r>
              <a:rPr lang="en-US" dirty="0"/>
              <a:t>The output of the statement is not connected to anything</a:t>
            </a:r>
          </a:p>
          <a:p>
            <a:pPr lvl="1"/>
            <a:r>
              <a:rPr lang="en-US" dirty="0"/>
              <a:t>So </a:t>
            </a:r>
            <a:r>
              <a:rPr lang="en-US" dirty="0" err="1"/>
              <a:t>Codasip</a:t>
            </a:r>
            <a:r>
              <a:rPr lang="en-US" dirty="0"/>
              <a:t> has optimized the statement out because it isn’t needed</a:t>
            </a:r>
          </a:p>
          <a:p>
            <a:r>
              <a:rPr lang="en-US" dirty="0"/>
              <a:t>Read the new Class Project Phase 8 – MEMCTL document</a:t>
            </a:r>
          </a:p>
          <a:p>
            <a:pPr lvl="1"/>
            <a:r>
              <a:rPr lang="en-US" dirty="0"/>
              <a:t>It has lots of information about what MEMCTL is doing and how to implement it</a:t>
            </a:r>
          </a:p>
        </p:txBody>
      </p:sp>
    </p:spTree>
    <p:extLst>
      <p:ext uri="{BB962C8B-B14F-4D97-AF65-F5344CB8AC3E}">
        <p14:creationId xmlns:p14="http://schemas.microsoft.com/office/powerpoint/2010/main" val="127828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8 – State Machines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Content Placeholder 8" descr="A close up of text on a white surface&#10;&#10;Description automatically generated">
            <a:extLst>
              <a:ext uri="{FF2B5EF4-FFF2-40B4-BE49-F238E27FC236}">
                <a16:creationId xmlns:a16="http://schemas.microsoft.com/office/drawing/2014/main" id="{93E47087-352B-42F7-B10E-41CE1814D8E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44020" y="1664809"/>
            <a:ext cx="4277322" cy="2572109"/>
          </a:xfrm>
        </p:spPr>
      </p:pic>
      <p:sp>
        <p:nvSpPr>
          <p:cNvPr id="10" name="TextBox 9">
            <a:extLst>
              <a:ext uri="{FF2B5EF4-FFF2-40B4-BE49-F238E27FC236}">
                <a16:creationId xmlns:a16="http://schemas.microsoft.com/office/drawing/2014/main" id="{659EF686-016E-4FD2-8E36-BAEC0D61D6F1}"/>
              </a:ext>
            </a:extLst>
          </p:cNvPr>
          <p:cNvSpPr txBox="1"/>
          <p:nvPr/>
        </p:nvSpPr>
        <p:spPr>
          <a:xfrm>
            <a:off x="996778" y="1664809"/>
            <a:ext cx="509922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Consists of multiple States</a:t>
            </a:r>
          </a:p>
          <a:p>
            <a:pPr marL="285750" indent="-285750">
              <a:buFont typeface="Arial" panose="020B0604020202020204" pitchFamily="34" charset="0"/>
              <a:buChar char="•"/>
            </a:pPr>
            <a:r>
              <a:rPr lang="en-US" sz="2400" dirty="0">
                <a:solidFill>
                  <a:schemeClr val="bg1"/>
                </a:solidFill>
              </a:rPr>
              <a:t>Each a unique value of a “state register” or “state vector”</a:t>
            </a:r>
          </a:p>
          <a:p>
            <a:pPr marL="285750" indent="-285750">
              <a:buFont typeface="Arial" panose="020B0604020202020204" pitchFamily="34" charset="0"/>
              <a:buChar char="•"/>
            </a:pPr>
            <a:r>
              <a:rPr lang="en-US" sz="2400" dirty="0">
                <a:solidFill>
                  <a:schemeClr val="bg1"/>
                </a:solidFill>
              </a:rPr>
              <a:t>State changes on each clock, depending on the state and inputs</a:t>
            </a:r>
          </a:p>
          <a:p>
            <a:pPr marL="285750" indent="-285750">
              <a:buFont typeface="Arial" panose="020B0604020202020204" pitchFamily="34" charset="0"/>
              <a:buChar char="•"/>
            </a:pPr>
            <a:r>
              <a:rPr lang="en-US" sz="2400" dirty="0">
                <a:solidFill>
                  <a:schemeClr val="bg1"/>
                </a:solidFill>
              </a:rPr>
              <a:t>Some outputs purely a function of the state (a Moore machine)</a:t>
            </a:r>
          </a:p>
          <a:p>
            <a:pPr marL="285750" indent="-285750">
              <a:buFont typeface="Arial" panose="020B0604020202020204" pitchFamily="34" charset="0"/>
              <a:buChar char="•"/>
            </a:pPr>
            <a:r>
              <a:rPr lang="en-US" sz="2400" dirty="0">
                <a:solidFill>
                  <a:schemeClr val="bg1"/>
                </a:solidFill>
              </a:rPr>
              <a:t>Some outputs a function of the state and the inputs (a Mealy machine)</a:t>
            </a:r>
          </a:p>
          <a:p>
            <a:endParaRPr lang="en-US" dirty="0">
              <a:solidFill>
                <a:schemeClr val="bg1"/>
              </a:solidFill>
            </a:endParaRPr>
          </a:p>
        </p:txBody>
      </p:sp>
      <p:cxnSp>
        <p:nvCxnSpPr>
          <p:cNvPr id="12" name="Straight Arrow Connector 11">
            <a:extLst>
              <a:ext uri="{FF2B5EF4-FFF2-40B4-BE49-F238E27FC236}">
                <a16:creationId xmlns:a16="http://schemas.microsoft.com/office/drawing/2014/main" id="{5F96EE85-AF82-4517-BE5A-FF977689E376}"/>
              </a:ext>
            </a:extLst>
          </p:cNvPr>
          <p:cNvCxnSpPr/>
          <p:nvPr/>
        </p:nvCxnSpPr>
        <p:spPr>
          <a:xfrm flipV="1">
            <a:off x="5274100" y="1968843"/>
            <a:ext cx="1983435" cy="3056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2078A9-4D83-45CD-AC78-65023D969197}"/>
              </a:ext>
            </a:extLst>
          </p:cNvPr>
          <p:cNvCxnSpPr>
            <a:cxnSpLocks/>
          </p:cNvCxnSpPr>
          <p:nvPr/>
        </p:nvCxnSpPr>
        <p:spPr>
          <a:xfrm flipV="1">
            <a:off x="5647981" y="2274474"/>
            <a:ext cx="1024668" cy="107008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D9477EA-B41F-4DD2-95EF-28D5894DC2A2}"/>
              </a:ext>
            </a:extLst>
          </p:cNvPr>
          <p:cNvCxnSpPr>
            <a:cxnSpLocks/>
          </p:cNvCxnSpPr>
          <p:nvPr/>
        </p:nvCxnSpPr>
        <p:spPr>
          <a:xfrm flipV="1">
            <a:off x="5647981" y="2957384"/>
            <a:ext cx="1724884" cy="3871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86D9D9-9A8B-4BB6-87AB-2F86C16CACE0}"/>
              </a:ext>
            </a:extLst>
          </p:cNvPr>
          <p:cNvCxnSpPr>
            <a:cxnSpLocks/>
          </p:cNvCxnSpPr>
          <p:nvPr/>
        </p:nvCxnSpPr>
        <p:spPr>
          <a:xfrm flipV="1">
            <a:off x="5725297" y="3719449"/>
            <a:ext cx="1395372" cy="1029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BA2CA-9DAF-49C1-89A0-7AC8BE867958}"/>
              </a:ext>
            </a:extLst>
          </p:cNvPr>
          <p:cNvCxnSpPr>
            <a:cxnSpLocks/>
          </p:cNvCxnSpPr>
          <p:nvPr/>
        </p:nvCxnSpPr>
        <p:spPr>
          <a:xfrm flipV="1">
            <a:off x="5947719" y="3196281"/>
            <a:ext cx="3608173" cy="146633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1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8 – State Machine </a:t>
            </a:r>
            <a:r>
              <a:rPr lang="en-US" dirty="0" err="1"/>
              <a:t>Codasip</a:t>
            </a:r>
            <a:r>
              <a:rPr lang="en-US" dirty="0"/>
              <a:t> Code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02080"/>
            <a:ext cx="10515600" cy="4774883"/>
          </a:xfrm>
        </p:spPr>
        <p:txBody>
          <a:bodyPr>
            <a:normAutofit fontScale="92500" lnSpcReduction="20000"/>
          </a:bodyPr>
          <a:lstStyle/>
          <a:p>
            <a:r>
              <a:rPr lang="en-US" dirty="0"/>
              <a:t>State register = </a:t>
            </a:r>
            <a:r>
              <a:rPr lang="en-US" dirty="0" err="1"/>
              <a:t>r_me_state</a:t>
            </a:r>
            <a:r>
              <a:rPr lang="en-US" dirty="0"/>
              <a:t> (next state = </a:t>
            </a:r>
            <a:r>
              <a:rPr lang="en-US" dirty="0" err="1"/>
              <a:t>s_ex_state</a:t>
            </a:r>
            <a:r>
              <a:rPr lang="en-US" dirty="0"/>
              <a:t>)</a:t>
            </a:r>
          </a:p>
          <a:p>
            <a:pPr marL="0" indent="0">
              <a:lnSpc>
                <a:spcPct val="100000"/>
              </a:lnSpc>
              <a:spcBef>
                <a:spcPts val="0"/>
              </a:spcBef>
              <a:buNone/>
            </a:pPr>
            <a:r>
              <a:rPr lang="en-US" sz="1300" dirty="0"/>
              <a:t>switch (</a:t>
            </a:r>
            <a:r>
              <a:rPr lang="en-US" sz="1300" dirty="0" err="1"/>
              <a:t>r_me_state</a:t>
            </a:r>
            <a:r>
              <a:rPr lang="en-US" sz="1300" dirty="0"/>
              <a:t>) {</a:t>
            </a:r>
          </a:p>
          <a:p>
            <a:pPr marL="0" indent="0">
              <a:lnSpc>
                <a:spcPct val="100000"/>
              </a:lnSpc>
              <a:spcBef>
                <a:spcPts val="0"/>
              </a:spcBef>
              <a:buNone/>
            </a:pPr>
            <a:r>
              <a:rPr lang="en-US" sz="1300" dirty="0"/>
              <a:t>	case STATE_A:</a:t>
            </a:r>
          </a:p>
          <a:p>
            <a:pPr marL="0" indent="0">
              <a:lnSpc>
                <a:spcPct val="100000"/>
              </a:lnSpc>
              <a:spcBef>
                <a:spcPts val="0"/>
              </a:spcBef>
              <a:buNone/>
            </a:pPr>
            <a:r>
              <a:rPr lang="en-US" sz="1300" dirty="0"/>
              <a:t>		</a:t>
            </a:r>
            <a:r>
              <a:rPr lang="en-US" sz="1300" dirty="0" err="1"/>
              <a:t>s_ex_outa</a:t>
            </a:r>
            <a:r>
              <a:rPr lang="en-US" sz="1300" dirty="0"/>
              <a:t> = 0;</a:t>
            </a:r>
          </a:p>
          <a:p>
            <a:pPr marL="0" indent="0">
              <a:lnSpc>
                <a:spcPct val="100000"/>
              </a:lnSpc>
              <a:spcBef>
                <a:spcPts val="0"/>
              </a:spcBef>
              <a:buNone/>
            </a:pPr>
            <a:r>
              <a:rPr lang="en-US" sz="1300" dirty="0"/>
              <a:t>		</a:t>
            </a:r>
            <a:r>
              <a:rPr lang="en-US" sz="1300" dirty="0" err="1"/>
              <a:t>s_ex_outb</a:t>
            </a:r>
            <a:r>
              <a:rPr lang="en-US" sz="1300" dirty="0"/>
              <a:t> = 0;</a:t>
            </a:r>
          </a:p>
          <a:p>
            <a:pPr marL="0" indent="0">
              <a:lnSpc>
                <a:spcPct val="100000"/>
              </a:lnSpc>
              <a:spcBef>
                <a:spcPts val="0"/>
              </a:spcBef>
              <a:buNone/>
            </a:pPr>
            <a:r>
              <a:rPr lang="en-US" sz="1300" dirty="0"/>
              <a:t>		if (!IN_A)</a:t>
            </a:r>
          </a:p>
          <a:p>
            <a:pPr marL="0" indent="0">
              <a:lnSpc>
                <a:spcPct val="100000"/>
              </a:lnSpc>
              <a:spcBef>
                <a:spcPts val="0"/>
              </a:spcBef>
              <a:buNone/>
            </a:pPr>
            <a:r>
              <a:rPr lang="en-US" sz="1300" dirty="0"/>
              <a:t>			</a:t>
            </a:r>
            <a:r>
              <a:rPr lang="en-US" sz="1300" dirty="0" err="1"/>
              <a:t>s_ex_state</a:t>
            </a:r>
            <a:r>
              <a:rPr lang="en-US" sz="1300" dirty="0"/>
              <a:t> = STATE_A;</a:t>
            </a:r>
          </a:p>
          <a:p>
            <a:pPr marL="0" indent="0">
              <a:lnSpc>
                <a:spcPct val="100000"/>
              </a:lnSpc>
              <a:spcBef>
                <a:spcPts val="0"/>
              </a:spcBef>
              <a:buNone/>
            </a:pPr>
            <a:r>
              <a:rPr lang="en-US" sz="1300" dirty="0"/>
              <a:t>		else</a:t>
            </a:r>
          </a:p>
          <a:p>
            <a:pPr marL="0" indent="0">
              <a:lnSpc>
                <a:spcPct val="100000"/>
              </a:lnSpc>
              <a:spcBef>
                <a:spcPts val="0"/>
              </a:spcBef>
              <a:buNone/>
            </a:pPr>
            <a:r>
              <a:rPr lang="en-US" sz="1300" dirty="0"/>
              <a:t>			</a:t>
            </a:r>
            <a:r>
              <a:rPr lang="en-US" sz="1300" dirty="0" err="1"/>
              <a:t>s_ex_state</a:t>
            </a:r>
            <a:r>
              <a:rPr lang="en-US" sz="1300" dirty="0"/>
              <a:t> = STATE_B;</a:t>
            </a:r>
          </a:p>
          <a:p>
            <a:pPr marL="0" indent="0">
              <a:lnSpc>
                <a:spcPct val="100000"/>
              </a:lnSpc>
              <a:spcBef>
                <a:spcPts val="0"/>
              </a:spcBef>
              <a:buNone/>
            </a:pPr>
            <a:r>
              <a:rPr lang="en-US" sz="1300" dirty="0"/>
              <a:t>		break;</a:t>
            </a:r>
          </a:p>
          <a:p>
            <a:pPr marL="0" indent="0">
              <a:lnSpc>
                <a:spcPct val="100000"/>
              </a:lnSpc>
              <a:spcBef>
                <a:spcPts val="0"/>
              </a:spcBef>
              <a:buNone/>
            </a:pPr>
            <a:r>
              <a:rPr lang="en-US" sz="1300" dirty="0"/>
              <a:t>	case STATE_B:</a:t>
            </a:r>
          </a:p>
          <a:p>
            <a:pPr marL="0" indent="0">
              <a:lnSpc>
                <a:spcPct val="100000"/>
              </a:lnSpc>
              <a:spcBef>
                <a:spcPts val="0"/>
              </a:spcBef>
              <a:buNone/>
            </a:pPr>
            <a:r>
              <a:rPr lang="en-US" sz="1300" dirty="0"/>
              <a:t>		</a:t>
            </a:r>
            <a:r>
              <a:rPr lang="en-US" sz="1300" dirty="0" err="1"/>
              <a:t>s_ex_outa</a:t>
            </a:r>
            <a:r>
              <a:rPr lang="en-US" sz="1300" dirty="0"/>
              <a:t> = 1;</a:t>
            </a:r>
          </a:p>
          <a:p>
            <a:pPr marL="0" indent="0">
              <a:lnSpc>
                <a:spcPct val="100000"/>
              </a:lnSpc>
              <a:spcBef>
                <a:spcPts val="0"/>
              </a:spcBef>
              <a:buNone/>
            </a:pPr>
            <a:r>
              <a:rPr lang="en-US" sz="1300" dirty="0"/>
              <a:t>		</a:t>
            </a:r>
            <a:r>
              <a:rPr lang="en-US" sz="1300" dirty="0" err="1"/>
              <a:t>s_ex_outb</a:t>
            </a:r>
            <a:r>
              <a:rPr lang="en-US" sz="1300" dirty="0"/>
              <a:t> = 0;</a:t>
            </a:r>
          </a:p>
          <a:p>
            <a:pPr marL="0" indent="0">
              <a:lnSpc>
                <a:spcPct val="100000"/>
              </a:lnSpc>
              <a:spcBef>
                <a:spcPts val="0"/>
              </a:spcBef>
              <a:buNone/>
            </a:pPr>
            <a:r>
              <a:rPr lang="en-US" sz="1300" dirty="0"/>
              <a:t>		</a:t>
            </a:r>
            <a:r>
              <a:rPr lang="en-US" sz="1300" dirty="0" err="1"/>
              <a:t>s_ex_state</a:t>
            </a:r>
            <a:r>
              <a:rPr lang="en-US" sz="1300" dirty="0"/>
              <a:t> = STATE_C;</a:t>
            </a:r>
          </a:p>
          <a:p>
            <a:pPr marL="0" indent="0">
              <a:lnSpc>
                <a:spcPct val="100000"/>
              </a:lnSpc>
              <a:spcBef>
                <a:spcPts val="0"/>
              </a:spcBef>
              <a:buNone/>
            </a:pPr>
            <a:r>
              <a:rPr lang="en-US" sz="1300" dirty="0"/>
              <a:t>		break;</a:t>
            </a:r>
          </a:p>
          <a:p>
            <a:pPr marL="0" indent="0">
              <a:lnSpc>
                <a:spcPct val="100000"/>
              </a:lnSpc>
              <a:spcBef>
                <a:spcPts val="0"/>
              </a:spcBef>
              <a:buNone/>
            </a:pPr>
            <a:r>
              <a:rPr lang="en-US" sz="1300" dirty="0"/>
              <a:t>	case STATE_C:	</a:t>
            </a:r>
          </a:p>
          <a:p>
            <a:pPr marL="0" indent="0">
              <a:lnSpc>
                <a:spcPct val="100000"/>
              </a:lnSpc>
              <a:spcBef>
                <a:spcPts val="0"/>
              </a:spcBef>
              <a:buNone/>
            </a:pPr>
            <a:r>
              <a:rPr lang="en-US" sz="1300" dirty="0"/>
              <a:t>		</a:t>
            </a:r>
            <a:r>
              <a:rPr lang="en-US" sz="1300" dirty="0" err="1"/>
              <a:t>s_ex_outa</a:t>
            </a:r>
            <a:r>
              <a:rPr lang="en-US" sz="1300" dirty="0"/>
              <a:t> = 0;</a:t>
            </a:r>
          </a:p>
          <a:p>
            <a:pPr marL="0" indent="0">
              <a:lnSpc>
                <a:spcPct val="100000"/>
              </a:lnSpc>
              <a:spcBef>
                <a:spcPts val="0"/>
              </a:spcBef>
              <a:buNone/>
            </a:pPr>
            <a:r>
              <a:rPr lang="en-US" sz="1300" dirty="0"/>
              <a:t>		if (IN_B) {</a:t>
            </a:r>
          </a:p>
          <a:p>
            <a:pPr marL="0" indent="0">
              <a:lnSpc>
                <a:spcPct val="100000"/>
              </a:lnSpc>
              <a:spcBef>
                <a:spcPts val="0"/>
              </a:spcBef>
              <a:buNone/>
            </a:pPr>
            <a:r>
              <a:rPr lang="en-US" sz="1300" dirty="0"/>
              <a:t>			</a:t>
            </a:r>
            <a:r>
              <a:rPr lang="en-US" sz="1300" dirty="0" err="1"/>
              <a:t>s_ex_outb</a:t>
            </a:r>
            <a:r>
              <a:rPr lang="en-US" sz="1300" dirty="0"/>
              <a:t> = 0;</a:t>
            </a:r>
          </a:p>
          <a:p>
            <a:pPr marL="0" indent="0">
              <a:lnSpc>
                <a:spcPct val="100000"/>
              </a:lnSpc>
              <a:spcBef>
                <a:spcPts val="0"/>
              </a:spcBef>
              <a:buNone/>
            </a:pPr>
            <a:r>
              <a:rPr lang="en-US" sz="1300" dirty="0"/>
              <a:t>			</a:t>
            </a:r>
            <a:r>
              <a:rPr lang="en-US" sz="1300" dirty="0" err="1"/>
              <a:t>s_ex_state</a:t>
            </a:r>
            <a:r>
              <a:rPr lang="en-US" sz="1300" dirty="0"/>
              <a:t> = STATE_B; }</a:t>
            </a:r>
          </a:p>
          <a:p>
            <a:pPr marL="0" indent="0">
              <a:lnSpc>
                <a:spcPct val="100000"/>
              </a:lnSpc>
              <a:spcBef>
                <a:spcPts val="0"/>
              </a:spcBef>
              <a:buNone/>
            </a:pPr>
            <a:r>
              <a:rPr lang="en-US" sz="1300" dirty="0"/>
              <a:t>		else {</a:t>
            </a:r>
          </a:p>
          <a:p>
            <a:pPr marL="0" indent="0">
              <a:lnSpc>
                <a:spcPct val="100000"/>
              </a:lnSpc>
              <a:spcBef>
                <a:spcPts val="0"/>
              </a:spcBef>
              <a:buNone/>
            </a:pPr>
            <a:r>
              <a:rPr lang="en-US" sz="1300" dirty="0"/>
              <a:t>			</a:t>
            </a:r>
            <a:r>
              <a:rPr lang="en-US" sz="1300" dirty="0" err="1"/>
              <a:t>s_ex_outb</a:t>
            </a:r>
            <a:r>
              <a:rPr lang="en-US" sz="1300" dirty="0"/>
              <a:t> = 1;</a:t>
            </a:r>
          </a:p>
          <a:p>
            <a:pPr marL="0" indent="0">
              <a:lnSpc>
                <a:spcPct val="100000"/>
              </a:lnSpc>
              <a:spcBef>
                <a:spcPts val="0"/>
              </a:spcBef>
              <a:buNone/>
            </a:pPr>
            <a:r>
              <a:rPr lang="en-US" sz="1300" dirty="0"/>
              <a:t>			</a:t>
            </a:r>
            <a:r>
              <a:rPr lang="en-US" sz="1300" dirty="0" err="1"/>
              <a:t>s_ex_state</a:t>
            </a:r>
            <a:r>
              <a:rPr lang="en-US" sz="1300" dirty="0"/>
              <a:t> = STATE_D; }</a:t>
            </a:r>
          </a:p>
          <a:p>
            <a:pPr marL="0" indent="0">
              <a:lnSpc>
                <a:spcPct val="100000"/>
              </a:lnSpc>
              <a:spcBef>
                <a:spcPts val="0"/>
              </a:spcBef>
              <a:buNone/>
            </a:pPr>
            <a:r>
              <a:rPr lang="en-US" sz="1300" dirty="0"/>
              <a:t>		break;</a:t>
            </a:r>
          </a:p>
          <a:p>
            <a:pPr marL="0" indent="0">
              <a:lnSpc>
                <a:spcPct val="100000"/>
              </a:lnSpc>
              <a:spcBef>
                <a:spcPts val="0"/>
              </a:spcBef>
              <a:buNone/>
            </a:pPr>
            <a:r>
              <a:rPr lang="en-US" sz="1300" dirty="0"/>
              <a:t>	case STATE_D:</a:t>
            </a:r>
          </a:p>
          <a:p>
            <a:pPr marL="0" indent="0">
              <a:lnSpc>
                <a:spcPct val="100000"/>
              </a:lnSpc>
              <a:spcBef>
                <a:spcPts val="0"/>
              </a:spcBef>
              <a:buNone/>
            </a:pPr>
            <a:r>
              <a:rPr lang="en-US" sz="1300" dirty="0"/>
              <a:t>		</a:t>
            </a:r>
            <a:r>
              <a:rPr lang="en-US" sz="1300" dirty="0" err="1"/>
              <a:t>s_ex_outa</a:t>
            </a:r>
            <a:r>
              <a:rPr lang="en-US" sz="1300" dirty="0"/>
              <a:t> = 0;</a:t>
            </a:r>
          </a:p>
          <a:p>
            <a:pPr marL="0" indent="0">
              <a:lnSpc>
                <a:spcPct val="100000"/>
              </a:lnSpc>
              <a:spcBef>
                <a:spcPts val="0"/>
              </a:spcBef>
              <a:buNone/>
            </a:pPr>
            <a:r>
              <a:rPr lang="en-US" sz="1300" dirty="0"/>
              <a:t>		</a:t>
            </a:r>
            <a:r>
              <a:rPr lang="en-US" sz="1300" dirty="0" err="1"/>
              <a:t>s_ex_outb</a:t>
            </a:r>
            <a:r>
              <a:rPr lang="en-US" sz="1300" dirty="0"/>
              <a:t> = 0;</a:t>
            </a:r>
          </a:p>
          <a:p>
            <a:pPr marL="0" indent="0">
              <a:lnSpc>
                <a:spcPct val="100000"/>
              </a:lnSpc>
              <a:spcBef>
                <a:spcPts val="0"/>
              </a:spcBef>
              <a:buNone/>
            </a:pPr>
            <a:r>
              <a:rPr lang="en-US" sz="1300" dirty="0"/>
              <a:t>		</a:t>
            </a:r>
            <a:r>
              <a:rPr lang="en-US" sz="1300" dirty="0" err="1"/>
              <a:t>s_ex_state</a:t>
            </a:r>
            <a:r>
              <a:rPr lang="en-US" sz="1300" dirty="0"/>
              <a:t> = STATE_A;</a:t>
            </a:r>
          </a:p>
          <a:p>
            <a:pPr marL="0" indent="0">
              <a:lnSpc>
                <a:spcPct val="100000"/>
              </a:lnSpc>
              <a:spcBef>
                <a:spcPts val="0"/>
              </a:spcBef>
              <a:buNone/>
            </a:pPr>
            <a:r>
              <a:rPr lang="en-US" sz="1300" dirty="0"/>
              <a:t>		break;</a:t>
            </a:r>
          </a:p>
          <a:p>
            <a:pPr marL="0" indent="0">
              <a:lnSpc>
                <a:spcPct val="100000"/>
              </a:lnSpc>
              <a:spcBef>
                <a:spcPts val="0"/>
              </a:spcBef>
              <a:buNone/>
            </a:pPr>
            <a:r>
              <a:rPr lang="en-US" sz="1300" dirty="0"/>
              <a:t>}</a:t>
            </a:r>
          </a:p>
          <a:p>
            <a:pPr marL="0" indent="0">
              <a:buNone/>
            </a:pPr>
            <a:endParaRPr lang="en-US" sz="1600" dirty="0"/>
          </a:p>
        </p:txBody>
      </p:sp>
    </p:spTree>
    <p:extLst>
      <p:ext uri="{BB962C8B-B14F-4D97-AF65-F5344CB8AC3E}">
        <p14:creationId xmlns:p14="http://schemas.microsoft.com/office/powerpoint/2010/main" val="294429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21" end="2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25" end="2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xEl>
                                              <p:pRg st="26" end="2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27" end="2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5005</TotalTime>
  <Words>2173</Words>
  <Application>Microsoft Office PowerPoint</Application>
  <PresentationFormat>Widescreen</PresentationFormat>
  <Paragraphs>277</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HelveticaNeueLT Std ExtBlk Cn</vt:lpstr>
      <vt:lpstr>Office Theme</vt:lpstr>
      <vt:lpstr>ECEN 3593-001 Computer Organization</vt:lpstr>
      <vt:lpstr>Agenda</vt:lpstr>
      <vt:lpstr>Class Announcements</vt:lpstr>
      <vt:lpstr>Class Announcements</vt:lpstr>
      <vt:lpstr>Homework #4 Typos</vt:lpstr>
      <vt:lpstr>Class Project</vt:lpstr>
      <vt:lpstr>Class Project</vt:lpstr>
      <vt:lpstr>Phase 8 – State Machines</vt:lpstr>
      <vt:lpstr>Phase 8 – State Machine Codasip Code</vt:lpstr>
      <vt:lpstr>Phase 8 – State Machine Codasip Code</vt:lpstr>
      <vt:lpstr>Class Project</vt:lpstr>
      <vt:lpstr>DRAM Technology</vt:lpstr>
      <vt:lpstr>DRAM Generations</vt:lpstr>
      <vt:lpstr>DRAM Performance Factors</vt:lpstr>
      <vt:lpstr>SRAM Technology</vt:lpstr>
      <vt:lpstr>Increasing Memory Bandwidth</vt:lpstr>
      <vt:lpstr>Flash  Storage</vt:lpstr>
      <vt:lpstr>Flash Types</vt:lpstr>
      <vt:lpstr>Differences between NOR and NAND Flash</vt:lpstr>
      <vt:lpstr>Disk Storage</vt:lpstr>
      <vt:lpstr>Seagate’s Solid State Hybrid Technology</vt:lpstr>
      <vt:lpstr>Seagate’s HDD</vt:lpstr>
      <vt:lpstr>Cache Memories</vt:lpstr>
      <vt:lpstr>Cache Overview</vt:lpstr>
      <vt:lpstr>Cache Overview</vt:lpstr>
      <vt:lpstr>Cache Related Terms</vt:lpstr>
      <vt:lpstr>Cache Related Terms</vt:lpstr>
      <vt:lpstr>Cache’s The BIG Picture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721</cp:revision>
  <cp:lastPrinted>2017-10-14T14:57:33Z</cp:lastPrinted>
  <dcterms:created xsi:type="dcterms:W3CDTF">2015-08-04T22:38:58Z</dcterms:created>
  <dcterms:modified xsi:type="dcterms:W3CDTF">2021-03-31T18:29:26Z</dcterms:modified>
</cp:coreProperties>
</file>