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1037" r:id="rId4"/>
    <p:sldId id="1150" r:id="rId5"/>
    <p:sldId id="1208" r:id="rId6"/>
    <p:sldId id="1220" r:id="rId7"/>
    <p:sldId id="1199" r:id="rId8"/>
    <p:sldId id="1200" r:id="rId9"/>
    <p:sldId id="1201" r:id="rId10"/>
    <p:sldId id="1224" r:id="rId11"/>
    <p:sldId id="1253" r:id="rId12"/>
    <p:sldId id="1221" r:id="rId13"/>
    <p:sldId id="1236" r:id="rId14"/>
    <p:sldId id="1248" r:id="rId15"/>
    <p:sldId id="1249" r:id="rId16"/>
    <p:sldId id="1239" r:id="rId17"/>
    <p:sldId id="1250" r:id="rId18"/>
    <p:sldId id="1242" r:id="rId19"/>
    <p:sldId id="1251" r:id="rId20"/>
    <p:sldId id="1244" r:id="rId21"/>
    <p:sldId id="1252" r:id="rId22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3899" autoAdjust="0"/>
  </p:normalViewPr>
  <p:slideViewPr>
    <p:cSldViewPr snapToGrid="0">
      <p:cViewPr varScale="1">
        <p:scale>
          <a:sx n="94" d="100"/>
          <a:sy n="94" d="100"/>
        </p:scale>
        <p:origin x="108" y="888"/>
      </p:cViewPr>
      <p:guideLst/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4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AD6CCFA5-A7FC-458F-B03C-73149AB84BC1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09B9724D-8130-4979-A201-95D60FC2DE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8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B24B5AC0-B321-4A86-97B8-6DA69A76B311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9D5CFA0-AB82-4594-9186-FAF68A191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79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9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91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39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52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00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08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59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50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5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02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28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56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1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99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9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89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73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0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E24485-7D48-4B1E-A1C6-9D902E8B7592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AA2F-6D7A-49A7-A50B-DAF0D8AFEAC7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883-3F42-4B10-946A-41383A266422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93BA-1466-487C-AFB7-A65D9F9F6166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2E8-8713-4437-BD43-F8660904658D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902-2DC3-4172-A1A6-3EFE732B88C1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5F7-BE85-4441-BC47-13C60347E153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92C8-9440-4DB5-A244-55302416B093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BFE8-AC4E-4974-B1F5-035436A2A2A1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FB47-3EAE-4919-8ED0-B370A759916F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625-AB2D-4DBF-9C96-2D76DC17DBAA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49B0F1-5963-4B9B-B9FA-6DED7DDAF72B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uboulder.zoom.us/j/4317981384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756712" cy="23876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HelveticaNeueLT Std ExtBlk Cn" panose="020B0806040502050204" pitchFamily="34" charset="0"/>
              </a:rPr>
              <a:t>ECEN 3593-001</a:t>
            </a:r>
            <a:br>
              <a:rPr lang="en-US" sz="9600" dirty="0">
                <a:latin typeface="HelveticaNeueLT Std ExtBlk Cn" panose="020B0806040502050204" pitchFamily="34" charset="0"/>
              </a:rPr>
            </a:br>
            <a:r>
              <a:rPr lang="en-US" sz="5300" dirty="0">
                <a:latin typeface="HelveticaNeueLT Std ExtBlk Cn" panose="020B0806040502050204" pitchFamily="34" charset="0"/>
              </a:rPr>
              <a:t>Computer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Lecture #31</a:t>
            </a:r>
          </a:p>
          <a:p>
            <a:r>
              <a:rPr lang="en-US" sz="3600">
                <a:solidFill>
                  <a:srgbClr val="CFB87C"/>
                </a:solidFill>
                <a:latin typeface="HelveticaNeueLT Std ExtBlk Cn" panose="020B0806040502050204" pitchFamily="34" charset="0"/>
              </a:rPr>
              <a:t>2 April 2021</a:t>
            </a:r>
            <a:endParaRPr lang="en-US" sz="3600" dirty="0">
              <a:solidFill>
                <a:srgbClr val="CFB87C"/>
              </a:solidFill>
              <a:latin typeface="HelveticaNeueLT Std ExtBlk Cn" panose="020B08060405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91" y="5979928"/>
            <a:ext cx="2057404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6DDD93-8FD1-4F62-9B81-32119C505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1" y="2297477"/>
            <a:ext cx="6822790" cy="3318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 – Phase 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29639"/>
            <a:ext cx="9372599" cy="998257"/>
          </a:xfrm>
        </p:spPr>
        <p:txBody>
          <a:bodyPr>
            <a:normAutofit/>
          </a:bodyPr>
          <a:lstStyle/>
          <a:p>
            <a:r>
              <a:rPr lang="en-US" dirty="0"/>
              <a:t>Successful completion requires a final cycle count of 561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D34926-367C-41E1-AAAF-D58998D71ACE}"/>
              </a:ext>
            </a:extLst>
          </p:cNvPr>
          <p:cNvSpPr/>
          <p:nvPr/>
        </p:nvSpPr>
        <p:spPr>
          <a:xfrm>
            <a:off x="7886195" y="3956571"/>
            <a:ext cx="1138517" cy="6185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6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 Phase 8 - - -info 8,9,10 Display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43665"/>
            <a:ext cx="3655142" cy="4633298"/>
          </a:xfrm>
        </p:spPr>
        <p:txBody>
          <a:bodyPr>
            <a:normAutofit/>
          </a:bodyPr>
          <a:lstStyle/>
          <a:p>
            <a:r>
              <a:rPr lang="en-US" sz="3200" dirty="0"/>
              <a:t>- -info 8 – EX stage address</a:t>
            </a:r>
          </a:p>
          <a:p>
            <a:pPr lvl="1"/>
            <a:r>
              <a:rPr lang="en-US" sz="2800" dirty="0"/>
              <a:t>Address</a:t>
            </a:r>
          </a:p>
          <a:p>
            <a:pPr lvl="1"/>
            <a:r>
              <a:rPr lang="en-US" sz="2800" dirty="0" err="1"/>
              <a:t>r_ex_memop</a:t>
            </a:r>
            <a:endParaRPr lang="en-US" sz="2800" dirty="0"/>
          </a:p>
          <a:p>
            <a:pPr lvl="1"/>
            <a:r>
              <a:rPr lang="en-US" sz="2800" dirty="0" err="1"/>
              <a:t>s_ex_memop</a:t>
            </a:r>
            <a:endParaRPr lang="en-US" sz="2800" dirty="0"/>
          </a:p>
          <a:p>
            <a:pPr lvl="1"/>
            <a:r>
              <a:rPr lang="en-US" sz="2800" dirty="0" err="1"/>
              <a:t>s_ex_resp</a:t>
            </a:r>
            <a:endParaRPr lang="en-US" sz="2800" dirty="0"/>
          </a:p>
          <a:p>
            <a:pPr lvl="1"/>
            <a:r>
              <a:rPr lang="en-US" sz="2800" dirty="0" err="1"/>
              <a:t>r_me_memcnt</a:t>
            </a:r>
            <a:endParaRPr lang="en-US" sz="2800" dirty="0"/>
          </a:p>
          <a:p>
            <a:r>
              <a:rPr lang="en-US" sz="3200" dirty="0"/>
              <a:t>Others are LD (9) and ST(10) data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DF0014-420D-40EA-B712-F5735569B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307" y="2129810"/>
            <a:ext cx="5096586" cy="278168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29460D-6B7F-4FA5-BBF3-8A7129157BDA}"/>
              </a:ext>
            </a:extLst>
          </p:cNvPr>
          <p:cNvCxnSpPr>
            <a:cxnSpLocks/>
          </p:cNvCxnSpPr>
          <p:nvPr/>
        </p:nvCxnSpPr>
        <p:spPr>
          <a:xfrm>
            <a:off x="2959510" y="2723535"/>
            <a:ext cx="3333135" cy="1278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D84389-8717-4E24-A6F7-865402772DAB}"/>
              </a:ext>
            </a:extLst>
          </p:cNvPr>
          <p:cNvCxnSpPr>
            <a:cxnSpLocks/>
          </p:cNvCxnSpPr>
          <p:nvPr/>
        </p:nvCxnSpPr>
        <p:spPr>
          <a:xfrm>
            <a:off x="4345858" y="1848465"/>
            <a:ext cx="1335449" cy="10028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56E60A-7444-417B-A824-A9670B643614}"/>
              </a:ext>
            </a:extLst>
          </p:cNvPr>
          <p:cNvCxnSpPr>
            <a:cxnSpLocks/>
          </p:cNvCxnSpPr>
          <p:nvPr/>
        </p:nvCxnSpPr>
        <p:spPr>
          <a:xfrm flipV="1">
            <a:off x="3696929" y="2851355"/>
            <a:ext cx="3903406" cy="3539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6DEDD3-8DAD-411C-910A-49DD01EC792D}"/>
              </a:ext>
            </a:extLst>
          </p:cNvPr>
          <p:cNvCxnSpPr>
            <a:cxnSpLocks/>
          </p:cNvCxnSpPr>
          <p:nvPr/>
        </p:nvCxnSpPr>
        <p:spPr>
          <a:xfrm flipV="1">
            <a:off x="3696929" y="2851355"/>
            <a:ext cx="4913671" cy="8013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F441D3-D8CF-4A1E-AA4B-538457776FD5}"/>
              </a:ext>
            </a:extLst>
          </p:cNvPr>
          <p:cNvCxnSpPr>
            <a:cxnSpLocks/>
          </p:cNvCxnSpPr>
          <p:nvPr/>
        </p:nvCxnSpPr>
        <p:spPr>
          <a:xfrm flipV="1">
            <a:off x="3215148" y="3342968"/>
            <a:ext cx="6076336" cy="6636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756A27-9EED-43F6-BF6B-4B608005719A}"/>
              </a:ext>
            </a:extLst>
          </p:cNvPr>
          <p:cNvCxnSpPr>
            <a:cxnSpLocks/>
          </p:cNvCxnSpPr>
          <p:nvPr/>
        </p:nvCxnSpPr>
        <p:spPr>
          <a:xfrm flipV="1">
            <a:off x="3854245" y="3342968"/>
            <a:ext cx="6331974" cy="11602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29BD925B-5E9A-46D4-A0F0-2980F404F586}"/>
              </a:ext>
            </a:extLst>
          </p:cNvPr>
          <p:cNvSpPr txBox="1">
            <a:spLocks/>
          </p:cNvSpPr>
          <p:nvPr/>
        </p:nvSpPr>
        <p:spPr>
          <a:xfrm>
            <a:off x="848775" y="5719966"/>
            <a:ext cx="10436846" cy="5283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</a:rPr>
              <a:t>Must edit </a:t>
            </a:r>
            <a:r>
              <a:rPr lang="en-US" sz="3200" dirty="0" err="1">
                <a:solidFill>
                  <a:srgbClr val="FF0000"/>
                </a:solidFill>
              </a:rPr>
              <a:t>ca_utils</a:t>
            </a:r>
            <a:r>
              <a:rPr lang="en-US" sz="3200" dirty="0">
                <a:solidFill>
                  <a:srgbClr val="FF0000"/>
                </a:solidFill>
              </a:rPr>
              <a:t> to match Figure 9 in the document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E8DE5C-CC88-48F1-AA42-F8C7D4ED9A1B}"/>
              </a:ext>
            </a:extLst>
          </p:cNvPr>
          <p:cNvSpPr/>
          <p:nvPr/>
        </p:nvSpPr>
        <p:spPr>
          <a:xfrm>
            <a:off x="5681307" y="3342968"/>
            <a:ext cx="538261" cy="1436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B810E3-C594-478F-9F0E-AC13D1800EBB}"/>
              </a:ext>
            </a:extLst>
          </p:cNvPr>
          <p:cNvSpPr/>
          <p:nvPr/>
        </p:nvSpPr>
        <p:spPr>
          <a:xfrm>
            <a:off x="5648632" y="3954186"/>
            <a:ext cx="538261" cy="1436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2497846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Cache’s The BIG Picture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 fontScale="85000" lnSpcReduction="20000"/>
          </a:bodyPr>
          <a:lstStyle/>
          <a:p>
            <a:r>
              <a:rPr lang="en-AU" altLang="en-US" sz="3200" dirty="0"/>
              <a:t>Caching is perhaps the most important example of one of </a:t>
            </a:r>
            <a:r>
              <a:rPr lang="en-AU" altLang="en-US" sz="3200" dirty="0" err="1"/>
              <a:t>of</a:t>
            </a:r>
            <a:r>
              <a:rPr lang="en-AU" altLang="en-US" sz="3200" dirty="0"/>
              <a:t> the Eight Great Ideas of Computer Architecture: </a:t>
            </a:r>
            <a:r>
              <a:rPr lang="en-AU" altLang="en-US" sz="3200" dirty="0">
                <a:solidFill>
                  <a:srgbClr val="FF0000"/>
                </a:solidFill>
              </a:rPr>
              <a:t>Performance via Prediction</a:t>
            </a:r>
          </a:p>
          <a:p>
            <a:r>
              <a:rPr lang="en-AU" altLang="en-US" sz="3200" dirty="0"/>
              <a:t>Memory hierarchies take advantage of temporal locality by keeping more recently accessed items closer to the processor, such as the cache</a:t>
            </a:r>
          </a:p>
          <a:p>
            <a:r>
              <a:rPr lang="en-AU" altLang="en-US" sz="3200" dirty="0"/>
              <a:t>Memory hierarchies take advantage of spatial locality by moving blocks consisting of contiguous words in memory to upper levels of the hierarchy</a:t>
            </a:r>
          </a:p>
          <a:p>
            <a:pPr lvl="1"/>
            <a:r>
              <a:rPr lang="en-AU" altLang="en-US" sz="2800" dirty="0"/>
              <a:t>Would a cache block of 1 or 4 take better advantage of spatial locality?</a:t>
            </a:r>
          </a:p>
          <a:p>
            <a:r>
              <a:rPr lang="en-AU" altLang="en-US" sz="3200" dirty="0"/>
              <a:t>If the hit rate is high enough, the memory hierarchy has an effective access time close to that of the highest/fastest level and equal in size to that of the lowest/largest level</a:t>
            </a:r>
          </a:p>
          <a:p>
            <a:r>
              <a:rPr lang="en-AU" altLang="en-US" sz="3200" dirty="0"/>
              <a:t>In most implementations, the memory is a true hierarchy in that the data cannot be present in level </a:t>
            </a:r>
            <a:r>
              <a:rPr lang="en-AU" altLang="en-US" sz="3200" dirty="0" err="1"/>
              <a:t>i</a:t>
            </a:r>
            <a:r>
              <a:rPr lang="en-AU" altLang="en-US" sz="3200" dirty="0"/>
              <a:t> unless it is also present in level i+1</a:t>
            </a:r>
          </a:p>
        </p:txBody>
      </p:sp>
    </p:spTree>
    <p:extLst>
      <p:ext uri="{BB962C8B-B14F-4D97-AF65-F5344CB8AC3E}">
        <p14:creationId xmlns:p14="http://schemas.microsoft.com/office/powerpoint/2010/main" val="270968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Critically Important Discussion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set of slides are critically important</a:t>
            </a:r>
          </a:p>
          <a:p>
            <a:r>
              <a:rPr lang="en-US" dirty="0"/>
              <a:t>This material will be a big part of Homework #5, Project Phase 10 and the Final Exam</a:t>
            </a:r>
          </a:p>
          <a:p>
            <a:r>
              <a:rPr lang="en-US" dirty="0"/>
              <a:t>We will initially look only at reads</a:t>
            </a:r>
          </a:p>
          <a:p>
            <a:r>
              <a:rPr lang="en-US" dirty="0"/>
              <a:t>We will look at the simplest Cache structure, referred to as a Direct Mapped Cache</a:t>
            </a:r>
          </a:p>
        </p:txBody>
      </p:sp>
    </p:spTree>
    <p:extLst>
      <p:ext uri="{BB962C8B-B14F-4D97-AF65-F5344CB8AC3E}">
        <p14:creationId xmlns:p14="http://schemas.microsoft.com/office/powerpoint/2010/main" val="3379634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  <a:ln>
            <a:noFill/>
          </a:ln>
        </p:spPr>
        <p:txBody>
          <a:bodyPr/>
          <a:lstStyle/>
          <a:p>
            <a:pPr algn="ctr"/>
            <a:r>
              <a:rPr lang="en-US" dirty="0"/>
              <a:t>Cache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34308" y="6176964"/>
            <a:ext cx="7257692" cy="681036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76963"/>
            <a:ext cx="5103341" cy="68103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F9CB904-4D29-4972-9F96-E22CF104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744" y="1689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C7BDF8-9F55-4DB1-BE36-30FE5A440BD8}"/>
              </a:ext>
            </a:extLst>
          </p:cNvPr>
          <p:cNvSpPr/>
          <p:nvPr/>
        </p:nvSpPr>
        <p:spPr>
          <a:xfrm>
            <a:off x="7239000" y="3334723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180583A-A32B-4340-9D49-57FB2ACC65F2}"/>
              </a:ext>
            </a:extLst>
          </p:cNvPr>
          <p:cNvCxnSpPr>
            <a:cxnSpLocks/>
            <a:stCxn id="18" idx="2"/>
            <a:endCxn id="39" idx="0"/>
          </p:cNvCxnSpPr>
          <p:nvPr/>
        </p:nvCxnSpPr>
        <p:spPr>
          <a:xfrm>
            <a:off x="8502966" y="3535414"/>
            <a:ext cx="0" cy="50154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ADBC41B9-DB88-4FEC-8C49-67F124EC9907}"/>
              </a:ext>
            </a:extLst>
          </p:cNvPr>
          <p:cNvSpPr/>
          <p:nvPr/>
        </p:nvSpPr>
        <p:spPr>
          <a:xfrm>
            <a:off x="9921367" y="2857241"/>
            <a:ext cx="1784857" cy="2993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6B7C320-D2E8-49F7-BD27-DE23D36D903F}"/>
              </a:ext>
            </a:extLst>
          </p:cNvPr>
          <p:cNvSpPr/>
          <p:nvPr/>
        </p:nvSpPr>
        <p:spPr>
          <a:xfrm>
            <a:off x="343327" y="1153392"/>
            <a:ext cx="3347677" cy="339602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0ED118A-A1CB-4274-8FFE-34E224C212F8}"/>
              </a:ext>
            </a:extLst>
          </p:cNvPr>
          <p:cNvSpPr/>
          <p:nvPr/>
        </p:nvSpPr>
        <p:spPr>
          <a:xfrm>
            <a:off x="7643066" y="2810215"/>
            <a:ext cx="576711" cy="29645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72E170-43BA-48BA-95C9-41C2C402082F}"/>
              </a:ext>
            </a:extLst>
          </p:cNvPr>
          <p:cNvSpPr/>
          <p:nvPr/>
        </p:nvSpPr>
        <p:spPr>
          <a:xfrm>
            <a:off x="7239000" y="3132087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B4F1B91-05D3-4E0A-98D2-02D81D03A70B}"/>
              </a:ext>
            </a:extLst>
          </p:cNvPr>
          <p:cNvSpPr/>
          <p:nvPr/>
        </p:nvSpPr>
        <p:spPr>
          <a:xfrm>
            <a:off x="7239000" y="2724804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B13A11-1DEA-478D-AD71-A0895CA772BA}"/>
              </a:ext>
            </a:extLst>
          </p:cNvPr>
          <p:cNvSpPr/>
          <p:nvPr/>
        </p:nvSpPr>
        <p:spPr>
          <a:xfrm>
            <a:off x="7239000" y="2522168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9025EE-A15A-4354-8B44-0F0BE9FA00CC}"/>
              </a:ext>
            </a:extLst>
          </p:cNvPr>
          <p:cNvSpPr/>
          <p:nvPr/>
        </p:nvSpPr>
        <p:spPr>
          <a:xfrm>
            <a:off x="7239000" y="4239599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48127B-D77C-48DA-9F6D-4F0489ED2BF3}"/>
              </a:ext>
            </a:extLst>
          </p:cNvPr>
          <p:cNvSpPr/>
          <p:nvPr/>
        </p:nvSpPr>
        <p:spPr>
          <a:xfrm>
            <a:off x="7239000" y="4036963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FDBD4B-EEF7-43B4-AFEE-47F0DDB7C8B8}"/>
              </a:ext>
            </a:extLst>
          </p:cNvPr>
          <p:cNvSpPr/>
          <p:nvPr/>
        </p:nvSpPr>
        <p:spPr>
          <a:xfrm>
            <a:off x="7239000" y="4650810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9B5C7E-C965-4AB6-BFF4-BF86710B1BD6}"/>
              </a:ext>
            </a:extLst>
          </p:cNvPr>
          <p:cNvSpPr/>
          <p:nvPr/>
        </p:nvSpPr>
        <p:spPr>
          <a:xfrm>
            <a:off x="7239000" y="4448174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CA8ED0-5B16-4826-89A6-956DAE50AD26}"/>
              </a:ext>
            </a:extLst>
          </p:cNvPr>
          <p:cNvSpPr/>
          <p:nvPr/>
        </p:nvSpPr>
        <p:spPr>
          <a:xfrm>
            <a:off x="7239000" y="5056082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F9258E-D317-4788-8B64-F2B856F031A6}"/>
              </a:ext>
            </a:extLst>
          </p:cNvPr>
          <p:cNvSpPr/>
          <p:nvPr/>
        </p:nvSpPr>
        <p:spPr>
          <a:xfrm>
            <a:off x="7239000" y="4853446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110971-3C67-4834-B00C-E7B098887A93}"/>
              </a:ext>
            </a:extLst>
          </p:cNvPr>
          <p:cNvSpPr/>
          <p:nvPr/>
        </p:nvSpPr>
        <p:spPr>
          <a:xfrm>
            <a:off x="7239000" y="5453645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CE7757-DE40-4F9F-9366-43A852E368C1}"/>
              </a:ext>
            </a:extLst>
          </p:cNvPr>
          <p:cNvSpPr/>
          <p:nvPr/>
        </p:nvSpPr>
        <p:spPr>
          <a:xfrm>
            <a:off x="7239000" y="5251009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135B2-B4E1-4647-9BDC-5F54781B8812}"/>
              </a:ext>
            </a:extLst>
          </p:cNvPr>
          <p:cNvSpPr/>
          <p:nvPr/>
        </p:nvSpPr>
        <p:spPr>
          <a:xfrm>
            <a:off x="9921367" y="4706525"/>
            <a:ext cx="1784857" cy="2993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78BE4-D201-47BF-851A-C33EF2EFE594}"/>
              </a:ext>
            </a:extLst>
          </p:cNvPr>
          <p:cNvSpPr/>
          <p:nvPr/>
        </p:nvSpPr>
        <p:spPr>
          <a:xfrm>
            <a:off x="8502339" y="3131227"/>
            <a:ext cx="673506" cy="1956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Word 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439D57-0597-4E47-A47E-B2A98A206144}"/>
              </a:ext>
            </a:extLst>
          </p:cNvPr>
          <p:cNvSpPr/>
          <p:nvPr/>
        </p:nvSpPr>
        <p:spPr>
          <a:xfrm>
            <a:off x="10083282" y="3983344"/>
            <a:ext cx="1029402" cy="2993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Block/Line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4D2000-8274-40AA-8425-C944533A67BE}"/>
              </a:ext>
            </a:extLst>
          </p:cNvPr>
          <p:cNvCxnSpPr>
            <a:cxnSpLocks/>
            <a:stCxn id="55" idx="1"/>
            <a:endCxn id="39" idx="3"/>
          </p:cNvCxnSpPr>
          <p:nvPr/>
        </p:nvCxnSpPr>
        <p:spPr>
          <a:xfrm flipH="1">
            <a:off x="9766932" y="4133009"/>
            <a:ext cx="316350" cy="43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3E9E7D8-065B-4BC5-91F3-16F16372CA06}"/>
              </a:ext>
            </a:extLst>
          </p:cNvPr>
          <p:cNvSpPr/>
          <p:nvPr/>
        </p:nvSpPr>
        <p:spPr>
          <a:xfrm>
            <a:off x="10082521" y="3275811"/>
            <a:ext cx="1029402" cy="2993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Block/Line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79E9D94-D5C6-4A02-B1B5-63BA8D3269D9}"/>
              </a:ext>
            </a:extLst>
          </p:cNvPr>
          <p:cNvCxnSpPr>
            <a:cxnSpLocks/>
            <a:stCxn id="143" idx="1"/>
          </p:cNvCxnSpPr>
          <p:nvPr/>
        </p:nvCxnSpPr>
        <p:spPr>
          <a:xfrm flipH="1">
            <a:off x="9766171" y="3425476"/>
            <a:ext cx="316350" cy="43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3E8A9DD-AC28-491E-911B-3056EBDEB142}"/>
              </a:ext>
            </a:extLst>
          </p:cNvPr>
          <p:cNvSpPr/>
          <p:nvPr/>
        </p:nvSpPr>
        <p:spPr>
          <a:xfrm>
            <a:off x="8502339" y="5054423"/>
            <a:ext cx="673506" cy="1956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Word 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8471B5B-8B21-450A-BD5A-F4B31B7A5FB2}"/>
              </a:ext>
            </a:extLst>
          </p:cNvPr>
          <p:cNvSpPr/>
          <p:nvPr/>
        </p:nvSpPr>
        <p:spPr>
          <a:xfrm>
            <a:off x="495727" y="1305792"/>
            <a:ext cx="3347677" cy="339602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Memory is a set of locations, each of which is a line or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Each line contains one or more words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Cache also consists of a number of lines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same word is always in the same position in a line in the Cache and Memory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Data is moved between the memory and the Cache in units of a full line</a:t>
            </a:r>
          </a:p>
        </p:txBody>
      </p:sp>
    </p:spTree>
    <p:extLst>
      <p:ext uri="{BB962C8B-B14F-4D97-AF65-F5344CB8AC3E}">
        <p14:creationId xmlns:p14="http://schemas.microsoft.com/office/powerpoint/2010/main" val="53476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1" grpId="0"/>
      <p:bldP spid="94" grpId="0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55" grpId="0" animBg="1"/>
      <p:bldP spid="143" grpId="0"/>
      <p:bldP spid="1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532E73C-1610-4171-8C2D-B65AF50BD162}"/>
              </a:ext>
            </a:extLst>
          </p:cNvPr>
          <p:cNvSpPr/>
          <p:nvPr/>
        </p:nvSpPr>
        <p:spPr>
          <a:xfrm>
            <a:off x="5086350" y="2522168"/>
            <a:ext cx="5429250" cy="42105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10232B-658C-4FE5-908D-502017B4D9AC}"/>
              </a:ext>
            </a:extLst>
          </p:cNvPr>
          <p:cNvSpPr/>
          <p:nvPr/>
        </p:nvSpPr>
        <p:spPr>
          <a:xfrm>
            <a:off x="5086348" y="2527779"/>
            <a:ext cx="2762251" cy="41348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Upper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Structure of the Address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5900"/>
            <a:ext cx="3848100" cy="46910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address from the processor is divided into 4 fields</a:t>
            </a:r>
          </a:p>
          <a:p>
            <a:pPr lvl="1"/>
            <a:r>
              <a:rPr lang="en-US" dirty="0"/>
              <a:t>Byte offset – selects the byte in a word</a:t>
            </a:r>
          </a:p>
          <a:p>
            <a:pPr lvl="1"/>
            <a:r>
              <a:rPr lang="en-US" dirty="0"/>
              <a:t>Block offset – selects the word in a block/line</a:t>
            </a:r>
          </a:p>
          <a:p>
            <a:pPr lvl="1"/>
            <a:r>
              <a:rPr lang="en-US" dirty="0"/>
              <a:t>Index – selects the block/line in the Cache</a:t>
            </a:r>
          </a:p>
          <a:p>
            <a:pPr lvl="1"/>
            <a:r>
              <a:rPr lang="en-US" dirty="0"/>
              <a:t>Upper Address – remaining bits</a:t>
            </a:r>
          </a:p>
          <a:p>
            <a:r>
              <a:rPr lang="en-US" dirty="0"/>
              <a:t>Upper Address + Index select the block/line in Main 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C5A66-553A-495B-B9E7-5363F8F7AFD2}"/>
              </a:ext>
            </a:extLst>
          </p:cNvPr>
          <p:cNvSpPr txBox="1"/>
          <p:nvPr/>
        </p:nvSpPr>
        <p:spPr>
          <a:xfrm>
            <a:off x="10254618" y="2200978"/>
            <a:ext cx="26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96D8B-219B-4D7B-9C2A-38109667AEFA}"/>
              </a:ext>
            </a:extLst>
          </p:cNvPr>
          <p:cNvSpPr txBox="1"/>
          <p:nvPr/>
        </p:nvSpPr>
        <p:spPr>
          <a:xfrm>
            <a:off x="5086349" y="2200978"/>
            <a:ext cx="46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7AFB43-3FF7-442C-8A50-005FCA9C51B7}"/>
              </a:ext>
            </a:extLst>
          </p:cNvPr>
          <p:cNvSpPr/>
          <p:nvPr/>
        </p:nvSpPr>
        <p:spPr>
          <a:xfrm>
            <a:off x="10048872" y="2522168"/>
            <a:ext cx="466727" cy="42105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220E08-A80B-4391-AE93-55F2959F52B7}"/>
              </a:ext>
            </a:extLst>
          </p:cNvPr>
          <p:cNvSpPr/>
          <p:nvPr/>
        </p:nvSpPr>
        <p:spPr>
          <a:xfrm>
            <a:off x="9077322" y="2520211"/>
            <a:ext cx="971549" cy="42105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Block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2C3CAE-B8A6-4EB2-98F7-8E8168916FEC}"/>
              </a:ext>
            </a:extLst>
          </p:cNvPr>
          <p:cNvSpPr/>
          <p:nvPr/>
        </p:nvSpPr>
        <p:spPr>
          <a:xfrm>
            <a:off x="7848600" y="2520211"/>
            <a:ext cx="1228721" cy="42105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Index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DB427B-6D46-4779-B6AF-F2D62093A781}"/>
              </a:ext>
            </a:extLst>
          </p:cNvPr>
          <p:cNvCxnSpPr/>
          <p:nvPr/>
        </p:nvCxnSpPr>
        <p:spPr>
          <a:xfrm>
            <a:off x="5086348" y="3114675"/>
            <a:ext cx="266702" cy="314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10A79C-CE4B-4B7F-BD0F-61A43BB3B809}"/>
              </a:ext>
            </a:extLst>
          </p:cNvPr>
          <p:cNvCxnSpPr>
            <a:cxnSpLocks/>
          </p:cNvCxnSpPr>
          <p:nvPr/>
        </p:nvCxnSpPr>
        <p:spPr>
          <a:xfrm flipH="1">
            <a:off x="8801101" y="3114675"/>
            <a:ext cx="276220" cy="314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DF9D92-F3C1-491C-85F3-0BC6CDA571EE}"/>
              </a:ext>
            </a:extLst>
          </p:cNvPr>
          <p:cNvCxnSpPr>
            <a:cxnSpLocks/>
          </p:cNvCxnSpPr>
          <p:nvPr/>
        </p:nvCxnSpPr>
        <p:spPr>
          <a:xfrm flipH="1">
            <a:off x="5353050" y="3427669"/>
            <a:ext cx="3448051" cy="10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98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0" grpId="0"/>
      <p:bldP spid="11" grpId="0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79ECA93D-2DA3-424B-A13F-93E31BEC16C4}"/>
              </a:ext>
            </a:extLst>
          </p:cNvPr>
          <p:cNvSpPr/>
          <p:nvPr/>
        </p:nvSpPr>
        <p:spPr>
          <a:xfrm>
            <a:off x="356268" y="5326228"/>
            <a:ext cx="3347677" cy="88406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  <a:ln>
            <a:noFill/>
          </a:ln>
        </p:spPr>
        <p:txBody>
          <a:bodyPr/>
          <a:lstStyle/>
          <a:p>
            <a:pPr algn="ctr"/>
            <a:r>
              <a:rPr lang="en-US" dirty="0"/>
              <a:t>Using the Address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34308" y="6176964"/>
            <a:ext cx="7257692" cy="681036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76963"/>
            <a:ext cx="5103341" cy="68103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F9CB904-4D29-4972-9F96-E22CF104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744" y="1689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C7BDF8-9F55-4DB1-BE36-30FE5A440BD8}"/>
              </a:ext>
            </a:extLst>
          </p:cNvPr>
          <p:cNvSpPr/>
          <p:nvPr/>
        </p:nvSpPr>
        <p:spPr>
          <a:xfrm>
            <a:off x="7239000" y="3334723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DBC41B9-DB88-4FEC-8C49-67F124EC9907}"/>
              </a:ext>
            </a:extLst>
          </p:cNvPr>
          <p:cNvSpPr/>
          <p:nvPr/>
        </p:nvSpPr>
        <p:spPr>
          <a:xfrm>
            <a:off x="9921367" y="2857241"/>
            <a:ext cx="1784857" cy="2993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6B7C320-D2E8-49F7-BD27-DE23D36D903F}"/>
              </a:ext>
            </a:extLst>
          </p:cNvPr>
          <p:cNvSpPr/>
          <p:nvPr/>
        </p:nvSpPr>
        <p:spPr>
          <a:xfrm>
            <a:off x="343327" y="1153392"/>
            <a:ext cx="3347677" cy="339602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Upper + Index selects Memory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Block offset selects the 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Index selects the Cache block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0ED118A-A1CB-4274-8FFE-34E224C212F8}"/>
              </a:ext>
            </a:extLst>
          </p:cNvPr>
          <p:cNvSpPr/>
          <p:nvPr/>
        </p:nvSpPr>
        <p:spPr>
          <a:xfrm>
            <a:off x="7643066" y="2810215"/>
            <a:ext cx="576711" cy="29645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72E170-43BA-48BA-95C9-41C2C402082F}"/>
              </a:ext>
            </a:extLst>
          </p:cNvPr>
          <p:cNvSpPr/>
          <p:nvPr/>
        </p:nvSpPr>
        <p:spPr>
          <a:xfrm>
            <a:off x="7239000" y="3132087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B4F1B91-05D3-4E0A-98D2-02D81D03A70B}"/>
              </a:ext>
            </a:extLst>
          </p:cNvPr>
          <p:cNvSpPr/>
          <p:nvPr/>
        </p:nvSpPr>
        <p:spPr>
          <a:xfrm>
            <a:off x="7239000" y="2724804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B13A11-1DEA-478D-AD71-A0895CA772BA}"/>
              </a:ext>
            </a:extLst>
          </p:cNvPr>
          <p:cNvSpPr/>
          <p:nvPr/>
        </p:nvSpPr>
        <p:spPr>
          <a:xfrm>
            <a:off x="7239000" y="2522168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9025EE-A15A-4354-8B44-0F0BE9FA00CC}"/>
              </a:ext>
            </a:extLst>
          </p:cNvPr>
          <p:cNvSpPr/>
          <p:nvPr/>
        </p:nvSpPr>
        <p:spPr>
          <a:xfrm>
            <a:off x="7239000" y="4239599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48127B-D77C-48DA-9F6D-4F0489ED2BF3}"/>
              </a:ext>
            </a:extLst>
          </p:cNvPr>
          <p:cNvSpPr/>
          <p:nvPr/>
        </p:nvSpPr>
        <p:spPr>
          <a:xfrm>
            <a:off x="7239000" y="4036963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FDBD4B-EEF7-43B4-AFEE-47F0DDB7C8B8}"/>
              </a:ext>
            </a:extLst>
          </p:cNvPr>
          <p:cNvSpPr/>
          <p:nvPr/>
        </p:nvSpPr>
        <p:spPr>
          <a:xfrm>
            <a:off x="7239000" y="4650810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9B5C7E-C965-4AB6-BFF4-BF86710B1BD6}"/>
              </a:ext>
            </a:extLst>
          </p:cNvPr>
          <p:cNvSpPr/>
          <p:nvPr/>
        </p:nvSpPr>
        <p:spPr>
          <a:xfrm>
            <a:off x="7239000" y="4448174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CA8ED0-5B16-4826-89A6-956DAE50AD26}"/>
              </a:ext>
            </a:extLst>
          </p:cNvPr>
          <p:cNvSpPr/>
          <p:nvPr/>
        </p:nvSpPr>
        <p:spPr>
          <a:xfrm>
            <a:off x="7239000" y="5056082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F9258E-D317-4788-8B64-F2B856F031A6}"/>
              </a:ext>
            </a:extLst>
          </p:cNvPr>
          <p:cNvSpPr/>
          <p:nvPr/>
        </p:nvSpPr>
        <p:spPr>
          <a:xfrm>
            <a:off x="7239000" y="4853446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110971-3C67-4834-B00C-E7B098887A93}"/>
              </a:ext>
            </a:extLst>
          </p:cNvPr>
          <p:cNvSpPr/>
          <p:nvPr/>
        </p:nvSpPr>
        <p:spPr>
          <a:xfrm>
            <a:off x="7239000" y="5453645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CE7757-DE40-4F9F-9366-43A852E368C1}"/>
              </a:ext>
            </a:extLst>
          </p:cNvPr>
          <p:cNvSpPr/>
          <p:nvPr/>
        </p:nvSpPr>
        <p:spPr>
          <a:xfrm>
            <a:off x="7239000" y="5251009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135B2-B4E1-4647-9BDC-5F54781B8812}"/>
              </a:ext>
            </a:extLst>
          </p:cNvPr>
          <p:cNvSpPr/>
          <p:nvPr/>
        </p:nvSpPr>
        <p:spPr>
          <a:xfrm>
            <a:off x="9921367" y="4706525"/>
            <a:ext cx="1784857" cy="2993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78BE4-D201-47BF-851A-C33EF2EFE594}"/>
              </a:ext>
            </a:extLst>
          </p:cNvPr>
          <p:cNvSpPr/>
          <p:nvPr/>
        </p:nvSpPr>
        <p:spPr>
          <a:xfrm>
            <a:off x="8502339" y="3131227"/>
            <a:ext cx="673506" cy="1956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Word 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3F279A-554C-4278-AB00-64E85118F85E}"/>
              </a:ext>
            </a:extLst>
          </p:cNvPr>
          <p:cNvSpPr/>
          <p:nvPr/>
        </p:nvSpPr>
        <p:spPr>
          <a:xfrm>
            <a:off x="4592190" y="3129334"/>
            <a:ext cx="2117150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C024F1-3058-40C3-8234-98924A9DA071}"/>
              </a:ext>
            </a:extLst>
          </p:cNvPr>
          <p:cNvSpPr/>
          <p:nvPr/>
        </p:nvSpPr>
        <p:spPr>
          <a:xfrm>
            <a:off x="6099346" y="3132718"/>
            <a:ext cx="400787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AD18D11-CC66-4748-BB96-02858672A1AB}"/>
              </a:ext>
            </a:extLst>
          </p:cNvPr>
          <p:cNvSpPr/>
          <p:nvPr/>
        </p:nvSpPr>
        <p:spPr>
          <a:xfrm>
            <a:off x="5698558" y="3132717"/>
            <a:ext cx="400787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Ind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8BDEB19-E7F7-426E-8162-40D76CB2D043}"/>
              </a:ext>
            </a:extLst>
          </p:cNvPr>
          <p:cNvSpPr/>
          <p:nvPr/>
        </p:nvSpPr>
        <p:spPr>
          <a:xfrm>
            <a:off x="4595111" y="3136098"/>
            <a:ext cx="1101279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Upper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8BD9387-A0B8-415A-9C14-D4DBE42A2C15}"/>
              </a:ext>
            </a:extLst>
          </p:cNvPr>
          <p:cNvSpPr/>
          <p:nvPr/>
        </p:nvSpPr>
        <p:spPr>
          <a:xfrm>
            <a:off x="3862834" y="3133756"/>
            <a:ext cx="731508" cy="1975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439D57-0597-4E47-A47E-B2A98A206144}"/>
              </a:ext>
            </a:extLst>
          </p:cNvPr>
          <p:cNvSpPr/>
          <p:nvPr/>
        </p:nvSpPr>
        <p:spPr>
          <a:xfrm>
            <a:off x="10083282" y="3983344"/>
            <a:ext cx="1029402" cy="2993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Block/Line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4D2000-8274-40AA-8425-C944533A67BE}"/>
              </a:ext>
            </a:extLst>
          </p:cNvPr>
          <p:cNvCxnSpPr>
            <a:cxnSpLocks/>
            <a:stCxn id="55" idx="1"/>
            <a:endCxn id="39" idx="3"/>
          </p:cNvCxnSpPr>
          <p:nvPr/>
        </p:nvCxnSpPr>
        <p:spPr>
          <a:xfrm flipH="1">
            <a:off x="9766932" y="4133009"/>
            <a:ext cx="316350" cy="43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8EEBFFA0-2081-42E2-8D91-1A71D3E64996}"/>
              </a:ext>
            </a:extLst>
          </p:cNvPr>
          <p:cNvSpPr/>
          <p:nvPr/>
        </p:nvSpPr>
        <p:spPr>
          <a:xfrm>
            <a:off x="6508947" y="3136098"/>
            <a:ext cx="200393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1909F0-2E1F-4D85-81FE-13DE7A5872CD}"/>
              </a:ext>
            </a:extLst>
          </p:cNvPr>
          <p:cNvCxnSpPr/>
          <p:nvPr/>
        </p:nvCxnSpPr>
        <p:spPr>
          <a:xfrm flipV="1">
            <a:off x="4590022" y="2925495"/>
            <a:ext cx="158755" cy="1043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4F59DD-6BD9-4A71-B057-444428DEB4B1}"/>
              </a:ext>
            </a:extLst>
          </p:cNvPr>
          <p:cNvCxnSpPr/>
          <p:nvPr/>
        </p:nvCxnSpPr>
        <p:spPr>
          <a:xfrm flipH="1" flipV="1">
            <a:off x="5952744" y="2925495"/>
            <a:ext cx="143167" cy="1111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60525C-816B-4BCE-B683-06AB82415E79}"/>
              </a:ext>
            </a:extLst>
          </p:cNvPr>
          <p:cNvCxnSpPr/>
          <p:nvPr/>
        </p:nvCxnSpPr>
        <p:spPr>
          <a:xfrm>
            <a:off x="4748777" y="2925495"/>
            <a:ext cx="120396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6C3EB1-F3A8-412F-BC5F-F88471FE7A5A}"/>
              </a:ext>
            </a:extLst>
          </p:cNvPr>
          <p:cNvCxnSpPr/>
          <p:nvPr/>
        </p:nvCxnSpPr>
        <p:spPr>
          <a:xfrm flipV="1">
            <a:off x="5336275" y="2722859"/>
            <a:ext cx="0" cy="2026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A717FD-40EC-4D11-974C-009AD0F7EDCF}"/>
              </a:ext>
            </a:extLst>
          </p:cNvPr>
          <p:cNvCxnSpPr/>
          <p:nvPr/>
        </p:nvCxnSpPr>
        <p:spPr>
          <a:xfrm>
            <a:off x="5336275" y="2722859"/>
            <a:ext cx="176056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374310F-2C4E-4E86-84AC-6773E3BE0D98}"/>
              </a:ext>
            </a:extLst>
          </p:cNvPr>
          <p:cNvSpPr/>
          <p:nvPr/>
        </p:nvSpPr>
        <p:spPr>
          <a:xfrm>
            <a:off x="5513696" y="2463932"/>
            <a:ext cx="1296537" cy="1975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Select Block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499749D-F926-4151-83C8-C8464AD54251}"/>
              </a:ext>
            </a:extLst>
          </p:cNvPr>
          <p:cNvCxnSpPr>
            <a:cxnSpLocks/>
          </p:cNvCxnSpPr>
          <p:nvPr/>
        </p:nvCxnSpPr>
        <p:spPr>
          <a:xfrm flipV="1">
            <a:off x="5908050" y="3333607"/>
            <a:ext cx="0" cy="590124"/>
          </a:xfrm>
          <a:prstGeom prst="line">
            <a:avLst/>
          </a:prstGeom>
          <a:ln w="127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93273C6-8C86-4C07-B763-F365B082676E}"/>
              </a:ext>
            </a:extLst>
          </p:cNvPr>
          <p:cNvSpPr/>
          <p:nvPr/>
        </p:nvSpPr>
        <p:spPr>
          <a:xfrm>
            <a:off x="5860678" y="3560455"/>
            <a:ext cx="1296537" cy="1975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Select Block/Tag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336097A-016B-4578-87FB-624757228D90}"/>
              </a:ext>
            </a:extLst>
          </p:cNvPr>
          <p:cNvSpPr/>
          <p:nvPr/>
        </p:nvSpPr>
        <p:spPr>
          <a:xfrm rot="16200000">
            <a:off x="6098312" y="4759398"/>
            <a:ext cx="1619661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MUX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71884B9-DFC7-4464-9FE7-53A292190927}"/>
              </a:ext>
            </a:extLst>
          </p:cNvPr>
          <p:cNvCxnSpPr>
            <a:cxnSpLocks/>
          </p:cNvCxnSpPr>
          <p:nvPr/>
        </p:nvCxnSpPr>
        <p:spPr>
          <a:xfrm flipH="1">
            <a:off x="6998251" y="4552353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F982DD1-5910-40B0-BE58-3D583DF9D845}"/>
              </a:ext>
            </a:extLst>
          </p:cNvPr>
          <p:cNvCxnSpPr>
            <a:cxnSpLocks/>
          </p:cNvCxnSpPr>
          <p:nvPr/>
        </p:nvCxnSpPr>
        <p:spPr>
          <a:xfrm flipH="1">
            <a:off x="6998252" y="4745079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686DE9E-8C0A-4FD1-A04E-9352AEA582ED}"/>
              </a:ext>
            </a:extLst>
          </p:cNvPr>
          <p:cNvCxnSpPr>
            <a:cxnSpLocks/>
          </p:cNvCxnSpPr>
          <p:nvPr/>
        </p:nvCxnSpPr>
        <p:spPr>
          <a:xfrm flipH="1">
            <a:off x="6998251" y="4152316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B10F411-AC26-4378-A192-EDCD4A9E67DE}"/>
              </a:ext>
            </a:extLst>
          </p:cNvPr>
          <p:cNvCxnSpPr>
            <a:cxnSpLocks/>
          </p:cNvCxnSpPr>
          <p:nvPr/>
        </p:nvCxnSpPr>
        <p:spPr>
          <a:xfrm flipH="1">
            <a:off x="6998252" y="4345042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1752230-9B93-4A6B-A664-366B438D1A3E}"/>
              </a:ext>
            </a:extLst>
          </p:cNvPr>
          <p:cNvCxnSpPr>
            <a:cxnSpLocks/>
          </p:cNvCxnSpPr>
          <p:nvPr/>
        </p:nvCxnSpPr>
        <p:spPr>
          <a:xfrm flipH="1">
            <a:off x="6998242" y="5337840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1FB972A-1095-4AB0-8206-929E5812EFBD}"/>
              </a:ext>
            </a:extLst>
          </p:cNvPr>
          <p:cNvCxnSpPr>
            <a:cxnSpLocks/>
          </p:cNvCxnSpPr>
          <p:nvPr/>
        </p:nvCxnSpPr>
        <p:spPr>
          <a:xfrm flipH="1">
            <a:off x="6998243" y="5530566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57C8FE9-5428-40AE-8BFB-0ABE1B8C7C76}"/>
              </a:ext>
            </a:extLst>
          </p:cNvPr>
          <p:cNvCxnSpPr>
            <a:cxnSpLocks/>
          </p:cNvCxnSpPr>
          <p:nvPr/>
        </p:nvCxnSpPr>
        <p:spPr>
          <a:xfrm flipH="1">
            <a:off x="6998242" y="4937803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4EB6F45-6432-407D-AF66-ECC204F2C898}"/>
              </a:ext>
            </a:extLst>
          </p:cNvPr>
          <p:cNvCxnSpPr>
            <a:cxnSpLocks/>
          </p:cNvCxnSpPr>
          <p:nvPr/>
        </p:nvCxnSpPr>
        <p:spPr>
          <a:xfrm flipH="1">
            <a:off x="6998243" y="5130529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906FFF4-29B9-4593-98BE-AC0414A2780C}"/>
              </a:ext>
            </a:extLst>
          </p:cNvPr>
          <p:cNvCxnSpPr>
            <a:cxnSpLocks/>
            <a:stCxn id="132" idx="1"/>
          </p:cNvCxnSpPr>
          <p:nvPr/>
        </p:nvCxnSpPr>
        <p:spPr>
          <a:xfrm>
            <a:off x="6908143" y="5667983"/>
            <a:ext cx="0" cy="2005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FAF0598-EE36-4BA5-8E1A-344E0F1F9B9A}"/>
              </a:ext>
            </a:extLst>
          </p:cNvPr>
          <p:cNvSpPr/>
          <p:nvPr/>
        </p:nvSpPr>
        <p:spPr>
          <a:xfrm>
            <a:off x="6486484" y="5865950"/>
            <a:ext cx="849185" cy="1975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Read Data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3E9E7D8-065B-4BC5-91F3-16F16372CA06}"/>
              </a:ext>
            </a:extLst>
          </p:cNvPr>
          <p:cNvSpPr/>
          <p:nvPr/>
        </p:nvSpPr>
        <p:spPr>
          <a:xfrm>
            <a:off x="10082521" y="3275811"/>
            <a:ext cx="1029402" cy="2993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Block/Line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79E9D94-D5C6-4A02-B1B5-63BA8D3269D9}"/>
              </a:ext>
            </a:extLst>
          </p:cNvPr>
          <p:cNvCxnSpPr>
            <a:cxnSpLocks/>
            <a:stCxn id="143" idx="1"/>
          </p:cNvCxnSpPr>
          <p:nvPr/>
        </p:nvCxnSpPr>
        <p:spPr>
          <a:xfrm flipH="1">
            <a:off x="9766171" y="3425476"/>
            <a:ext cx="316350" cy="43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3E8A9DD-AC28-491E-911B-3056EBDEB142}"/>
              </a:ext>
            </a:extLst>
          </p:cNvPr>
          <p:cNvSpPr/>
          <p:nvPr/>
        </p:nvSpPr>
        <p:spPr>
          <a:xfrm>
            <a:off x="8502339" y="5054423"/>
            <a:ext cx="673506" cy="1956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Word A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A6F38CC-F7E4-434A-B1EC-794B101741B7}"/>
              </a:ext>
            </a:extLst>
          </p:cNvPr>
          <p:cNvCxnSpPr>
            <a:cxnSpLocks/>
          </p:cNvCxnSpPr>
          <p:nvPr/>
        </p:nvCxnSpPr>
        <p:spPr>
          <a:xfrm flipV="1">
            <a:off x="6908143" y="3923731"/>
            <a:ext cx="0" cy="131704"/>
          </a:xfrm>
          <a:prstGeom prst="line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C37974-D270-4E43-94D7-5E73D2B9CC39}"/>
              </a:ext>
            </a:extLst>
          </p:cNvPr>
          <p:cNvCxnSpPr>
            <a:cxnSpLocks/>
          </p:cNvCxnSpPr>
          <p:nvPr/>
        </p:nvCxnSpPr>
        <p:spPr>
          <a:xfrm>
            <a:off x="5908050" y="3918412"/>
            <a:ext cx="100009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0DB62AA-6DD8-4784-89FE-8AE033A29E1C}"/>
              </a:ext>
            </a:extLst>
          </p:cNvPr>
          <p:cNvCxnSpPr>
            <a:cxnSpLocks/>
            <a:stCxn id="146" idx="0"/>
            <a:endCxn id="50" idx="2"/>
          </p:cNvCxnSpPr>
          <p:nvPr/>
        </p:nvCxnSpPr>
        <p:spPr>
          <a:xfrm flipH="1" flipV="1">
            <a:off x="6299740" y="3330227"/>
            <a:ext cx="2539352" cy="1724196"/>
          </a:xfrm>
          <a:prstGeom prst="line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733C5B8-8B55-48C8-B54E-AEF4C19DCFFD}"/>
              </a:ext>
            </a:extLst>
          </p:cNvPr>
          <p:cNvCxnSpPr>
            <a:cxnSpLocks/>
          </p:cNvCxnSpPr>
          <p:nvPr/>
        </p:nvCxnSpPr>
        <p:spPr>
          <a:xfrm>
            <a:off x="8502966" y="3535414"/>
            <a:ext cx="0" cy="50154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7E83E0-07E9-42C3-964F-BE05A7284D1A}"/>
              </a:ext>
            </a:extLst>
          </p:cNvPr>
          <p:cNvCxnSpPr>
            <a:cxnSpLocks/>
            <a:stCxn id="63" idx="1"/>
            <a:endCxn id="48" idx="1"/>
          </p:cNvCxnSpPr>
          <p:nvPr/>
        </p:nvCxnSpPr>
        <p:spPr>
          <a:xfrm flipV="1">
            <a:off x="6508947" y="3229034"/>
            <a:ext cx="1993392" cy="581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66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83" grpId="0" animBg="1"/>
      <p:bldP spid="132" grpId="0" animBg="1"/>
      <p:bldP spid="1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Key Questions to Answer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64809"/>
            <a:ext cx="10515600" cy="4512154"/>
          </a:xfrm>
        </p:spPr>
        <p:txBody>
          <a:bodyPr>
            <a:normAutofit/>
          </a:bodyPr>
          <a:lstStyle/>
          <a:p>
            <a:r>
              <a:rPr lang="en-US" dirty="0"/>
              <a:t>Is the Data we want in the Cache?</a:t>
            </a:r>
          </a:p>
          <a:p>
            <a:r>
              <a:rPr lang="en-US" dirty="0"/>
              <a:t>If so, where is it?</a:t>
            </a:r>
          </a:p>
          <a:p>
            <a:r>
              <a:rPr lang="en-US" dirty="0"/>
              <a:t>Each Cache line corresponds to a Memory line</a:t>
            </a:r>
          </a:p>
          <a:p>
            <a:r>
              <a:rPr lang="en-US" dirty="0"/>
              <a:t>The Index field of the address selects one Cache line – if the data is in the Cache, it will be in that line</a:t>
            </a:r>
          </a:p>
          <a:p>
            <a:r>
              <a:rPr lang="en-US" dirty="0"/>
              <a:t>Need to know which Memory line is currently in each Cache line</a:t>
            </a:r>
          </a:p>
          <a:p>
            <a:r>
              <a:rPr lang="en-US" dirty="0"/>
              <a:t>Add another entry to each Cache line, called the Tag</a:t>
            </a:r>
          </a:p>
          <a:p>
            <a:r>
              <a:rPr lang="en-US" dirty="0"/>
              <a:t>The Tag holds the Upper Address of the Memory line currently in the Cache line</a:t>
            </a:r>
          </a:p>
        </p:txBody>
      </p:sp>
    </p:spTree>
    <p:extLst>
      <p:ext uri="{BB962C8B-B14F-4D97-AF65-F5344CB8AC3E}">
        <p14:creationId xmlns:p14="http://schemas.microsoft.com/office/powerpoint/2010/main" val="348820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79ECA93D-2DA3-424B-A13F-93E31BEC16C4}"/>
              </a:ext>
            </a:extLst>
          </p:cNvPr>
          <p:cNvSpPr/>
          <p:nvPr/>
        </p:nvSpPr>
        <p:spPr>
          <a:xfrm>
            <a:off x="356268" y="5326228"/>
            <a:ext cx="3347677" cy="88406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  <a:ln>
            <a:noFill/>
          </a:ln>
        </p:spPr>
        <p:txBody>
          <a:bodyPr/>
          <a:lstStyle/>
          <a:p>
            <a:pPr algn="ctr"/>
            <a:r>
              <a:rPr lang="en-US" dirty="0"/>
              <a:t>Identifying Cache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34308" y="6176964"/>
            <a:ext cx="7257692" cy="681036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76963"/>
            <a:ext cx="5103341" cy="68103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F9CB904-4D29-4972-9F96-E22CF104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744" y="1689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C7BDF8-9F55-4DB1-BE36-30FE5A440BD8}"/>
              </a:ext>
            </a:extLst>
          </p:cNvPr>
          <p:cNvSpPr/>
          <p:nvPr/>
        </p:nvSpPr>
        <p:spPr>
          <a:xfrm>
            <a:off x="7239000" y="3334723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DBC41B9-DB88-4FEC-8C49-67F124EC9907}"/>
              </a:ext>
            </a:extLst>
          </p:cNvPr>
          <p:cNvSpPr/>
          <p:nvPr/>
        </p:nvSpPr>
        <p:spPr>
          <a:xfrm>
            <a:off x="9921367" y="2857241"/>
            <a:ext cx="1784857" cy="2993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6B7C320-D2E8-49F7-BD27-DE23D36D903F}"/>
              </a:ext>
            </a:extLst>
          </p:cNvPr>
          <p:cNvSpPr/>
          <p:nvPr/>
        </p:nvSpPr>
        <p:spPr>
          <a:xfrm>
            <a:off x="343327" y="1153392"/>
            <a:ext cx="3347677" cy="339602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Need to know two key things on an access: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Is the data in the Cache?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If so, where is it?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Add a Tag to each cache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Select the Tag with the Index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Compare to the Upper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HIT</a:t>
            </a:r>
            <a:r>
              <a:rPr lang="en-US" sz="1600" dirty="0">
                <a:solidFill>
                  <a:schemeClr val="bg1"/>
                </a:solidFill>
              </a:rPr>
              <a:t> if a match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MISS</a:t>
            </a:r>
            <a:r>
              <a:rPr lang="en-US" sz="1600" dirty="0">
                <a:solidFill>
                  <a:schemeClr val="bg1"/>
                </a:solidFill>
              </a:rPr>
              <a:t> if no match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If HIT, data is in this Cache line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0ED118A-A1CB-4274-8FFE-34E224C212F8}"/>
              </a:ext>
            </a:extLst>
          </p:cNvPr>
          <p:cNvSpPr/>
          <p:nvPr/>
        </p:nvSpPr>
        <p:spPr>
          <a:xfrm>
            <a:off x="7643066" y="2810215"/>
            <a:ext cx="576711" cy="29645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72E170-43BA-48BA-95C9-41C2C402082F}"/>
              </a:ext>
            </a:extLst>
          </p:cNvPr>
          <p:cNvSpPr/>
          <p:nvPr/>
        </p:nvSpPr>
        <p:spPr>
          <a:xfrm>
            <a:off x="7239000" y="3132087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B4F1B91-05D3-4E0A-98D2-02D81D03A70B}"/>
              </a:ext>
            </a:extLst>
          </p:cNvPr>
          <p:cNvSpPr/>
          <p:nvPr/>
        </p:nvSpPr>
        <p:spPr>
          <a:xfrm>
            <a:off x="7239000" y="2724804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B13A11-1DEA-478D-AD71-A0895CA772BA}"/>
              </a:ext>
            </a:extLst>
          </p:cNvPr>
          <p:cNvSpPr/>
          <p:nvPr/>
        </p:nvSpPr>
        <p:spPr>
          <a:xfrm>
            <a:off x="7239000" y="2522168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9025EE-A15A-4354-8B44-0F0BE9FA00CC}"/>
              </a:ext>
            </a:extLst>
          </p:cNvPr>
          <p:cNvSpPr/>
          <p:nvPr/>
        </p:nvSpPr>
        <p:spPr>
          <a:xfrm>
            <a:off x="7239000" y="4239599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48127B-D77C-48DA-9F6D-4F0489ED2BF3}"/>
              </a:ext>
            </a:extLst>
          </p:cNvPr>
          <p:cNvSpPr/>
          <p:nvPr/>
        </p:nvSpPr>
        <p:spPr>
          <a:xfrm>
            <a:off x="7239000" y="4036963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FDBD4B-EEF7-43B4-AFEE-47F0DDB7C8B8}"/>
              </a:ext>
            </a:extLst>
          </p:cNvPr>
          <p:cNvSpPr/>
          <p:nvPr/>
        </p:nvSpPr>
        <p:spPr>
          <a:xfrm>
            <a:off x="7239000" y="4650810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9B5C7E-C965-4AB6-BFF4-BF86710B1BD6}"/>
              </a:ext>
            </a:extLst>
          </p:cNvPr>
          <p:cNvSpPr/>
          <p:nvPr/>
        </p:nvSpPr>
        <p:spPr>
          <a:xfrm>
            <a:off x="7239000" y="4448174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CA8ED0-5B16-4826-89A6-956DAE50AD26}"/>
              </a:ext>
            </a:extLst>
          </p:cNvPr>
          <p:cNvSpPr/>
          <p:nvPr/>
        </p:nvSpPr>
        <p:spPr>
          <a:xfrm>
            <a:off x="7239000" y="5056082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F9258E-D317-4788-8B64-F2B856F031A6}"/>
              </a:ext>
            </a:extLst>
          </p:cNvPr>
          <p:cNvSpPr/>
          <p:nvPr/>
        </p:nvSpPr>
        <p:spPr>
          <a:xfrm>
            <a:off x="7239000" y="4853446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110971-3C67-4834-B00C-E7B098887A93}"/>
              </a:ext>
            </a:extLst>
          </p:cNvPr>
          <p:cNvSpPr/>
          <p:nvPr/>
        </p:nvSpPr>
        <p:spPr>
          <a:xfrm>
            <a:off x="7239000" y="5453645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CE7757-DE40-4F9F-9366-43A852E368C1}"/>
              </a:ext>
            </a:extLst>
          </p:cNvPr>
          <p:cNvSpPr/>
          <p:nvPr/>
        </p:nvSpPr>
        <p:spPr>
          <a:xfrm>
            <a:off x="7239000" y="5251009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135B2-B4E1-4647-9BDC-5F54781B8812}"/>
              </a:ext>
            </a:extLst>
          </p:cNvPr>
          <p:cNvSpPr/>
          <p:nvPr/>
        </p:nvSpPr>
        <p:spPr>
          <a:xfrm>
            <a:off x="9921367" y="4706525"/>
            <a:ext cx="1784857" cy="2993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78BE4-D201-47BF-851A-C33EF2EFE594}"/>
              </a:ext>
            </a:extLst>
          </p:cNvPr>
          <p:cNvSpPr/>
          <p:nvPr/>
        </p:nvSpPr>
        <p:spPr>
          <a:xfrm>
            <a:off x="8502339" y="3131227"/>
            <a:ext cx="673506" cy="1956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Word 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3F279A-554C-4278-AB00-64E85118F85E}"/>
              </a:ext>
            </a:extLst>
          </p:cNvPr>
          <p:cNvSpPr/>
          <p:nvPr/>
        </p:nvSpPr>
        <p:spPr>
          <a:xfrm>
            <a:off x="4592190" y="3129334"/>
            <a:ext cx="2117150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C024F1-3058-40C3-8234-98924A9DA071}"/>
              </a:ext>
            </a:extLst>
          </p:cNvPr>
          <p:cNvSpPr/>
          <p:nvPr/>
        </p:nvSpPr>
        <p:spPr>
          <a:xfrm>
            <a:off x="6099346" y="3132718"/>
            <a:ext cx="400787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AD18D11-CC66-4748-BB96-02858672A1AB}"/>
              </a:ext>
            </a:extLst>
          </p:cNvPr>
          <p:cNvSpPr/>
          <p:nvPr/>
        </p:nvSpPr>
        <p:spPr>
          <a:xfrm>
            <a:off x="5698558" y="3132717"/>
            <a:ext cx="400787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Ind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8BDEB19-E7F7-426E-8162-40D76CB2D043}"/>
              </a:ext>
            </a:extLst>
          </p:cNvPr>
          <p:cNvSpPr/>
          <p:nvPr/>
        </p:nvSpPr>
        <p:spPr>
          <a:xfrm>
            <a:off x="4595111" y="3136098"/>
            <a:ext cx="1101279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Upper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8BD9387-A0B8-415A-9C14-D4DBE42A2C15}"/>
              </a:ext>
            </a:extLst>
          </p:cNvPr>
          <p:cNvSpPr/>
          <p:nvPr/>
        </p:nvSpPr>
        <p:spPr>
          <a:xfrm>
            <a:off x="3862834" y="3133756"/>
            <a:ext cx="731508" cy="1975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439D57-0597-4E47-A47E-B2A98A206144}"/>
              </a:ext>
            </a:extLst>
          </p:cNvPr>
          <p:cNvSpPr/>
          <p:nvPr/>
        </p:nvSpPr>
        <p:spPr>
          <a:xfrm>
            <a:off x="10083282" y="3983344"/>
            <a:ext cx="1029402" cy="2993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Block/Line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4D2000-8274-40AA-8425-C944533A67BE}"/>
              </a:ext>
            </a:extLst>
          </p:cNvPr>
          <p:cNvCxnSpPr>
            <a:cxnSpLocks/>
            <a:stCxn id="55" idx="1"/>
            <a:endCxn id="39" idx="3"/>
          </p:cNvCxnSpPr>
          <p:nvPr/>
        </p:nvCxnSpPr>
        <p:spPr>
          <a:xfrm flipH="1">
            <a:off x="9766932" y="4133009"/>
            <a:ext cx="316350" cy="43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7E83E0-07E9-42C3-964F-BE05A7284D1A}"/>
              </a:ext>
            </a:extLst>
          </p:cNvPr>
          <p:cNvCxnSpPr>
            <a:cxnSpLocks/>
            <a:stCxn id="49" idx="3"/>
            <a:endCxn id="48" idx="1"/>
          </p:cNvCxnSpPr>
          <p:nvPr/>
        </p:nvCxnSpPr>
        <p:spPr>
          <a:xfrm>
            <a:off x="6709340" y="3228089"/>
            <a:ext cx="1792999" cy="94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8EEBFFA0-2081-42E2-8D91-1A71D3E64996}"/>
              </a:ext>
            </a:extLst>
          </p:cNvPr>
          <p:cNvSpPr/>
          <p:nvPr/>
        </p:nvSpPr>
        <p:spPr>
          <a:xfrm>
            <a:off x="6508947" y="3136098"/>
            <a:ext cx="200393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1909F0-2E1F-4D85-81FE-13DE7A5872CD}"/>
              </a:ext>
            </a:extLst>
          </p:cNvPr>
          <p:cNvCxnSpPr/>
          <p:nvPr/>
        </p:nvCxnSpPr>
        <p:spPr>
          <a:xfrm flipV="1">
            <a:off x="4590022" y="2925495"/>
            <a:ext cx="158755" cy="1043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4F59DD-6BD9-4A71-B057-444428DEB4B1}"/>
              </a:ext>
            </a:extLst>
          </p:cNvPr>
          <p:cNvCxnSpPr/>
          <p:nvPr/>
        </p:nvCxnSpPr>
        <p:spPr>
          <a:xfrm flipH="1" flipV="1">
            <a:off x="5952744" y="2925495"/>
            <a:ext cx="143167" cy="1111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60525C-816B-4BCE-B683-06AB82415E79}"/>
              </a:ext>
            </a:extLst>
          </p:cNvPr>
          <p:cNvCxnSpPr/>
          <p:nvPr/>
        </p:nvCxnSpPr>
        <p:spPr>
          <a:xfrm>
            <a:off x="4748777" y="2925495"/>
            <a:ext cx="120396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6C3EB1-F3A8-412F-BC5F-F88471FE7A5A}"/>
              </a:ext>
            </a:extLst>
          </p:cNvPr>
          <p:cNvCxnSpPr/>
          <p:nvPr/>
        </p:nvCxnSpPr>
        <p:spPr>
          <a:xfrm flipV="1">
            <a:off x="5336275" y="2722859"/>
            <a:ext cx="0" cy="2026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A717FD-40EC-4D11-974C-009AD0F7EDCF}"/>
              </a:ext>
            </a:extLst>
          </p:cNvPr>
          <p:cNvCxnSpPr/>
          <p:nvPr/>
        </p:nvCxnSpPr>
        <p:spPr>
          <a:xfrm>
            <a:off x="5336275" y="2722859"/>
            <a:ext cx="176056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374310F-2C4E-4E86-84AC-6773E3BE0D98}"/>
              </a:ext>
            </a:extLst>
          </p:cNvPr>
          <p:cNvSpPr/>
          <p:nvPr/>
        </p:nvSpPr>
        <p:spPr>
          <a:xfrm>
            <a:off x="5513696" y="2463932"/>
            <a:ext cx="1296537" cy="1975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Select Block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D04F1F1-E461-4AA5-96A4-B5DC831B1086}"/>
              </a:ext>
            </a:extLst>
          </p:cNvPr>
          <p:cNvSpPr/>
          <p:nvPr/>
        </p:nvSpPr>
        <p:spPr>
          <a:xfrm>
            <a:off x="5725771" y="4465953"/>
            <a:ext cx="869174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Tag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499749D-F926-4151-83C8-C8464AD54251}"/>
              </a:ext>
            </a:extLst>
          </p:cNvPr>
          <p:cNvCxnSpPr>
            <a:cxnSpLocks/>
          </p:cNvCxnSpPr>
          <p:nvPr/>
        </p:nvCxnSpPr>
        <p:spPr>
          <a:xfrm flipV="1">
            <a:off x="5908050" y="3333607"/>
            <a:ext cx="0" cy="590124"/>
          </a:xfrm>
          <a:prstGeom prst="line">
            <a:avLst/>
          </a:prstGeom>
          <a:ln w="127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93273C6-8C86-4C07-B763-F365B082676E}"/>
              </a:ext>
            </a:extLst>
          </p:cNvPr>
          <p:cNvSpPr/>
          <p:nvPr/>
        </p:nvSpPr>
        <p:spPr>
          <a:xfrm>
            <a:off x="5860678" y="3560455"/>
            <a:ext cx="1296537" cy="1975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Select Block/Tag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E17FE8E-C904-48A2-AC69-B6CD2F0D4C2E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5485007" y="4564708"/>
            <a:ext cx="24076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4916791-C372-442E-89DB-0B2C3FFB1D4C}"/>
              </a:ext>
            </a:extLst>
          </p:cNvPr>
          <p:cNvSpPr/>
          <p:nvPr/>
        </p:nvSpPr>
        <p:spPr>
          <a:xfrm>
            <a:off x="5725770" y="4666224"/>
            <a:ext cx="869174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Tag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DBAF152-1CC6-48A6-BDB7-C06726E8A475}"/>
              </a:ext>
            </a:extLst>
          </p:cNvPr>
          <p:cNvSpPr/>
          <p:nvPr/>
        </p:nvSpPr>
        <p:spPr>
          <a:xfrm>
            <a:off x="5725769" y="4856707"/>
            <a:ext cx="869174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Tag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F8BAB37-60C3-49C1-83B7-B2A7E2CCB95B}"/>
              </a:ext>
            </a:extLst>
          </p:cNvPr>
          <p:cNvSpPr/>
          <p:nvPr/>
        </p:nvSpPr>
        <p:spPr>
          <a:xfrm>
            <a:off x="5725768" y="5056978"/>
            <a:ext cx="869174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Tag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1FA2543-EA08-489E-A788-B46B6666B94F}"/>
              </a:ext>
            </a:extLst>
          </p:cNvPr>
          <p:cNvSpPr/>
          <p:nvPr/>
        </p:nvSpPr>
        <p:spPr>
          <a:xfrm>
            <a:off x="5725768" y="5251982"/>
            <a:ext cx="869174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Tag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5FAAC36-0F07-466C-9150-725CD5074C6A}"/>
              </a:ext>
            </a:extLst>
          </p:cNvPr>
          <p:cNvSpPr/>
          <p:nvPr/>
        </p:nvSpPr>
        <p:spPr>
          <a:xfrm>
            <a:off x="5725767" y="5452253"/>
            <a:ext cx="869174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Tag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A487036-AAE6-44C1-AF01-2E6270B13925}"/>
              </a:ext>
            </a:extLst>
          </p:cNvPr>
          <p:cNvSpPr/>
          <p:nvPr/>
        </p:nvSpPr>
        <p:spPr>
          <a:xfrm>
            <a:off x="5725767" y="4065913"/>
            <a:ext cx="869174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Tag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617261-0857-45E3-9988-0B225A73E7BB}"/>
              </a:ext>
            </a:extLst>
          </p:cNvPr>
          <p:cNvSpPr/>
          <p:nvPr/>
        </p:nvSpPr>
        <p:spPr>
          <a:xfrm>
            <a:off x="5725766" y="4266184"/>
            <a:ext cx="869174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Tag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CD95D28-86A1-4FE4-ABE5-ACFBC8925A2E}"/>
              </a:ext>
            </a:extLst>
          </p:cNvPr>
          <p:cNvCxnSpPr>
            <a:cxnSpLocks/>
          </p:cNvCxnSpPr>
          <p:nvPr/>
        </p:nvCxnSpPr>
        <p:spPr>
          <a:xfrm flipH="1">
            <a:off x="5485017" y="4752834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9962422-C7D0-47C4-8C4C-E20A37709A0E}"/>
              </a:ext>
            </a:extLst>
          </p:cNvPr>
          <p:cNvCxnSpPr>
            <a:cxnSpLocks/>
          </p:cNvCxnSpPr>
          <p:nvPr/>
        </p:nvCxnSpPr>
        <p:spPr>
          <a:xfrm flipH="1">
            <a:off x="5485016" y="4160071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2E3B03F-5A79-422A-99FF-BA4FB247A1A7}"/>
              </a:ext>
            </a:extLst>
          </p:cNvPr>
          <p:cNvCxnSpPr>
            <a:cxnSpLocks/>
          </p:cNvCxnSpPr>
          <p:nvPr/>
        </p:nvCxnSpPr>
        <p:spPr>
          <a:xfrm flipH="1">
            <a:off x="5485017" y="4352797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3C68D2-07EC-4959-8586-CA82A0D7E744}"/>
              </a:ext>
            </a:extLst>
          </p:cNvPr>
          <p:cNvCxnSpPr>
            <a:cxnSpLocks/>
          </p:cNvCxnSpPr>
          <p:nvPr/>
        </p:nvCxnSpPr>
        <p:spPr>
          <a:xfrm flipH="1">
            <a:off x="5485007" y="5345595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466ACB0-EE2C-42B7-9E12-E3C44500639C}"/>
              </a:ext>
            </a:extLst>
          </p:cNvPr>
          <p:cNvSpPr/>
          <p:nvPr/>
        </p:nvSpPr>
        <p:spPr>
          <a:xfrm>
            <a:off x="4431566" y="4740294"/>
            <a:ext cx="612528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Cmpr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D992A26-5902-4BBD-81E5-495E61F865F5}"/>
              </a:ext>
            </a:extLst>
          </p:cNvPr>
          <p:cNvCxnSpPr>
            <a:cxnSpLocks/>
          </p:cNvCxnSpPr>
          <p:nvPr/>
        </p:nvCxnSpPr>
        <p:spPr>
          <a:xfrm flipH="1">
            <a:off x="5485008" y="5538321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D1BD9F3-4959-414A-A0CB-136CA4F0E454}"/>
              </a:ext>
            </a:extLst>
          </p:cNvPr>
          <p:cNvCxnSpPr>
            <a:cxnSpLocks/>
          </p:cNvCxnSpPr>
          <p:nvPr/>
        </p:nvCxnSpPr>
        <p:spPr>
          <a:xfrm flipH="1">
            <a:off x="5485007" y="4945558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24ED1D0-8422-4D06-A1BB-E25EC9730354}"/>
              </a:ext>
            </a:extLst>
          </p:cNvPr>
          <p:cNvCxnSpPr>
            <a:cxnSpLocks/>
          </p:cNvCxnSpPr>
          <p:nvPr/>
        </p:nvCxnSpPr>
        <p:spPr>
          <a:xfrm flipH="1">
            <a:off x="5485008" y="5138284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ED1D782-EC9D-4A0D-B62B-8FC127674585}"/>
              </a:ext>
            </a:extLst>
          </p:cNvPr>
          <p:cNvCxnSpPr>
            <a:cxnSpLocks/>
          </p:cNvCxnSpPr>
          <p:nvPr/>
        </p:nvCxnSpPr>
        <p:spPr>
          <a:xfrm flipH="1">
            <a:off x="4179009" y="4833460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FD5112B-77D2-41DB-9772-75B9F50EE958}"/>
              </a:ext>
            </a:extLst>
          </p:cNvPr>
          <p:cNvSpPr/>
          <p:nvPr/>
        </p:nvSpPr>
        <p:spPr>
          <a:xfrm>
            <a:off x="3798228" y="4737336"/>
            <a:ext cx="407384" cy="1975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Hit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DABC028-2D7E-4B23-A57C-4DF3B2351E17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4737830" y="3333607"/>
            <a:ext cx="0" cy="1406687"/>
          </a:xfrm>
          <a:prstGeom prst="line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336097A-016B-4578-87FB-624757228D90}"/>
              </a:ext>
            </a:extLst>
          </p:cNvPr>
          <p:cNvSpPr/>
          <p:nvPr/>
        </p:nvSpPr>
        <p:spPr>
          <a:xfrm rot="16200000">
            <a:off x="6098312" y="4759398"/>
            <a:ext cx="1619661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MUX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71884B9-DFC7-4464-9FE7-53A292190927}"/>
              </a:ext>
            </a:extLst>
          </p:cNvPr>
          <p:cNvCxnSpPr>
            <a:cxnSpLocks/>
          </p:cNvCxnSpPr>
          <p:nvPr/>
        </p:nvCxnSpPr>
        <p:spPr>
          <a:xfrm flipH="1">
            <a:off x="6998251" y="4552353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F982DD1-5910-40B0-BE58-3D583DF9D845}"/>
              </a:ext>
            </a:extLst>
          </p:cNvPr>
          <p:cNvCxnSpPr>
            <a:cxnSpLocks/>
          </p:cNvCxnSpPr>
          <p:nvPr/>
        </p:nvCxnSpPr>
        <p:spPr>
          <a:xfrm flipH="1">
            <a:off x="6998252" y="4745079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686DE9E-8C0A-4FD1-A04E-9352AEA582ED}"/>
              </a:ext>
            </a:extLst>
          </p:cNvPr>
          <p:cNvCxnSpPr>
            <a:cxnSpLocks/>
          </p:cNvCxnSpPr>
          <p:nvPr/>
        </p:nvCxnSpPr>
        <p:spPr>
          <a:xfrm flipH="1">
            <a:off x="6998251" y="4152316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B10F411-AC26-4378-A192-EDCD4A9E67DE}"/>
              </a:ext>
            </a:extLst>
          </p:cNvPr>
          <p:cNvCxnSpPr>
            <a:cxnSpLocks/>
          </p:cNvCxnSpPr>
          <p:nvPr/>
        </p:nvCxnSpPr>
        <p:spPr>
          <a:xfrm flipH="1">
            <a:off x="6998252" y="4345042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1752230-9B93-4A6B-A664-366B438D1A3E}"/>
              </a:ext>
            </a:extLst>
          </p:cNvPr>
          <p:cNvCxnSpPr>
            <a:cxnSpLocks/>
          </p:cNvCxnSpPr>
          <p:nvPr/>
        </p:nvCxnSpPr>
        <p:spPr>
          <a:xfrm flipH="1">
            <a:off x="6998242" y="5337840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1FB972A-1095-4AB0-8206-929E5812EFBD}"/>
              </a:ext>
            </a:extLst>
          </p:cNvPr>
          <p:cNvCxnSpPr>
            <a:cxnSpLocks/>
          </p:cNvCxnSpPr>
          <p:nvPr/>
        </p:nvCxnSpPr>
        <p:spPr>
          <a:xfrm flipH="1">
            <a:off x="6998243" y="5530566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57C8FE9-5428-40AE-8BFB-0ABE1B8C7C76}"/>
              </a:ext>
            </a:extLst>
          </p:cNvPr>
          <p:cNvCxnSpPr>
            <a:cxnSpLocks/>
          </p:cNvCxnSpPr>
          <p:nvPr/>
        </p:nvCxnSpPr>
        <p:spPr>
          <a:xfrm flipH="1">
            <a:off x="6998242" y="4937803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4EB6F45-6432-407D-AF66-ECC204F2C898}"/>
              </a:ext>
            </a:extLst>
          </p:cNvPr>
          <p:cNvCxnSpPr>
            <a:cxnSpLocks/>
          </p:cNvCxnSpPr>
          <p:nvPr/>
        </p:nvCxnSpPr>
        <p:spPr>
          <a:xfrm flipH="1">
            <a:off x="6998243" y="5130529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906FFF4-29B9-4593-98BE-AC0414A2780C}"/>
              </a:ext>
            </a:extLst>
          </p:cNvPr>
          <p:cNvCxnSpPr>
            <a:cxnSpLocks/>
            <a:stCxn id="132" idx="1"/>
          </p:cNvCxnSpPr>
          <p:nvPr/>
        </p:nvCxnSpPr>
        <p:spPr>
          <a:xfrm>
            <a:off x="6908143" y="5667983"/>
            <a:ext cx="0" cy="2005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FAF0598-EE36-4BA5-8E1A-344E0F1F9B9A}"/>
              </a:ext>
            </a:extLst>
          </p:cNvPr>
          <p:cNvSpPr/>
          <p:nvPr/>
        </p:nvSpPr>
        <p:spPr>
          <a:xfrm>
            <a:off x="6486484" y="5865950"/>
            <a:ext cx="849185" cy="1975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Read Data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3E9E7D8-065B-4BC5-91F3-16F16372CA06}"/>
              </a:ext>
            </a:extLst>
          </p:cNvPr>
          <p:cNvSpPr/>
          <p:nvPr/>
        </p:nvSpPr>
        <p:spPr>
          <a:xfrm>
            <a:off x="10082521" y="3275811"/>
            <a:ext cx="1029402" cy="2993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Block/Line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79E9D94-D5C6-4A02-B1B5-63BA8D3269D9}"/>
              </a:ext>
            </a:extLst>
          </p:cNvPr>
          <p:cNvCxnSpPr>
            <a:cxnSpLocks/>
            <a:stCxn id="143" idx="1"/>
          </p:cNvCxnSpPr>
          <p:nvPr/>
        </p:nvCxnSpPr>
        <p:spPr>
          <a:xfrm flipH="1">
            <a:off x="9766171" y="3425476"/>
            <a:ext cx="316350" cy="43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3E8A9DD-AC28-491E-911B-3056EBDEB142}"/>
              </a:ext>
            </a:extLst>
          </p:cNvPr>
          <p:cNvSpPr/>
          <p:nvPr/>
        </p:nvSpPr>
        <p:spPr>
          <a:xfrm>
            <a:off x="8502339" y="5054423"/>
            <a:ext cx="673506" cy="1956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Word A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BEA2A60-5020-448D-B709-1E37FE05F72F}"/>
              </a:ext>
            </a:extLst>
          </p:cNvPr>
          <p:cNvSpPr/>
          <p:nvPr/>
        </p:nvSpPr>
        <p:spPr>
          <a:xfrm rot="16200000">
            <a:off x="4560374" y="4769947"/>
            <a:ext cx="1619661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MUX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23E1E14-BDD4-44CE-8687-3275ECF53787}"/>
              </a:ext>
            </a:extLst>
          </p:cNvPr>
          <p:cNvCxnSpPr>
            <a:cxnSpLocks/>
          </p:cNvCxnSpPr>
          <p:nvPr/>
        </p:nvCxnSpPr>
        <p:spPr>
          <a:xfrm flipH="1">
            <a:off x="5044094" y="4840107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7AC60AF-A3D2-42BB-AE89-C2ABF236CE46}"/>
              </a:ext>
            </a:extLst>
          </p:cNvPr>
          <p:cNvCxnSpPr>
            <a:cxnSpLocks/>
          </p:cNvCxnSpPr>
          <p:nvPr/>
        </p:nvCxnSpPr>
        <p:spPr>
          <a:xfrm flipV="1">
            <a:off x="5374615" y="3923731"/>
            <a:ext cx="0" cy="133826"/>
          </a:xfrm>
          <a:prstGeom prst="line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A6F38CC-F7E4-434A-B1EC-794B101741B7}"/>
              </a:ext>
            </a:extLst>
          </p:cNvPr>
          <p:cNvCxnSpPr>
            <a:cxnSpLocks/>
          </p:cNvCxnSpPr>
          <p:nvPr/>
        </p:nvCxnSpPr>
        <p:spPr>
          <a:xfrm flipV="1">
            <a:off x="6908143" y="3923731"/>
            <a:ext cx="0" cy="131704"/>
          </a:xfrm>
          <a:prstGeom prst="line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C37974-D270-4E43-94D7-5E73D2B9CC39}"/>
              </a:ext>
            </a:extLst>
          </p:cNvPr>
          <p:cNvCxnSpPr>
            <a:cxnSpLocks/>
          </p:cNvCxnSpPr>
          <p:nvPr/>
        </p:nvCxnSpPr>
        <p:spPr>
          <a:xfrm>
            <a:off x="5908050" y="3918412"/>
            <a:ext cx="100009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AAF0A3A-9256-49C3-995E-541501AF4228}"/>
              </a:ext>
            </a:extLst>
          </p:cNvPr>
          <p:cNvCxnSpPr>
            <a:cxnSpLocks/>
          </p:cNvCxnSpPr>
          <p:nvPr/>
        </p:nvCxnSpPr>
        <p:spPr>
          <a:xfrm>
            <a:off x="5374615" y="3918412"/>
            <a:ext cx="5334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0DB62AA-6DD8-4784-89FE-8AE033A29E1C}"/>
              </a:ext>
            </a:extLst>
          </p:cNvPr>
          <p:cNvCxnSpPr>
            <a:cxnSpLocks/>
            <a:stCxn id="146" idx="0"/>
            <a:endCxn id="50" idx="2"/>
          </p:cNvCxnSpPr>
          <p:nvPr/>
        </p:nvCxnSpPr>
        <p:spPr>
          <a:xfrm flipH="1" flipV="1">
            <a:off x="6299740" y="3330227"/>
            <a:ext cx="2539352" cy="1724196"/>
          </a:xfrm>
          <a:prstGeom prst="line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733C5B8-8B55-48C8-B54E-AEF4C19DCFFD}"/>
              </a:ext>
            </a:extLst>
          </p:cNvPr>
          <p:cNvCxnSpPr>
            <a:cxnSpLocks/>
          </p:cNvCxnSpPr>
          <p:nvPr/>
        </p:nvCxnSpPr>
        <p:spPr>
          <a:xfrm>
            <a:off x="8502966" y="3535414"/>
            <a:ext cx="0" cy="50154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B0532D-F0C1-4B36-BA80-70F77E6CF5B1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5705517" y="5964705"/>
            <a:ext cx="78096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86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83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12" grpId="0" animBg="1"/>
      <p:bldP spid="130" grpId="0" animBg="1"/>
      <p:bldP spid="1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Announcements</a:t>
            </a:r>
          </a:p>
          <a:p>
            <a:r>
              <a:rPr lang="en-US" dirty="0"/>
              <a:t>Course Project discussion</a:t>
            </a:r>
          </a:p>
          <a:p>
            <a:r>
              <a:rPr lang="en-US" dirty="0"/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158006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Loading the Tag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64809"/>
            <a:ext cx="10515600" cy="4512154"/>
          </a:xfrm>
        </p:spPr>
        <p:txBody>
          <a:bodyPr>
            <a:normAutofit/>
          </a:bodyPr>
          <a:lstStyle/>
          <a:p>
            <a:r>
              <a:rPr lang="en-US" dirty="0"/>
              <a:t>How is the Tag value loaded?</a:t>
            </a:r>
          </a:p>
          <a:p>
            <a:r>
              <a:rPr lang="en-US" dirty="0"/>
              <a:t>Whenever the Cache line is updated, the Tag is written with the Upper Address of the current operation</a:t>
            </a:r>
          </a:p>
          <a:p>
            <a:r>
              <a:rPr lang="en-US" dirty="0"/>
              <a:t>The Tag is always the Upper Address of the Memory line which is currently in that Cache line</a:t>
            </a:r>
          </a:p>
        </p:txBody>
      </p:sp>
    </p:spTree>
    <p:extLst>
      <p:ext uri="{BB962C8B-B14F-4D97-AF65-F5344CB8AC3E}">
        <p14:creationId xmlns:p14="http://schemas.microsoft.com/office/powerpoint/2010/main" val="228952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Address Field Widths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64809"/>
            <a:ext cx="10515600" cy="45121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Byte Offset = log2(bytes/word)</a:t>
            </a:r>
          </a:p>
          <a:p>
            <a:r>
              <a:rPr lang="en-US" dirty="0"/>
              <a:t>4 bytes/word =&gt; Byte Offset = 2 bits</a:t>
            </a:r>
          </a:p>
          <a:p>
            <a:r>
              <a:rPr lang="en-US" dirty="0"/>
              <a:t>Block Offset = log2(words/block)</a:t>
            </a:r>
          </a:p>
          <a:p>
            <a:r>
              <a:rPr lang="en-US" dirty="0"/>
              <a:t>8 words/block =&gt; Block Offset = 3 bits</a:t>
            </a:r>
          </a:p>
          <a:p>
            <a:r>
              <a:rPr lang="en-US" dirty="0"/>
              <a:t>Index = log2(number of lines/blocks in Cache)</a:t>
            </a:r>
          </a:p>
          <a:p>
            <a:r>
              <a:rPr lang="en-US" dirty="0"/>
              <a:t>If Cache = 4096B, 4 bytes/word, 8 words/block</a:t>
            </a:r>
          </a:p>
          <a:p>
            <a:r>
              <a:rPr lang="en-US" dirty="0"/>
              <a:t>Block = 32B</a:t>
            </a:r>
          </a:p>
          <a:p>
            <a:r>
              <a:rPr lang="en-US" dirty="0"/>
              <a:t>Cache = 4096B/32B = 128 Blocks</a:t>
            </a:r>
          </a:p>
          <a:p>
            <a:r>
              <a:rPr lang="en-US" dirty="0"/>
              <a:t>Index = 7 bits</a:t>
            </a:r>
          </a:p>
          <a:p>
            <a:r>
              <a:rPr lang="en-US" dirty="0"/>
              <a:t>Upper Address = 32 – 7 – 3 – 2 = 20 bits</a:t>
            </a:r>
          </a:p>
        </p:txBody>
      </p:sp>
    </p:spTree>
    <p:extLst>
      <p:ext uri="{BB962C8B-B14F-4D97-AF65-F5344CB8AC3E}">
        <p14:creationId xmlns:p14="http://schemas.microsoft.com/office/powerpoint/2010/main" val="84592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Reading assignment for the week</a:t>
            </a:r>
          </a:p>
          <a:p>
            <a:pPr lvl="1"/>
            <a:r>
              <a:rPr lang="en-US" dirty="0"/>
              <a:t>“Computer Organization and Design, The Hardware / Software Interface, RISC-V edition,” by David Patterson and John Hennessy</a:t>
            </a:r>
          </a:p>
          <a:p>
            <a:pPr lvl="2"/>
            <a:r>
              <a:rPr lang="en-US" dirty="0"/>
              <a:t>ISBN 978-0-12-812275-4</a:t>
            </a:r>
          </a:p>
          <a:p>
            <a:pPr lvl="2"/>
            <a:r>
              <a:rPr lang="en-US" dirty="0"/>
              <a:t>Chapter 5, “</a:t>
            </a:r>
            <a:r>
              <a:rPr lang="en-AU" dirty="0"/>
              <a:t>Large and Fast: Exploiting Memory Hierarchy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pages 364-410 (sections 5.1 thru 5.4)</a:t>
            </a:r>
          </a:p>
          <a:p>
            <a:r>
              <a:rPr lang="en-US" dirty="0"/>
              <a:t>Zoom OH today 2:00 to 3:00 - </a:t>
            </a:r>
            <a:r>
              <a:rPr lang="en-US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https://cuboulder.zoom.us/j/4317981384</a:t>
            </a:r>
            <a:endParaRPr lang="en-US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881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42081"/>
            <a:ext cx="10515600" cy="4634882"/>
          </a:xfrm>
        </p:spPr>
        <p:txBody>
          <a:bodyPr>
            <a:normAutofit/>
          </a:bodyPr>
          <a:lstStyle/>
          <a:p>
            <a:r>
              <a:rPr lang="en-US" sz="3200" dirty="0"/>
              <a:t>Phases 5 and 6 are in the deduction period – 1%/day</a:t>
            </a:r>
          </a:p>
          <a:p>
            <a:r>
              <a:rPr lang="en-US" sz="3200" dirty="0"/>
              <a:t>Phase 7 is in the deduction period – 4%/day</a:t>
            </a:r>
          </a:p>
          <a:p>
            <a:r>
              <a:rPr lang="en-US" sz="3200" dirty="0"/>
              <a:t>Pause extended through last Sunday, on all Phases</a:t>
            </a:r>
          </a:p>
          <a:p>
            <a:r>
              <a:rPr lang="en-US" sz="3200" dirty="0"/>
              <a:t>Phase 8 is posted</a:t>
            </a:r>
          </a:p>
          <a:p>
            <a:r>
              <a:rPr lang="en-US" sz="3200" dirty="0"/>
              <a:t>Target Date Sunday, April 4 at 10:00 PM</a:t>
            </a:r>
          </a:p>
          <a:p>
            <a:r>
              <a:rPr lang="en-US" sz="3200" dirty="0"/>
              <a:t>Bonus 1%/day, deduction 4%/day</a:t>
            </a:r>
          </a:p>
          <a:p>
            <a:r>
              <a:rPr lang="en-US" sz="3200" dirty="0"/>
              <a:t>Homework #4 is now due Monday, April 5 at 10:00 PM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061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new document Class Project Phase 8 – MEMCTL Design is posted in Slack and on Canvas</a:t>
            </a:r>
          </a:p>
          <a:p>
            <a:r>
              <a:rPr lang="en-US" dirty="0"/>
              <a:t>This includes sample code which you may freely use</a:t>
            </a:r>
          </a:p>
          <a:p>
            <a:r>
              <a:rPr lang="en-US" dirty="0"/>
              <a:t>Note that some signal names may need to be changed</a:t>
            </a:r>
          </a:p>
        </p:txBody>
      </p:sp>
    </p:spTree>
    <p:extLst>
      <p:ext uri="{BB962C8B-B14F-4D97-AF65-F5344CB8AC3E}">
        <p14:creationId xmlns:p14="http://schemas.microsoft.com/office/powerpoint/2010/main" val="135369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805949" cy="4351338"/>
          </a:xfrm>
        </p:spPr>
        <p:txBody>
          <a:bodyPr>
            <a:normAutofit/>
          </a:bodyPr>
          <a:lstStyle/>
          <a:p>
            <a:r>
              <a:rPr lang="en-US" dirty="0"/>
              <a:t>Every output should be assigned in every case</a:t>
            </a:r>
          </a:p>
          <a:p>
            <a:r>
              <a:rPr lang="en-US" dirty="0"/>
              <a:t>All cases must be handled</a:t>
            </a: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A9658B4-AF27-498B-8181-75A9B4B594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020" y="136525"/>
            <a:ext cx="5075159" cy="566256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BD8C48-964D-439E-943A-FB0C685FE087}"/>
              </a:ext>
            </a:extLst>
          </p:cNvPr>
          <p:cNvCxnSpPr/>
          <p:nvPr/>
        </p:nvCxnSpPr>
        <p:spPr>
          <a:xfrm flipV="1">
            <a:off x="4734732" y="1573078"/>
            <a:ext cx="2425485" cy="7051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0B0F59-80D2-4FC1-A732-9610A39D1A11}"/>
              </a:ext>
            </a:extLst>
          </p:cNvPr>
          <p:cNvCxnSpPr>
            <a:cxnSpLocks/>
          </p:cNvCxnSpPr>
          <p:nvPr/>
        </p:nvCxnSpPr>
        <p:spPr>
          <a:xfrm flipV="1">
            <a:off x="4734732" y="1728061"/>
            <a:ext cx="2425485" cy="5501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46AE71-1BB8-4D4E-8E95-8FE0EE83EC97}"/>
              </a:ext>
            </a:extLst>
          </p:cNvPr>
          <p:cNvCxnSpPr>
            <a:cxnSpLocks/>
          </p:cNvCxnSpPr>
          <p:nvPr/>
        </p:nvCxnSpPr>
        <p:spPr>
          <a:xfrm flipV="1">
            <a:off x="4788976" y="1825625"/>
            <a:ext cx="2371241" cy="4500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B570C6-DD70-4F7F-9A36-AD5180A01D3A}"/>
              </a:ext>
            </a:extLst>
          </p:cNvPr>
          <p:cNvCxnSpPr>
            <a:cxnSpLocks/>
          </p:cNvCxnSpPr>
          <p:nvPr/>
        </p:nvCxnSpPr>
        <p:spPr>
          <a:xfrm flipV="1">
            <a:off x="4788976" y="1999281"/>
            <a:ext cx="2371241" cy="2763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FFAA26-462E-438E-8261-18D59750370B}"/>
              </a:ext>
            </a:extLst>
          </p:cNvPr>
          <p:cNvCxnSpPr>
            <a:cxnSpLocks/>
          </p:cNvCxnSpPr>
          <p:nvPr/>
        </p:nvCxnSpPr>
        <p:spPr>
          <a:xfrm flipV="1">
            <a:off x="4788976" y="2115519"/>
            <a:ext cx="2371241" cy="1601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1B6392-244F-44F6-A4CF-71E2540EFABA}"/>
              </a:ext>
            </a:extLst>
          </p:cNvPr>
          <p:cNvCxnSpPr>
            <a:cxnSpLocks/>
          </p:cNvCxnSpPr>
          <p:nvPr/>
        </p:nvCxnSpPr>
        <p:spPr>
          <a:xfrm>
            <a:off x="5013702" y="2913681"/>
            <a:ext cx="1921790" cy="15885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67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CA0407-B7C3-4C50-BC99-29E156E3F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365" y="1628524"/>
            <a:ext cx="5087060" cy="1800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 – Phase 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1" y="1825625"/>
            <a:ext cx="5029940" cy="4351338"/>
          </a:xfrm>
        </p:spPr>
        <p:txBody>
          <a:bodyPr>
            <a:normAutofit/>
          </a:bodyPr>
          <a:lstStyle/>
          <a:p>
            <a:r>
              <a:rPr lang="en-US" dirty="0"/>
              <a:t>First Memory Test – case 50</a:t>
            </a:r>
          </a:p>
          <a:p>
            <a:r>
              <a:rPr lang="en-US" dirty="0"/>
              <a:t>Exercises three things</a:t>
            </a:r>
          </a:p>
          <a:p>
            <a:pPr lvl="1"/>
            <a:r>
              <a:rPr lang="en-US" dirty="0"/>
              <a:t>Forwarding to store</a:t>
            </a:r>
          </a:p>
          <a:p>
            <a:pPr lvl="1"/>
            <a:r>
              <a:rPr lang="en-US" dirty="0"/>
              <a:t>Memory write to memory read</a:t>
            </a:r>
          </a:p>
          <a:p>
            <a:pPr lvl="1"/>
            <a:r>
              <a:rPr lang="en-US" dirty="0"/>
              <a:t>Load hazard</a:t>
            </a:r>
          </a:p>
          <a:p>
            <a:r>
              <a:rPr lang="en-US" dirty="0"/>
              <a:t>Make sure store works first – use Memory Monitor (</a:t>
            </a:r>
            <a:r>
              <a:rPr lang="en-US" dirty="0" err="1"/>
              <a:t>as_data</a:t>
            </a:r>
            <a:r>
              <a:rPr lang="en-US" dirty="0"/>
              <a:t>)</a:t>
            </a:r>
          </a:p>
          <a:p>
            <a:r>
              <a:rPr lang="en-US" dirty="0"/>
              <a:t>If jump to FAIL but x10 = x11, likely failure in load hazard implementation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68DFE4-88FD-44FE-BE74-5EF2F87FE442}"/>
              </a:ext>
            </a:extLst>
          </p:cNvPr>
          <p:cNvCxnSpPr/>
          <p:nvPr/>
        </p:nvCxnSpPr>
        <p:spPr>
          <a:xfrm flipV="1">
            <a:off x="4143983" y="2354094"/>
            <a:ext cx="2791838" cy="6420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78B0F3-B3D5-499E-9DC4-28BAFA6D66C1}"/>
              </a:ext>
            </a:extLst>
          </p:cNvPr>
          <p:cNvCxnSpPr>
            <a:cxnSpLocks/>
          </p:cNvCxnSpPr>
          <p:nvPr/>
        </p:nvCxnSpPr>
        <p:spPr>
          <a:xfrm flipV="1">
            <a:off x="5539902" y="2685535"/>
            <a:ext cx="1395919" cy="6941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03CA32-4E7E-4FD8-B723-D934AFABBF45}"/>
              </a:ext>
            </a:extLst>
          </p:cNvPr>
          <p:cNvCxnSpPr>
            <a:cxnSpLocks/>
          </p:cNvCxnSpPr>
          <p:nvPr/>
        </p:nvCxnSpPr>
        <p:spPr>
          <a:xfrm flipV="1">
            <a:off x="3213717" y="3319849"/>
            <a:ext cx="3722104" cy="4442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46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00CE1BF-FC0E-472D-B062-4B3FD5F41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111" y="4151400"/>
            <a:ext cx="7910245" cy="14860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 – Phase 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9372599" cy="21524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Verify the </a:t>
            </a:r>
            <a:r>
              <a:rPr lang="en-US" dirty="0" err="1"/>
              <a:t>sw</a:t>
            </a:r>
            <a:r>
              <a:rPr lang="en-US" dirty="0"/>
              <a:t> first with the Memory Monitor</a:t>
            </a:r>
          </a:p>
          <a:p>
            <a:pPr lvl="1"/>
            <a:r>
              <a:rPr lang="en-US" dirty="0"/>
              <a:t>Look at address 1996 (0x7CC)</a:t>
            </a:r>
          </a:p>
          <a:p>
            <a:pPr lvl="1"/>
            <a:r>
              <a:rPr lang="en-US" dirty="0"/>
              <a:t>Step until it changes to 50 (0x32)</a:t>
            </a:r>
          </a:p>
          <a:p>
            <a:pPr lvl="1"/>
            <a:r>
              <a:rPr lang="en-US" dirty="0"/>
              <a:t>If it doesn’t change, store is not working</a:t>
            </a:r>
          </a:p>
          <a:p>
            <a:r>
              <a:rPr lang="en-US" dirty="0"/>
              <a:t>Make sure you are looking at the right project!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68DFE4-88FD-44FE-BE74-5EF2F87FE442}"/>
              </a:ext>
            </a:extLst>
          </p:cNvPr>
          <p:cNvCxnSpPr>
            <a:cxnSpLocks/>
          </p:cNvCxnSpPr>
          <p:nvPr/>
        </p:nvCxnSpPr>
        <p:spPr>
          <a:xfrm>
            <a:off x="5361806" y="2249448"/>
            <a:ext cx="2619141" cy="26674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78B0F3-B3D5-499E-9DC4-28BAFA6D66C1}"/>
              </a:ext>
            </a:extLst>
          </p:cNvPr>
          <p:cNvCxnSpPr>
            <a:cxnSpLocks/>
          </p:cNvCxnSpPr>
          <p:nvPr/>
        </p:nvCxnSpPr>
        <p:spPr>
          <a:xfrm>
            <a:off x="5730240" y="2872941"/>
            <a:ext cx="4560771" cy="20439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03CA32-4E7E-4FD8-B723-D934AFABBF45}"/>
              </a:ext>
            </a:extLst>
          </p:cNvPr>
          <p:cNvCxnSpPr>
            <a:cxnSpLocks/>
          </p:cNvCxnSpPr>
          <p:nvPr/>
        </p:nvCxnSpPr>
        <p:spPr>
          <a:xfrm>
            <a:off x="2996665" y="3801979"/>
            <a:ext cx="471129" cy="10074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53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 – Phase 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9372599" cy="21524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the store works and the load gets the wrong data (especially 0), the load hazard logic is likely to be incorrect</a:t>
            </a:r>
          </a:p>
          <a:p>
            <a:r>
              <a:rPr lang="en-US" dirty="0"/>
              <a:t>Check the generation of the load hazard detection (book page 303)</a:t>
            </a:r>
          </a:p>
          <a:p>
            <a:r>
              <a:rPr lang="en-US" dirty="0"/>
              <a:t>Check the usage of load hazard</a:t>
            </a:r>
          </a:p>
          <a:p>
            <a:pPr lvl="1"/>
            <a:r>
              <a:rPr lang="en-US" dirty="0"/>
              <a:t>Stall IF and ID</a:t>
            </a:r>
          </a:p>
          <a:p>
            <a:pPr lvl="1"/>
            <a:r>
              <a:rPr lang="en-US" dirty="0"/>
              <a:t>Insert the bubble in EX</a:t>
            </a:r>
          </a:p>
        </p:txBody>
      </p:sp>
    </p:spTree>
    <p:extLst>
      <p:ext uri="{BB962C8B-B14F-4D97-AF65-F5344CB8AC3E}">
        <p14:creationId xmlns:p14="http://schemas.microsoft.com/office/powerpoint/2010/main" val="343003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8276</TotalTime>
  <Words>1233</Words>
  <Application>Microsoft Office PowerPoint</Application>
  <PresentationFormat>Widescreen</PresentationFormat>
  <Paragraphs>222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HelveticaNeueLT Std ExtBlk Cn</vt:lpstr>
      <vt:lpstr>Office Theme</vt:lpstr>
      <vt:lpstr>ECEN 3593-001 Computer Organization</vt:lpstr>
      <vt:lpstr>Agenda</vt:lpstr>
      <vt:lpstr>Class Announcements</vt:lpstr>
      <vt:lpstr>Class Announcements</vt:lpstr>
      <vt:lpstr>Class Project</vt:lpstr>
      <vt:lpstr>Class Project</vt:lpstr>
      <vt:lpstr>Class Project – Phase 8</vt:lpstr>
      <vt:lpstr>Class Project – Phase 8</vt:lpstr>
      <vt:lpstr>Class Project – Phase 8</vt:lpstr>
      <vt:lpstr>Class Project – Phase 8</vt:lpstr>
      <vt:lpstr>Class Project Phase 8 - - -info 8,9,10 Display</vt:lpstr>
      <vt:lpstr>Class Project</vt:lpstr>
      <vt:lpstr>Cache’s The BIG Picture</vt:lpstr>
      <vt:lpstr>Critically Important Discussion </vt:lpstr>
      <vt:lpstr>Cache Structure</vt:lpstr>
      <vt:lpstr>Structure of the Address</vt:lpstr>
      <vt:lpstr>Using the Address</vt:lpstr>
      <vt:lpstr>Key Questions to Answer</vt:lpstr>
      <vt:lpstr>Identifying Cache Data</vt:lpstr>
      <vt:lpstr>Loading the Tag</vt:lpstr>
      <vt:lpstr>Address Field Widths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Scherr</dc:creator>
  <cp:lastModifiedBy>Steve Sheafor</cp:lastModifiedBy>
  <cp:revision>736</cp:revision>
  <cp:lastPrinted>2017-10-14T14:57:33Z</cp:lastPrinted>
  <dcterms:created xsi:type="dcterms:W3CDTF">2015-08-04T22:38:58Z</dcterms:created>
  <dcterms:modified xsi:type="dcterms:W3CDTF">2021-04-02T19:35:54Z</dcterms:modified>
</cp:coreProperties>
</file>