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57" r:id="rId3"/>
    <p:sldId id="1247" r:id="rId4"/>
    <p:sldId id="1210" r:id="rId5"/>
    <p:sldId id="1226" r:id="rId6"/>
    <p:sldId id="1264" r:id="rId7"/>
    <p:sldId id="1265" r:id="rId8"/>
    <p:sldId id="1248" r:id="rId9"/>
    <p:sldId id="1241" r:id="rId10"/>
    <p:sldId id="1225" r:id="rId11"/>
    <p:sldId id="1051" r:id="rId12"/>
    <p:sldId id="1052" r:id="rId13"/>
    <p:sldId id="1245" r:id="rId14"/>
    <p:sldId id="1236" r:id="rId15"/>
    <p:sldId id="1053" r:id="rId16"/>
    <p:sldId id="1237" r:id="rId17"/>
    <p:sldId id="1238" r:id="rId18"/>
    <p:sldId id="1246" r:id="rId19"/>
    <p:sldId id="1249" r:id="rId20"/>
    <p:sldId id="1266" r:id="rId21"/>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899" autoAdjust="0"/>
  </p:normalViewPr>
  <p:slideViewPr>
    <p:cSldViewPr snapToGrid="0">
      <p:cViewPr varScale="1">
        <p:scale>
          <a:sx n="119" d="100"/>
          <a:sy n="119" d="100"/>
        </p:scale>
        <p:origin x="96" y="348"/>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5797"/>
          </a:xfrm>
          <a:prstGeom prst="rect">
            <a:avLst/>
          </a:prstGeom>
        </p:spPr>
        <p:txBody>
          <a:bodyPr vert="horz" lIns="92958" tIns="46479" rIns="92958" bIns="46479" rtlCol="0"/>
          <a:lstStyle>
            <a:lvl1pPr algn="r">
              <a:defRPr sz="1200"/>
            </a:lvl1pPr>
          </a:lstStyle>
          <a:p>
            <a:fld id="{AD6CCFA5-A7FC-458F-B03C-73149AB84BC1}" type="datetimeFigureOut">
              <a:rPr lang="en-US" smtClean="0"/>
              <a:t>4/5/2021</a:t>
            </a:fld>
            <a:endParaRPr lang="en-US" dirty="0"/>
          </a:p>
        </p:txBody>
      </p:sp>
      <p:sp>
        <p:nvSpPr>
          <p:cNvPr id="4" name="Footer Placeholder 3"/>
          <p:cNvSpPr>
            <a:spLocks noGrp="1"/>
          </p:cNvSpPr>
          <p:nvPr>
            <p:ph type="ftr" sz="quarter" idx="2"/>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5796"/>
          </a:xfrm>
          <a:prstGeom prst="rect">
            <a:avLst/>
          </a:prstGeom>
        </p:spPr>
        <p:txBody>
          <a:bodyPr vert="horz" lIns="92958" tIns="46479" rIns="92958" bIns="46479"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B24B5AC0-B321-4A86-97B8-6DA69A76B311}" type="datetimeFigureOut">
              <a:rPr lang="en-US" smtClean="0"/>
              <a:t>4/5/2021</a:t>
            </a:fld>
            <a:endParaRPr lang="en-US" dirty="0"/>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13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95043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94672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97749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5567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33546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13141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68339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49395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68359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9378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447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730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6587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741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1461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5145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2616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10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9774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4/5/2021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4/5/2021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uboulder.zoom.us/j/4317981384"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8000">
                <a:latin typeface="HelveticaNeueLT Std ExtBlk Cn" panose="020B0806040502050204" pitchFamily="34" charset="0"/>
              </a:rPr>
              <a:t>ECEN 3593-001</a:t>
            </a:r>
            <a:br>
              <a:rPr lang="en-US" sz="9600" dirty="0">
                <a:latin typeface="HelveticaNeueLT Std ExtBlk Cn" panose="020B0806040502050204" pitchFamily="34" charset="0"/>
              </a:rPr>
            </a:br>
            <a:r>
              <a:rPr lang="en-US" sz="5300" dirty="0">
                <a:latin typeface="HelveticaNeueLT Std ExtBlk Cn" panose="020B0806040502050204" pitchFamily="34" charset="0"/>
              </a:rPr>
              <a:t>Computer Organization</a:t>
            </a:r>
          </a:p>
        </p:txBody>
      </p:sp>
      <p:sp>
        <p:nvSpPr>
          <p:cNvPr id="3" name="Subtitle 2"/>
          <p:cNvSpPr>
            <a:spLocks noGrp="1"/>
          </p:cNvSpPr>
          <p:nvPr>
            <p:ph type="subTitle" idx="1"/>
          </p:nvPr>
        </p:nvSpPr>
        <p:spPr/>
        <p:txBody>
          <a:bodyPr>
            <a:normAutofit/>
          </a:bodyPr>
          <a:lstStyle/>
          <a:p>
            <a:r>
              <a:rPr lang="en-US" sz="3600" dirty="0">
                <a:solidFill>
                  <a:srgbClr val="CFB87C"/>
                </a:solidFill>
                <a:latin typeface="HelveticaNeueLT Std ExtBlk Cn" panose="020B0806040502050204" pitchFamily="34" charset="0"/>
              </a:rPr>
              <a:t>Lecture #32</a:t>
            </a:r>
          </a:p>
          <a:p>
            <a:r>
              <a:rPr lang="en-US" sz="3600">
                <a:solidFill>
                  <a:srgbClr val="CFB87C"/>
                </a:solidFill>
                <a:latin typeface="HelveticaNeueLT Std ExtBlk Cn" panose="020B0806040502050204" pitchFamily="34" charset="0"/>
              </a:rPr>
              <a:t>5 April 2021</a:t>
            </a:r>
            <a:endParaRPr lang="en-US" sz="3600" dirty="0">
              <a:solidFill>
                <a:srgbClr val="CFB87C"/>
              </a:solidFill>
              <a:latin typeface="HelveticaNeueLT Std ExtBlk Cn" panose="020B080604050205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Arrow Connector 119">
            <a:extLst>
              <a:ext uri="{FF2B5EF4-FFF2-40B4-BE49-F238E27FC236}">
                <a16:creationId xmlns:a16="http://schemas.microsoft.com/office/drawing/2014/main" id="{911AADCA-00ED-45F0-A001-732A2B3A9141}"/>
              </a:ext>
            </a:extLst>
          </p:cNvPr>
          <p:cNvCxnSpPr/>
          <p:nvPr/>
        </p:nvCxnSpPr>
        <p:spPr>
          <a:xfrm>
            <a:off x="5336276" y="2722860"/>
            <a:ext cx="1760561"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588FC24-A0A1-486B-B853-6AD3E290F756}"/>
              </a:ext>
            </a:extLst>
          </p:cNvPr>
          <p:cNvCxnSpPr/>
          <p:nvPr/>
        </p:nvCxnSpPr>
        <p:spPr>
          <a:xfrm flipV="1">
            <a:off x="5336276" y="2722860"/>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What Happens on a Miss?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5952744" y="168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7239000" y="333472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cxnSp>
        <p:nvCxnSpPr>
          <p:cNvPr id="87" name="Straight Arrow Connector 86">
            <a:extLst>
              <a:ext uri="{FF2B5EF4-FFF2-40B4-BE49-F238E27FC236}">
                <a16:creationId xmlns:a16="http://schemas.microsoft.com/office/drawing/2014/main" id="{8180583A-A32B-4340-9D49-57FB2ACC65F2}"/>
              </a:ext>
            </a:extLst>
          </p:cNvPr>
          <p:cNvCxnSpPr>
            <a:cxnSpLocks/>
            <a:stCxn id="18" idx="2"/>
            <a:endCxn id="39" idx="0"/>
          </p:cNvCxnSpPr>
          <p:nvPr/>
        </p:nvCxnSpPr>
        <p:spPr>
          <a:xfrm>
            <a:off x="8502966" y="3535414"/>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ADBC41B9-DB88-4FEC-8C49-67F124EC9907}"/>
              </a:ext>
            </a:extLst>
          </p:cNvPr>
          <p:cNvSpPr/>
          <p:nvPr/>
        </p:nvSpPr>
        <p:spPr>
          <a:xfrm>
            <a:off x="9921367" y="2857241"/>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4" name="Rectangle 93">
            <a:extLst>
              <a:ext uri="{FF2B5EF4-FFF2-40B4-BE49-F238E27FC236}">
                <a16:creationId xmlns:a16="http://schemas.microsoft.com/office/drawing/2014/main" id="{E0ED118A-A1CB-4274-8FFE-34E224C212F8}"/>
              </a:ext>
            </a:extLst>
          </p:cNvPr>
          <p:cNvSpPr/>
          <p:nvPr/>
        </p:nvSpPr>
        <p:spPr>
          <a:xfrm>
            <a:off x="7643066" y="2810215"/>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7239000" y="313208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7239000" y="272480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7239000" y="25221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7239000" y="423959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7239000" y="403696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7239000" y="4650810"/>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7239000" y="444817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7239000" y="505608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7239000" y="485344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7239000" y="545364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7239000" y="525100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9921367" y="4706525"/>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8502339" y="3131227"/>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4592190" y="3129334"/>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6099346" y="3132718"/>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5698558" y="313271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4595111" y="3136098"/>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3862834" y="3133756"/>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sp>
        <p:nvSpPr>
          <p:cNvPr id="55" name="Rectangle 54">
            <a:extLst>
              <a:ext uri="{FF2B5EF4-FFF2-40B4-BE49-F238E27FC236}">
                <a16:creationId xmlns:a16="http://schemas.microsoft.com/office/drawing/2014/main" id="{96439D57-0597-4E47-A47E-B2A98A206144}"/>
              </a:ext>
            </a:extLst>
          </p:cNvPr>
          <p:cNvSpPr/>
          <p:nvPr/>
        </p:nvSpPr>
        <p:spPr>
          <a:xfrm>
            <a:off x="10083282" y="3983344"/>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3" name="Straight Arrow Connector 12">
            <a:extLst>
              <a:ext uri="{FF2B5EF4-FFF2-40B4-BE49-F238E27FC236}">
                <a16:creationId xmlns:a16="http://schemas.microsoft.com/office/drawing/2014/main" id="{D44D2000-8274-40AA-8425-C944533A67BE}"/>
              </a:ext>
            </a:extLst>
          </p:cNvPr>
          <p:cNvCxnSpPr>
            <a:cxnSpLocks/>
            <a:stCxn id="55" idx="1"/>
            <a:endCxn id="39" idx="3"/>
          </p:cNvCxnSpPr>
          <p:nvPr/>
        </p:nvCxnSpPr>
        <p:spPr>
          <a:xfrm flipH="1">
            <a:off x="9766932" y="4133009"/>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6709340" y="3228089"/>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6508947" y="313609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4590022" y="2925495"/>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5952744" y="2925495"/>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4748777" y="2925495"/>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5336275" y="2722859"/>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5336275" y="2722859"/>
            <a:ext cx="176056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5725771" y="44659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5908050" y="3333607"/>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5860678" y="3560455"/>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5485007" y="4564708"/>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5725770" y="466622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5725769" y="485670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5725768" y="5056978"/>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5725768" y="52519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5725767" y="54522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5725767" y="406591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5725766" y="426618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5485017" y="475283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5485016" y="416007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5485017" y="435279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5485007" y="534559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4431566" y="4740294"/>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5485008" y="553832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5485007" y="494555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5485008" y="513828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4179009" y="483346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3703666" y="4706526"/>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MISS</a:t>
            </a:r>
          </a:p>
        </p:txBody>
      </p:sp>
      <p:cxnSp>
        <p:nvCxnSpPr>
          <p:cNvPr id="131" name="Straight Connector 130">
            <a:extLst>
              <a:ext uri="{FF2B5EF4-FFF2-40B4-BE49-F238E27FC236}">
                <a16:creationId xmlns:a16="http://schemas.microsoft.com/office/drawing/2014/main" id="{ADABC028-2D7E-4B23-A57C-4DF3B2351E17}"/>
              </a:ext>
            </a:extLst>
          </p:cNvPr>
          <p:cNvCxnSpPr>
            <a:cxnSpLocks/>
            <a:stCxn id="112" idx="0"/>
          </p:cNvCxnSpPr>
          <p:nvPr/>
        </p:nvCxnSpPr>
        <p:spPr>
          <a:xfrm flipV="1">
            <a:off x="4737830" y="3333607"/>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6098312" y="4759398"/>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6998251" y="45523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6998252" y="474507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6998251" y="415231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6998252" y="434504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6998242" y="53378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6998243" y="55305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6998242" y="49378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6998243" y="51305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6908143" y="5667983"/>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6486484" y="5865950"/>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10082521" y="3275811"/>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9766171" y="3425476"/>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8502339" y="5054423"/>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4560374" y="476994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5044094" y="484010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647384-E1DE-4C92-B260-0302CD6376E1}"/>
              </a:ext>
            </a:extLst>
          </p:cNvPr>
          <p:cNvSpPr/>
          <p:nvPr/>
        </p:nvSpPr>
        <p:spPr>
          <a:xfrm>
            <a:off x="6393888"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3" name="Rectangle 152">
            <a:extLst>
              <a:ext uri="{FF2B5EF4-FFF2-40B4-BE49-F238E27FC236}">
                <a16:creationId xmlns:a16="http://schemas.microsoft.com/office/drawing/2014/main" id="{4C73298B-691D-404B-91F1-2A382D8192DA}"/>
              </a:ext>
            </a:extLst>
          </p:cNvPr>
          <p:cNvSpPr/>
          <p:nvPr/>
        </p:nvSpPr>
        <p:spPr>
          <a:xfrm>
            <a:off x="6392746"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4" name="Rectangle 153">
            <a:extLst>
              <a:ext uri="{FF2B5EF4-FFF2-40B4-BE49-F238E27FC236}">
                <a16:creationId xmlns:a16="http://schemas.microsoft.com/office/drawing/2014/main" id="{0D31E16F-1FF0-4B63-B367-6640C7FCFD5B}"/>
              </a:ext>
            </a:extLst>
          </p:cNvPr>
          <p:cNvSpPr/>
          <p:nvPr/>
        </p:nvSpPr>
        <p:spPr>
          <a:xfrm>
            <a:off x="6390940"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5" name="Rectangle 154">
            <a:extLst>
              <a:ext uri="{FF2B5EF4-FFF2-40B4-BE49-F238E27FC236}">
                <a16:creationId xmlns:a16="http://schemas.microsoft.com/office/drawing/2014/main" id="{0C524E87-1759-4EA5-9BF7-EFB9A57B675D}"/>
              </a:ext>
            </a:extLst>
          </p:cNvPr>
          <p:cNvSpPr/>
          <p:nvPr/>
        </p:nvSpPr>
        <p:spPr>
          <a:xfrm>
            <a:off x="6390940"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0" name="Rectangle 159">
            <a:extLst>
              <a:ext uri="{FF2B5EF4-FFF2-40B4-BE49-F238E27FC236}">
                <a16:creationId xmlns:a16="http://schemas.microsoft.com/office/drawing/2014/main" id="{397B6737-4137-4802-884D-9023EC169504}"/>
              </a:ext>
            </a:extLst>
          </p:cNvPr>
          <p:cNvSpPr/>
          <p:nvPr/>
        </p:nvSpPr>
        <p:spPr>
          <a:xfrm>
            <a:off x="6384522" y="4854909"/>
            <a:ext cx="212966"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1" name="Rectangle 160">
            <a:extLst>
              <a:ext uri="{FF2B5EF4-FFF2-40B4-BE49-F238E27FC236}">
                <a16:creationId xmlns:a16="http://schemas.microsoft.com/office/drawing/2014/main" id="{F548FD8E-7CA3-419C-9D30-D2F5625A457A}"/>
              </a:ext>
            </a:extLst>
          </p:cNvPr>
          <p:cNvSpPr/>
          <p:nvPr/>
        </p:nvSpPr>
        <p:spPr>
          <a:xfrm>
            <a:off x="6387199"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3" name="Rectangle 162">
            <a:extLst>
              <a:ext uri="{FF2B5EF4-FFF2-40B4-BE49-F238E27FC236}">
                <a16:creationId xmlns:a16="http://schemas.microsoft.com/office/drawing/2014/main" id="{FB3B8305-D0D0-4314-B250-0ABCD26E7B6B}"/>
              </a:ext>
            </a:extLst>
          </p:cNvPr>
          <p:cNvSpPr/>
          <p:nvPr/>
        </p:nvSpPr>
        <p:spPr>
          <a:xfrm>
            <a:off x="6386287"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4" name="Rectangle 163">
            <a:extLst>
              <a:ext uri="{FF2B5EF4-FFF2-40B4-BE49-F238E27FC236}">
                <a16:creationId xmlns:a16="http://schemas.microsoft.com/office/drawing/2014/main" id="{C8ADCC6E-FBD0-45E8-8863-3092CF86EF7E}"/>
              </a:ext>
            </a:extLst>
          </p:cNvPr>
          <p:cNvSpPr/>
          <p:nvPr/>
        </p:nvSpPr>
        <p:spPr>
          <a:xfrm>
            <a:off x="6388779"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5374615" y="3923731"/>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6908143" y="3923731"/>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5362988" y="3918412"/>
            <a:ext cx="15451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5374615" y="3918412"/>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B098D076-11BD-46C5-84AA-4FAE7FB124B7}"/>
              </a:ext>
            </a:extLst>
          </p:cNvPr>
          <p:cNvSpPr/>
          <p:nvPr/>
        </p:nvSpPr>
        <p:spPr>
          <a:xfrm>
            <a:off x="323861" y="2053466"/>
            <a:ext cx="3395513" cy="198349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600" dirty="0">
                <a:solidFill>
                  <a:schemeClr val="bg1"/>
                </a:solidFill>
              </a:rPr>
              <a:t>Stall the Processor</a:t>
            </a:r>
          </a:p>
          <a:p>
            <a:pPr marL="171450" indent="-171450">
              <a:buFont typeface="Arial" panose="020B0604020202020204" pitchFamily="34" charset="0"/>
              <a:buChar char="•"/>
            </a:pPr>
            <a:r>
              <a:rPr lang="en-US" sz="1600" dirty="0">
                <a:solidFill>
                  <a:schemeClr val="bg1"/>
                </a:solidFill>
              </a:rPr>
              <a:t>Initiate a Memory read of the block containing the addressed word</a:t>
            </a:r>
          </a:p>
          <a:p>
            <a:pPr marL="171450" indent="-171450">
              <a:buFont typeface="Arial" panose="020B0604020202020204" pitchFamily="34" charset="0"/>
              <a:buChar char="•"/>
            </a:pPr>
            <a:r>
              <a:rPr lang="en-US" sz="1600" dirty="0">
                <a:solidFill>
                  <a:schemeClr val="bg1"/>
                </a:solidFill>
              </a:rPr>
              <a:t>Load that data into the indexed block of the cache</a:t>
            </a:r>
          </a:p>
          <a:p>
            <a:pPr marL="171450" indent="-171450">
              <a:buFont typeface="Arial" panose="020B0604020202020204" pitchFamily="34" charset="0"/>
              <a:buChar char="•"/>
            </a:pPr>
            <a:r>
              <a:rPr lang="en-US" sz="1600" dirty="0">
                <a:solidFill>
                  <a:schemeClr val="bg1"/>
                </a:solidFill>
              </a:rPr>
              <a:t>Update the Tag from the Upper Address field</a:t>
            </a:r>
          </a:p>
          <a:p>
            <a:pPr marL="171450" indent="-171450">
              <a:buFont typeface="Arial" panose="020B0604020202020204" pitchFamily="34" charset="0"/>
              <a:buChar char="•"/>
            </a:pPr>
            <a:r>
              <a:rPr lang="en-US" sz="1600" dirty="0">
                <a:solidFill>
                  <a:schemeClr val="bg1"/>
                </a:solidFill>
              </a:rPr>
              <a:t>Finish the cache read as a hit</a:t>
            </a:r>
          </a:p>
        </p:txBody>
      </p:sp>
      <p:cxnSp>
        <p:nvCxnSpPr>
          <p:cNvPr id="92" name="Straight Connector 91">
            <a:extLst>
              <a:ext uri="{FF2B5EF4-FFF2-40B4-BE49-F238E27FC236}">
                <a16:creationId xmlns:a16="http://schemas.microsoft.com/office/drawing/2014/main" id="{ED328381-D490-4A82-9D73-A87FD5FE6A59}"/>
              </a:ext>
            </a:extLst>
          </p:cNvPr>
          <p:cNvCxnSpPr/>
          <p:nvPr/>
        </p:nvCxnSpPr>
        <p:spPr>
          <a:xfrm flipV="1">
            <a:off x="4587442" y="2930664"/>
            <a:ext cx="158755" cy="1043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A0044F7-306A-47D1-B7EC-676DC4D25FB3}"/>
              </a:ext>
            </a:extLst>
          </p:cNvPr>
          <p:cNvCxnSpPr/>
          <p:nvPr/>
        </p:nvCxnSpPr>
        <p:spPr>
          <a:xfrm flipH="1" flipV="1">
            <a:off x="5950164" y="2930664"/>
            <a:ext cx="143167" cy="1111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0C73E4-3AF4-41EF-9F4D-7E83878BF368}"/>
              </a:ext>
            </a:extLst>
          </p:cNvPr>
          <p:cNvCxnSpPr/>
          <p:nvPr/>
        </p:nvCxnSpPr>
        <p:spPr>
          <a:xfrm>
            <a:off x="4746197" y="2930664"/>
            <a:ext cx="12039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AC5FA3D-624E-4D89-85AC-AEFF580385E1}"/>
              </a:ext>
            </a:extLst>
          </p:cNvPr>
          <p:cNvCxnSpPr>
            <a:cxnSpLocks/>
            <a:stCxn id="18" idx="0"/>
            <a:endCxn id="43" idx="2"/>
          </p:cNvCxnSpPr>
          <p:nvPr/>
        </p:nvCxnSpPr>
        <p:spPr>
          <a:xfrm>
            <a:off x="8502966" y="3334723"/>
            <a:ext cx="0" cy="17194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5C80C6-A74D-4835-83D2-62D672D3F321}"/>
              </a:ext>
            </a:extLst>
          </p:cNvPr>
          <p:cNvCxnSpPr/>
          <p:nvPr/>
        </p:nvCxnSpPr>
        <p:spPr>
          <a:xfrm flipV="1">
            <a:off x="5336275" y="2722859"/>
            <a:ext cx="0" cy="2026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86D8676-E72C-4334-BB62-CA21D69AADDB}"/>
              </a:ext>
            </a:extLst>
          </p:cNvPr>
          <p:cNvCxnSpPr/>
          <p:nvPr/>
        </p:nvCxnSpPr>
        <p:spPr>
          <a:xfrm>
            <a:off x="5336275" y="2722859"/>
            <a:ext cx="1760561" cy="0"/>
          </a:xfrm>
          <a:prstGeom prst="straightConnector1">
            <a:avLst/>
          </a:prstGeom>
          <a:ln w="28575">
            <a:no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28704996-F62A-43E1-A032-A5D9857B5539}"/>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Select Block</a:t>
            </a:r>
          </a:p>
        </p:txBody>
      </p:sp>
      <p:cxnSp>
        <p:nvCxnSpPr>
          <p:cNvPr id="122" name="Straight Arrow Connector 121">
            <a:extLst>
              <a:ext uri="{FF2B5EF4-FFF2-40B4-BE49-F238E27FC236}">
                <a16:creationId xmlns:a16="http://schemas.microsoft.com/office/drawing/2014/main" id="{19B3F003-8532-4FFF-B523-32642E5C53C2}"/>
              </a:ext>
            </a:extLst>
          </p:cNvPr>
          <p:cNvCxnSpPr>
            <a:cxnSpLocks/>
          </p:cNvCxnSpPr>
          <p:nvPr/>
        </p:nvCxnSpPr>
        <p:spPr>
          <a:xfrm flipH="1">
            <a:off x="6998244" y="5130530"/>
            <a:ext cx="24074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1195AD5-E2F9-4127-84DB-2D77D9B8F4A6}"/>
              </a:ext>
            </a:extLst>
          </p:cNvPr>
          <p:cNvCxnSpPr>
            <a:cxnSpLocks/>
          </p:cNvCxnSpPr>
          <p:nvPr/>
        </p:nvCxnSpPr>
        <p:spPr>
          <a:xfrm>
            <a:off x="6908144" y="5667984"/>
            <a:ext cx="0" cy="2005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AA41811-6370-450E-A9B3-AF251ECF268F}"/>
              </a:ext>
            </a:extLst>
          </p:cNvPr>
          <p:cNvSpPr/>
          <p:nvPr/>
        </p:nvSpPr>
        <p:spPr>
          <a:xfrm>
            <a:off x="6486485" y="5865951"/>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Read Data</a:t>
            </a:r>
          </a:p>
        </p:txBody>
      </p:sp>
      <p:sp>
        <p:nvSpPr>
          <p:cNvPr id="126" name="Rectangle 125">
            <a:extLst>
              <a:ext uri="{FF2B5EF4-FFF2-40B4-BE49-F238E27FC236}">
                <a16:creationId xmlns:a16="http://schemas.microsoft.com/office/drawing/2014/main" id="{3AE6EDA0-583D-44B7-88B4-1BD279361D0F}"/>
              </a:ext>
            </a:extLst>
          </p:cNvPr>
          <p:cNvSpPr/>
          <p:nvPr/>
        </p:nvSpPr>
        <p:spPr>
          <a:xfrm>
            <a:off x="5726629" y="5053748"/>
            <a:ext cx="869174" cy="197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Tag</a:t>
            </a:r>
          </a:p>
        </p:txBody>
      </p:sp>
      <p:sp>
        <p:nvSpPr>
          <p:cNvPr id="127" name="Rectangle 126">
            <a:extLst>
              <a:ext uri="{FF2B5EF4-FFF2-40B4-BE49-F238E27FC236}">
                <a16:creationId xmlns:a16="http://schemas.microsoft.com/office/drawing/2014/main" id="{101550E2-EECF-48C9-BCB4-26E70E06D33D}"/>
              </a:ext>
            </a:extLst>
          </p:cNvPr>
          <p:cNvSpPr/>
          <p:nvPr/>
        </p:nvSpPr>
        <p:spPr>
          <a:xfrm>
            <a:off x="3676750" y="4705684"/>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rgbClr val="FF0000"/>
                </a:solidFill>
              </a:rPr>
              <a:t>HIT</a:t>
            </a:r>
          </a:p>
        </p:txBody>
      </p:sp>
      <p:cxnSp>
        <p:nvCxnSpPr>
          <p:cNvPr id="128" name="Straight Arrow Connector 127">
            <a:extLst>
              <a:ext uri="{FF2B5EF4-FFF2-40B4-BE49-F238E27FC236}">
                <a16:creationId xmlns:a16="http://schemas.microsoft.com/office/drawing/2014/main" id="{E5F76D45-115F-4145-9A02-B617D6CC03B4}"/>
              </a:ext>
            </a:extLst>
          </p:cNvPr>
          <p:cNvCxnSpPr>
            <a:cxnSpLocks/>
            <a:stCxn id="53" idx="2"/>
          </p:cNvCxnSpPr>
          <p:nvPr/>
        </p:nvCxnSpPr>
        <p:spPr>
          <a:xfrm>
            <a:off x="5145751" y="3333607"/>
            <a:ext cx="804413" cy="17188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
                                            <p:txEl>
                                              <p:pRg st="2" end="2"/>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9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8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8">
                                            <p:txEl>
                                              <p:pRg st="3" end="3"/>
                                            </p:txEl>
                                          </p:spTgt>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9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1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8">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grpId="1" nodeType="withEffect">
                                  <p:stCondLst>
                                    <p:cond delay="100"/>
                                  </p:stCondLst>
                                  <p:childTnLst>
                                    <p:set>
                                      <p:cBhvr>
                                        <p:cTn id="68" dur="1" fill="hold">
                                          <p:stCondLst>
                                            <p:cond delay="0"/>
                                          </p:stCondLst>
                                        </p:cTn>
                                        <p:tgtEl>
                                          <p:spTgt spid="99"/>
                                        </p:tgtEl>
                                        <p:attrNameLst>
                                          <p:attrName>style.visibility</p:attrName>
                                        </p:attrNameLst>
                                      </p:cBhvr>
                                      <p:to>
                                        <p:strVal val="visible"/>
                                      </p:to>
                                    </p:set>
                                  </p:childTnLst>
                                </p:cTn>
                              </p:par>
                              <p:par>
                                <p:cTn id="69" presetID="1" presetClass="exit" presetSubtype="0" fill="hold" grpId="1" nodeType="withEffect">
                                  <p:stCondLst>
                                    <p:cond delay="100"/>
                                  </p:stCondLst>
                                  <p:childTnLst>
                                    <p:set>
                                      <p:cBhvr>
                                        <p:cTn id="70" dur="1" fill="hold">
                                          <p:stCondLst>
                                            <p:cond delay="0"/>
                                          </p:stCondLst>
                                        </p:cTn>
                                        <p:tgtEl>
                                          <p:spTgt spid="126"/>
                                        </p:tgtEl>
                                        <p:attrNameLst>
                                          <p:attrName>style.visibility</p:attrName>
                                        </p:attrNameLst>
                                      </p:cBhvr>
                                      <p:to>
                                        <p:strVal val="hidden"/>
                                      </p:to>
                                    </p:set>
                                  </p:childTnLst>
                                </p:cTn>
                              </p:par>
                              <p:par>
                                <p:cTn id="71" presetID="1" presetClass="exit" presetSubtype="0" fill="hold" grpId="0" nodeType="withEffect">
                                  <p:stCondLst>
                                    <p:cond delay="100"/>
                                  </p:stCondLst>
                                  <p:childTnLst>
                                    <p:set>
                                      <p:cBhvr>
                                        <p:cTn id="72" dur="1" fill="hold">
                                          <p:stCondLst>
                                            <p:cond delay="0"/>
                                          </p:stCondLst>
                                        </p:cTn>
                                        <p:tgtEl>
                                          <p:spTgt spid="130"/>
                                        </p:tgtEl>
                                        <p:attrNameLst>
                                          <p:attrName>style.visibility</p:attrName>
                                        </p:attrNameLst>
                                      </p:cBhvr>
                                      <p:to>
                                        <p:strVal val="hidden"/>
                                      </p:to>
                                    </p:set>
                                  </p:childTnLst>
                                </p:cTn>
                              </p:par>
                              <p:par>
                                <p:cTn id="73" presetID="1" presetClass="entr" presetSubtype="0" fill="hold" grpId="0" nodeType="withEffect">
                                  <p:stCondLst>
                                    <p:cond delay="100"/>
                                  </p:stCondLst>
                                  <p:childTnLst>
                                    <p:set>
                                      <p:cBhvr>
                                        <p:cTn id="74" dur="1" fill="hold">
                                          <p:stCondLst>
                                            <p:cond delay="0"/>
                                          </p:stCondLst>
                                        </p:cTn>
                                        <p:tgtEl>
                                          <p:spTgt spid="127"/>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9" grpId="1" animBg="1"/>
      <p:bldP spid="130" grpId="0"/>
      <p:bldP spid="119" grpId="0"/>
      <p:bldP spid="119" grpId="1"/>
      <p:bldP spid="125" grpId="0"/>
      <p:bldP spid="126" grpId="0" animBg="1"/>
      <p:bldP spid="126" grpId="1" animBg="1"/>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altLang="en-US" dirty="0"/>
              <a:t>Cache Misses</a:t>
            </a: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11</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a:bodyPr>
          <a:lstStyle/>
          <a:p>
            <a:r>
              <a:rPr lang="en-US" altLang="en-US" sz="3600" dirty="0"/>
              <a:t>On cache hit, CPU proceeds normally</a:t>
            </a:r>
          </a:p>
          <a:p>
            <a:r>
              <a:rPr lang="en-US" altLang="en-US" sz="3600" dirty="0"/>
              <a:t>On cache miss</a:t>
            </a:r>
          </a:p>
          <a:p>
            <a:pPr lvl="1"/>
            <a:r>
              <a:rPr lang="en-US" altLang="en-US" sz="3200" dirty="0"/>
              <a:t>Stall the CPU pipeline</a:t>
            </a:r>
          </a:p>
          <a:p>
            <a:pPr lvl="1"/>
            <a:r>
              <a:rPr lang="en-US" altLang="en-US" sz="3200" dirty="0"/>
              <a:t>Fetch block from next level of hierarchy</a:t>
            </a:r>
          </a:p>
          <a:p>
            <a:pPr lvl="2"/>
            <a:r>
              <a:rPr lang="en-US" altLang="en-US" sz="2800" dirty="0"/>
              <a:t>Update the Tag -&gt; Now get a HIT</a:t>
            </a:r>
          </a:p>
          <a:p>
            <a:pPr lvl="1"/>
            <a:r>
              <a:rPr lang="en-US" altLang="en-US" sz="3200" dirty="0"/>
              <a:t>Instruction cache miss</a:t>
            </a:r>
          </a:p>
          <a:p>
            <a:pPr lvl="2"/>
            <a:r>
              <a:rPr lang="en-US" altLang="en-US" sz="2800" dirty="0"/>
              <a:t>Restart instruction fetch</a:t>
            </a:r>
          </a:p>
          <a:p>
            <a:pPr lvl="1"/>
            <a:r>
              <a:rPr lang="en-US" altLang="en-US" sz="3200" dirty="0"/>
              <a:t>Data cache miss</a:t>
            </a:r>
          </a:p>
          <a:p>
            <a:pPr lvl="2"/>
            <a:r>
              <a:rPr lang="en-US" altLang="en-US" sz="2800" dirty="0"/>
              <a:t>Complete data access</a:t>
            </a:r>
            <a:endParaRPr lang="en-AU" altLang="en-US" sz="2800" dirty="0"/>
          </a:p>
        </p:txBody>
      </p:sp>
      <p:sp>
        <p:nvSpPr>
          <p:cNvPr id="8" name="TextBox 7"/>
          <p:cNvSpPr txBox="1"/>
          <p:nvPr/>
        </p:nvSpPr>
        <p:spPr>
          <a:xfrm>
            <a:off x="9004569" y="988375"/>
            <a:ext cx="2926080" cy="2031325"/>
          </a:xfrm>
          <a:prstGeom prst="rect">
            <a:avLst/>
          </a:prstGeom>
          <a:noFill/>
        </p:spPr>
        <p:txBody>
          <a:bodyPr wrap="square" rtlCol="0">
            <a:spAutoFit/>
          </a:bodyPr>
          <a:lstStyle/>
          <a:p>
            <a:r>
              <a:rPr lang="en-US" dirty="0">
                <a:solidFill>
                  <a:srgbClr val="0070C0"/>
                </a:solidFill>
              </a:rPr>
              <a:t>Cache miss: </a:t>
            </a:r>
            <a:r>
              <a:rPr lang="en-US" dirty="0">
                <a:solidFill>
                  <a:schemeClr val="bg1"/>
                </a:solidFill>
              </a:rPr>
              <a:t> a request for data from the cache that cannot be filled because the data is not present in the cache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7209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Instruction cache miss steps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10515600" cy="4624512"/>
          </a:xfrm>
        </p:spPr>
        <p:txBody>
          <a:bodyPr>
            <a:normAutofit lnSpcReduction="10000"/>
          </a:bodyPr>
          <a:lstStyle/>
          <a:p>
            <a:r>
              <a:rPr lang="en-US" sz="3200" dirty="0"/>
              <a:t>Note:  The instruction address of the Cache is actually the PC</a:t>
            </a:r>
          </a:p>
          <a:p>
            <a:pPr marL="514350" indent="-514350">
              <a:buFont typeface="+mj-lt"/>
              <a:buAutoNum type="arabicPeriod"/>
            </a:pPr>
            <a:r>
              <a:rPr lang="en-AU" altLang="en-US" sz="3200" dirty="0"/>
              <a:t>Halt the processor in an In-Order CPU</a:t>
            </a:r>
          </a:p>
          <a:p>
            <a:pPr marL="514350" indent="-514350">
              <a:buFont typeface="+mj-lt"/>
              <a:buAutoNum type="arabicPeriod"/>
            </a:pPr>
            <a:r>
              <a:rPr lang="en-AU" altLang="en-US" sz="3200" dirty="0"/>
              <a:t>Send the original PC value (current PC) to the next lower level of memory </a:t>
            </a:r>
          </a:p>
          <a:p>
            <a:pPr marL="514350" indent="-514350">
              <a:buFont typeface="+mj-lt"/>
              <a:buAutoNum type="arabicPeriod"/>
            </a:pPr>
            <a:r>
              <a:rPr lang="en-AU" altLang="en-US" sz="3200" dirty="0"/>
              <a:t>Write the entry into cache, put the data from the memory in the data portion of the cache, the upper address bits into the tag field, and set the valid bit to true</a:t>
            </a:r>
          </a:p>
          <a:p>
            <a:pPr marL="514350" indent="-514350">
              <a:buFont typeface="+mj-lt"/>
              <a:buAutoNum type="arabicPeriod"/>
            </a:pPr>
            <a:r>
              <a:rPr lang="en-AU" altLang="en-US" sz="3200" dirty="0"/>
              <a:t>Restart the instruction execution at the first step, fetching the instruction, but this time, it will have a cache hit in the instruction cache</a:t>
            </a:r>
          </a:p>
        </p:txBody>
      </p:sp>
    </p:spTree>
    <p:extLst>
      <p:ext uri="{BB962C8B-B14F-4D97-AF65-F5344CB8AC3E}">
        <p14:creationId xmlns:p14="http://schemas.microsoft.com/office/powerpoint/2010/main" val="2099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What Happens on a Write Hit?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5952744" y="168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7239000" y="333472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cxnSp>
        <p:nvCxnSpPr>
          <p:cNvPr id="87" name="Straight Arrow Connector 86">
            <a:extLst>
              <a:ext uri="{FF2B5EF4-FFF2-40B4-BE49-F238E27FC236}">
                <a16:creationId xmlns:a16="http://schemas.microsoft.com/office/drawing/2014/main" id="{8180583A-A32B-4340-9D49-57FB2ACC65F2}"/>
              </a:ext>
            </a:extLst>
          </p:cNvPr>
          <p:cNvCxnSpPr>
            <a:cxnSpLocks/>
            <a:stCxn id="18" idx="2"/>
            <a:endCxn id="39" idx="0"/>
          </p:cNvCxnSpPr>
          <p:nvPr/>
        </p:nvCxnSpPr>
        <p:spPr>
          <a:xfrm>
            <a:off x="8502966" y="3535414"/>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ADBC41B9-DB88-4FEC-8C49-67F124EC9907}"/>
              </a:ext>
            </a:extLst>
          </p:cNvPr>
          <p:cNvSpPr/>
          <p:nvPr/>
        </p:nvSpPr>
        <p:spPr>
          <a:xfrm>
            <a:off x="9921367" y="2857241"/>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4" name="Rectangle 93">
            <a:extLst>
              <a:ext uri="{FF2B5EF4-FFF2-40B4-BE49-F238E27FC236}">
                <a16:creationId xmlns:a16="http://schemas.microsoft.com/office/drawing/2014/main" id="{E0ED118A-A1CB-4274-8FFE-34E224C212F8}"/>
              </a:ext>
            </a:extLst>
          </p:cNvPr>
          <p:cNvSpPr/>
          <p:nvPr/>
        </p:nvSpPr>
        <p:spPr>
          <a:xfrm>
            <a:off x="7643066" y="2810215"/>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7239000" y="313208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7239000" y="272480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7239000" y="25221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7239000" y="423959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7239000" y="403696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7239000" y="4650810"/>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7239000" y="444817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7239000" y="505608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7239000" y="485344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7239000" y="545364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7239000" y="525100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9921367" y="4706525"/>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8502339" y="3131227"/>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4592190" y="3129334"/>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6099346" y="3132718"/>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5698558" y="313271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4595111" y="3136098"/>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3862834" y="3133756"/>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sp>
        <p:nvSpPr>
          <p:cNvPr id="55" name="Rectangle 54">
            <a:extLst>
              <a:ext uri="{FF2B5EF4-FFF2-40B4-BE49-F238E27FC236}">
                <a16:creationId xmlns:a16="http://schemas.microsoft.com/office/drawing/2014/main" id="{96439D57-0597-4E47-A47E-B2A98A206144}"/>
              </a:ext>
            </a:extLst>
          </p:cNvPr>
          <p:cNvSpPr/>
          <p:nvPr/>
        </p:nvSpPr>
        <p:spPr>
          <a:xfrm>
            <a:off x="10083282" y="3983344"/>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3" name="Straight Arrow Connector 12">
            <a:extLst>
              <a:ext uri="{FF2B5EF4-FFF2-40B4-BE49-F238E27FC236}">
                <a16:creationId xmlns:a16="http://schemas.microsoft.com/office/drawing/2014/main" id="{D44D2000-8274-40AA-8425-C944533A67BE}"/>
              </a:ext>
            </a:extLst>
          </p:cNvPr>
          <p:cNvCxnSpPr>
            <a:cxnSpLocks/>
            <a:stCxn id="55" idx="1"/>
            <a:endCxn id="39" idx="3"/>
          </p:cNvCxnSpPr>
          <p:nvPr/>
        </p:nvCxnSpPr>
        <p:spPr>
          <a:xfrm flipH="1">
            <a:off x="9766932" y="4133009"/>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6709340" y="3228089"/>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6508947" y="313609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4590022" y="2925495"/>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5952744" y="2925495"/>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4748777" y="2925495"/>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5336275" y="2722859"/>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5336275" y="2722859"/>
            <a:ext cx="176056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5725771" y="44659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5908050" y="3333607"/>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5860678" y="3560455"/>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5485007" y="4564708"/>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5725770" y="466622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5725769" y="485670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5725768" y="5056978"/>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5725768" y="52519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5725767" y="54522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5725767" y="406591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5725766" y="426618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5485017" y="475283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5485016" y="416007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5485017" y="435279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5485007" y="534559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4431566" y="4740294"/>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5485008" y="553832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5485007" y="494555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5485008" y="513828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4179009" y="483346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3703666" y="4706526"/>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Hit</a:t>
            </a:r>
          </a:p>
        </p:txBody>
      </p:sp>
      <p:cxnSp>
        <p:nvCxnSpPr>
          <p:cNvPr id="131" name="Straight Connector 130">
            <a:extLst>
              <a:ext uri="{FF2B5EF4-FFF2-40B4-BE49-F238E27FC236}">
                <a16:creationId xmlns:a16="http://schemas.microsoft.com/office/drawing/2014/main" id="{ADABC028-2D7E-4B23-A57C-4DF3B2351E17}"/>
              </a:ext>
            </a:extLst>
          </p:cNvPr>
          <p:cNvCxnSpPr>
            <a:cxnSpLocks/>
            <a:stCxn id="112" idx="0"/>
          </p:cNvCxnSpPr>
          <p:nvPr/>
        </p:nvCxnSpPr>
        <p:spPr>
          <a:xfrm flipV="1">
            <a:off x="4737830" y="3333607"/>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6098312" y="4759398"/>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6998251" y="45523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6998252" y="474507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6998251" y="415231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6998252" y="434504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6998242" y="53378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6998243" y="55305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6998242" y="49378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6998243" y="51305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6908143" y="5667983"/>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6486484" y="5865950"/>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10082521" y="3275811"/>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9766171" y="3425476"/>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8502339" y="5054423"/>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B</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4560374" y="476994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5044094" y="484010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647384-E1DE-4C92-B260-0302CD6376E1}"/>
              </a:ext>
            </a:extLst>
          </p:cNvPr>
          <p:cNvSpPr/>
          <p:nvPr/>
        </p:nvSpPr>
        <p:spPr>
          <a:xfrm>
            <a:off x="6393888"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3" name="Rectangle 152">
            <a:extLst>
              <a:ext uri="{FF2B5EF4-FFF2-40B4-BE49-F238E27FC236}">
                <a16:creationId xmlns:a16="http://schemas.microsoft.com/office/drawing/2014/main" id="{4C73298B-691D-404B-91F1-2A382D8192DA}"/>
              </a:ext>
            </a:extLst>
          </p:cNvPr>
          <p:cNvSpPr/>
          <p:nvPr/>
        </p:nvSpPr>
        <p:spPr>
          <a:xfrm>
            <a:off x="6392746"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4" name="Rectangle 153">
            <a:extLst>
              <a:ext uri="{FF2B5EF4-FFF2-40B4-BE49-F238E27FC236}">
                <a16:creationId xmlns:a16="http://schemas.microsoft.com/office/drawing/2014/main" id="{0D31E16F-1FF0-4B63-B367-6640C7FCFD5B}"/>
              </a:ext>
            </a:extLst>
          </p:cNvPr>
          <p:cNvSpPr/>
          <p:nvPr/>
        </p:nvSpPr>
        <p:spPr>
          <a:xfrm>
            <a:off x="6390940"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5" name="Rectangle 154">
            <a:extLst>
              <a:ext uri="{FF2B5EF4-FFF2-40B4-BE49-F238E27FC236}">
                <a16:creationId xmlns:a16="http://schemas.microsoft.com/office/drawing/2014/main" id="{0C524E87-1759-4EA5-9BF7-EFB9A57B675D}"/>
              </a:ext>
            </a:extLst>
          </p:cNvPr>
          <p:cNvSpPr/>
          <p:nvPr/>
        </p:nvSpPr>
        <p:spPr>
          <a:xfrm>
            <a:off x="6390940"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0" name="Rectangle 159">
            <a:extLst>
              <a:ext uri="{FF2B5EF4-FFF2-40B4-BE49-F238E27FC236}">
                <a16:creationId xmlns:a16="http://schemas.microsoft.com/office/drawing/2014/main" id="{397B6737-4137-4802-884D-9023EC169504}"/>
              </a:ext>
            </a:extLst>
          </p:cNvPr>
          <p:cNvSpPr/>
          <p:nvPr/>
        </p:nvSpPr>
        <p:spPr>
          <a:xfrm>
            <a:off x="6384522" y="4854909"/>
            <a:ext cx="212966"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1" name="Rectangle 160">
            <a:extLst>
              <a:ext uri="{FF2B5EF4-FFF2-40B4-BE49-F238E27FC236}">
                <a16:creationId xmlns:a16="http://schemas.microsoft.com/office/drawing/2014/main" id="{F548FD8E-7CA3-419C-9D30-D2F5625A457A}"/>
              </a:ext>
            </a:extLst>
          </p:cNvPr>
          <p:cNvSpPr/>
          <p:nvPr/>
        </p:nvSpPr>
        <p:spPr>
          <a:xfrm>
            <a:off x="6387199"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3" name="Rectangle 162">
            <a:extLst>
              <a:ext uri="{FF2B5EF4-FFF2-40B4-BE49-F238E27FC236}">
                <a16:creationId xmlns:a16="http://schemas.microsoft.com/office/drawing/2014/main" id="{FB3B8305-D0D0-4314-B250-0ABCD26E7B6B}"/>
              </a:ext>
            </a:extLst>
          </p:cNvPr>
          <p:cNvSpPr/>
          <p:nvPr/>
        </p:nvSpPr>
        <p:spPr>
          <a:xfrm>
            <a:off x="6386287"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4" name="Rectangle 163">
            <a:extLst>
              <a:ext uri="{FF2B5EF4-FFF2-40B4-BE49-F238E27FC236}">
                <a16:creationId xmlns:a16="http://schemas.microsoft.com/office/drawing/2014/main" id="{C8ADCC6E-FBD0-45E8-8863-3092CF86EF7E}"/>
              </a:ext>
            </a:extLst>
          </p:cNvPr>
          <p:cNvSpPr/>
          <p:nvPr/>
        </p:nvSpPr>
        <p:spPr>
          <a:xfrm>
            <a:off x="6388779"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5374615" y="3923731"/>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6908143" y="3923731"/>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5362988" y="3918412"/>
            <a:ext cx="15451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5374615" y="3918412"/>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B098D076-11BD-46C5-84AA-4FAE7FB124B7}"/>
              </a:ext>
            </a:extLst>
          </p:cNvPr>
          <p:cNvSpPr/>
          <p:nvPr/>
        </p:nvSpPr>
        <p:spPr>
          <a:xfrm>
            <a:off x="323861" y="2053465"/>
            <a:ext cx="3395513" cy="301285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600" dirty="0">
                <a:solidFill>
                  <a:schemeClr val="bg1"/>
                </a:solidFill>
              </a:rPr>
              <a:t>Write the data to the cache</a:t>
            </a:r>
          </a:p>
          <a:p>
            <a:pPr marL="628650" lvl="1" indent="-171450">
              <a:buFont typeface="Arial" panose="020B0604020202020204" pitchFamily="34" charset="0"/>
              <a:buChar char="•"/>
            </a:pPr>
            <a:r>
              <a:rPr lang="en-US" sz="1600" dirty="0">
                <a:solidFill>
                  <a:schemeClr val="bg1"/>
                </a:solidFill>
              </a:rPr>
              <a:t>NOTE – cache line no longer matches the Main Memory line</a:t>
            </a:r>
          </a:p>
          <a:p>
            <a:pPr marL="171450" indent="-171450">
              <a:buFont typeface="Arial" panose="020B0604020202020204" pitchFamily="34" charset="0"/>
              <a:buChar char="•"/>
            </a:pPr>
            <a:r>
              <a:rPr lang="en-US" sz="1600" dirty="0">
                <a:solidFill>
                  <a:schemeClr val="bg1"/>
                </a:solidFill>
              </a:rPr>
              <a:t>Then – depends on the </a:t>
            </a:r>
            <a:r>
              <a:rPr lang="en-US" sz="1600" dirty="0">
                <a:solidFill>
                  <a:srgbClr val="FF0000"/>
                </a:solidFill>
              </a:rPr>
              <a:t>cache type</a:t>
            </a:r>
          </a:p>
          <a:p>
            <a:pPr marL="628650" lvl="1" indent="-171450">
              <a:buFont typeface="Arial" panose="020B0604020202020204" pitchFamily="34" charset="0"/>
              <a:buChar char="•"/>
            </a:pPr>
            <a:r>
              <a:rPr lang="en-US" sz="1600" b="1" dirty="0">
                <a:solidFill>
                  <a:schemeClr val="bg1"/>
                </a:solidFill>
              </a:rPr>
              <a:t>WRITETHROUGH</a:t>
            </a:r>
            <a:r>
              <a:rPr lang="en-US" sz="1600" dirty="0">
                <a:solidFill>
                  <a:schemeClr val="bg1"/>
                </a:solidFill>
              </a:rPr>
              <a:t> – copy the line from the cache to Main Memory – Cache matches Main Memory again</a:t>
            </a:r>
          </a:p>
          <a:p>
            <a:pPr marL="628650" lvl="1" indent="-171450">
              <a:buFont typeface="Arial" panose="020B0604020202020204" pitchFamily="34" charset="0"/>
              <a:buChar char="•"/>
            </a:pPr>
            <a:endParaRPr lang="en-US" sz="1600" dirty="0">
              <a:solidFill>
                <a:schemeClr val="bg1"/>
              </a:solidFill>
            </a:endParaRPr>
          </a:p>
        </p:txBody>
      </p:sp>
      <p:sp>
        <p:nvSpPr>
          <p:cNvPr id="8" name="Arc 7">
            <a:extLst>
              <a:ext uri="{FF2B5EF4-FFF2-40B4-BE49-F238E27FC236}">
                <a16:creationId xmlns:a16="http://schemas.microsoft.com/office/drawing/2014/main" id="{A90B5493-4B79-439D-9DC0-3B0BD496B4B3}"/>
              </a:ext>
            </a:extLst>
          </p:cNvPr>
          <p:cNvSpPr/>
          <p:nvPr/>
        </p:nvSpPr>
        <p:spPr>
          <a:xfrm>
            <a:off x="8261417" y="3238700"/>
            <a:ext cx="3048090" cy="1899584"/>
          </a:xfrm>
          <a:prstGeom prst="arc">
            <a:avLst/>
          </a:prstGeom>
          <a:ln w="1905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a:extLst>
              <a:ext uri="{FF2B5EF4-FFF2-40B4-BE49-F238E27FC236}">
                <a16:creationId xmlns:a16="http://schemas.microsoft.com/office/drawing/2014/main" id="{98576CEE-58E5-4535-8BF9-8430D08DAAF4}"/>
              </a:ext>
            </a:extLst>
          </p:cNvPr>
          <p:cNvSpPr/>
          <p:nvPr/>
        </p:nvSpPr>
        <p:spPr>
          <a:xfrm flipV="1">
            <a:off x="8254231" y="3226144"/>
            <a:ext cx="3048081" cy="193991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C74C766-2E9A-49FC-8C9B-CBF6DCDC3E8A}"/>
              </a:ext>
            </a:extLst>
          </p:cNvPr>
          <p:cNvCxnSpPr>
            <a:endCxn id="146" idx="0"/>
          </p:cNvCxnSpPr>
          <p:nvPr/>
        </p:nvCxnSpPr>
        <p:spPr>
          <a:xfrm>
            <a:off x="2955350" y="2225410"/>
            <a:ext cx="5883742" cy="28290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E25B768-7B97-4B8F-B4FA-6F352CFD9211}"/>
              </a:ext>
            </a:extLst>
          </p:cNvPr>
          <p:cNvCxnSpPr>
            <a:cxnSpLocks/>
            <a:stCxn id="48" idx="2"/>
            <a:endCxn id="146" idx="0"/>
          </p:cNvCxnSpPr>
          <p:nvPr/>
        </p:nvCxnSpPr>
        <p:spPr>
          <a:xfrm>
            <a:off x="8839092" y="3326840"/>
            <a:ext cx="0" cy="1727583"/>
          </a:xfrm>
          <a:prstGeom prst="straightConnector1">
            <a:avLst/>
          </a:prstGeom>
          <a:ln w="190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E79B355E-A6B8-4C41-A8A0-052C80182A6A}"/>
              </a:ext>
            </a:extLst>
          </p:cNvPr>
          <p:cNvSpPr/>
          <p:nvPr/>
        </p:nvSpPr>
        <p:spPr>
          <a:xfrm>
            <a:off x="8503270" y="3131854"/>
            <a:ext cx="673506" cy="195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Word B</a:t>
            </a:r>
          </a:p>
        </p:txBody>
      </p:sp>
    </p:spTree>
    <p:extLst>
      <p:ext uri="{BB962C8B-B14F-4D97-AF65-F5344CB8AC3E}">
        <p14:creationId xmlns:p14="http://schemas.microsoft.com/office/powerpoint/2010/main" val="170225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8" grpId="0" animBg="1"/>
      <p:bldP spid="106" grpId="0" animBg="1"/>
      <p:bldP spid="1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What Happens on a Write Hit?</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5952744" y="168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7239000" y="333472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cxnSp>
        <p:nvCxnSpPr>
          <p:cNvPr id="87" name="Straight Arrow Connector 86">
            <a:extLst>
              <a:ext uri="{FF2B5EF4-FFF2-40B4-BE49-F238E27FC236}">
                <a16:creationId xmlns:a16="http://schemas.microsoft.com/office/drawing/2014/main" id="{8180583A-A32B-4340-9D49-57FB2ACC65F2}"/>
              </a:ext>
            </a:extLst>
          </p:cNvPr>
          <p:cNvCxnSpPr>
            <a:cxnSpLocks/>
            <a:stCxn id="18" idx="2"/>
            <a:endCxn id="39" idx="0"/>
          </p:cNvCxnSpPr>
          <p:nvPr/>
        </p:nvCxnSpPr>
        <p:spPr>
          <a:xfrm>
            <a:off x="8502966" y="3535414"/>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ADBC41B9-DB88-4FEC-8C49-67F124EC9907}"/>
              </a:ext>
            </a:extLst>
          </p:cNvPr>
          <p:cNvSpPr/>
          <p:nvPr/>
        </p:nvSpPr>
        <p:spPr>
          <a:xfrm>
            <a:off x="9921367" y="2857241"/>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4" name="Rectangle 93">
            <a:extLst>
              <a:ext uri="{FF2B5EF4-FFF2-40B4-BE49-F238E27FC236}">
                <a16:creationId xmlns:a16="http://schemas.microsoft.com/office/drawing/2014/main" id="{E0ED118A-A1CB-4274-8FFE-34E224C212F8}"/>
              </a:ext>
            </a:extLst>
          </p:cNvPr>
          <p:cNvSpPr/>
          <p:nvPr/>
        </p:nvSpPr>
        <p:spPr>
          <a:xfrm>
            <a:off x="7643066" y="2810215"/>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7239000" y="313208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7239000" y="272480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7239000" y="25221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7239000" y="423959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7239000" y="403696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7239000" y="4650810"/>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7239000" y="444817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7239000" y="505608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7239000" y="485344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7239000" y="545364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7239000" y="525100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9921367" y="4706525"/>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8502339" y="3131227"/>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4592190" y="3129334"/>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6099346" y="3132718"/>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5698558" y="313271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4595111" y="3136098"/>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3862834" y="3133756"/>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sp>
        <p:nvSpPr>
          <p:cNvPr id="55" name="Rectangle 54">
            <a:extLst>
              <a:ext uri="{FF2B5EF4-FFF2-40B4-BE49-F238E27FC236}">
                <a16:creationId xmlns:a16="http://schemas.microsoft.com/office/drawing/2014/main" id="{96439D57-0597-4E47-A47E-B2A98A206144}"/>
              </a:ext>
            </a:extLst>
          </p:cNvPr>
          <p:cNvSpPr/>
          <p:nvPr/>
        </p:nvSpPr>
        <p:spPr>
          <a:xfrm>
            <a:off x="10083282" y="3983344"/>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3" name="Straight Arrow Connector 12">
            <a:extLst>
              <a:ext uri="{FF2B5EF4-FFF2-40B4-BE49-F238E27FC236}">
                <a16:creationId xmlns:a16="http://schemas.microsoft.com/office/drawing/2014/main" id="{D44D2000-8274-40AA-8425-C944533A67BE}"/>
              </a:ext>
            </a:extLst>
          </p:cNvPr>
          <p:cNvCxnSpPr>
            <a:cxnSpLocks/>
            <a:stCxn id="55" idx="1"/>
            <a:endCxn id="39" idx="3"/>
          </p:cNvCxnSpPr>
          <p:nvPr/>
        </p:nvCxnSpPr>
        <p:spPr>
          <a:xfrm flipH="1">
            <a:off x="9766932" y="4133009"/>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6709340" y="3228089"/>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6508947" y="313609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4590022" y="2925495"/>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5952744" y="2925495"/>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4748777" y="2925495"/>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5336275" y="2722859"/>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5336275" y="2722859"/>
            <a:ext cx="176056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5506696" y="44659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5908050" y="3333607"/>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5860678" y="3560455"/>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5265932" y="4564708"/>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5506695" y="466622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5506694" y="485670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5506693" y="5056978"/>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5506693" y="52519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5506692" y="54522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5506692" y="406591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5506691" y="426618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5265942" y="475283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5265941" y="416007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5265942" y="435279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5265932" y="534559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4212491" y="4740294"/>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5265933" y="553832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5265932" y="494555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5265933" y="513828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3959934" y="483346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3484591" y="4706526"/>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Hit</a:t>
            </a:r>
          </a:p>
        </p:txBody>
      </p:sp>
      <p:cxnSp>
        <p:nvCxnSpPr>
          <p:cNvPr id="131" name="Straight Connector 130">
            <a:extLst>
              <a:ext uri="{FF2B5EF4-FFF2-40B4-BE49-F238E27FC236}">
                <a16:creationId xmlns:a16="http://schemas.microsoft.com/office/drawing/2014/main" id="{ADABC028-2D7E-4B23-A57C-4DF3B2351E17}"/>
              </a:ext>
            </a:extLst>
          </p:cNvPr>
          <p:cNvCxnSpPr>
            <a:cxnSpLocks/>
          </p:cNvCxnSpPr>
          <p:nvPr/>
        </p:nvCxnSpPr>
        <p:spPr>
          <a:xfrm flipV="1">
            <a:off x="4748777" y="3344977"/>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6098312" y="4759398"/>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6998251" y="45523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6998252" y="474507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6998251" y="415231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6998252" y="434504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6998242" y="53378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6998243" y="55305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6998242" y="49378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6998243" y="51305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6908143" y="5667983"/>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6486484" y="5865950"/>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10082521" y="3275811"/>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9766171" y="3425476"/>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8502339" y="5054423"/>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B</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4341299" y="476994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4825019" y="484010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647384-E1DE-4C92-B260-0302CD6376E1}"/>
              </a:ext>
            </a:extLst>
          </p:cNvPr>
          <p:cNvSpPr/>
          <p:nvPr/>
        </p:nvSpPr>
        <p:spPr>
          <a:xfrm>
            <a:off x="6174813"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3" name="Rectangle 152">
            <a:extLst>
              <a:ext uri="{FF2B5EF4-FFF2-40B4-BE49-F238E27FC236}">
                <a16:creationId xmlns:a16="http://schemas.microsoft.com/office/drawing/2014/main" id="{4C73298B-691D-404B-91F1-2A382D8192DA}"/>
              </a:ext>
            </a:extLst>
          </p:cNvPr>
          <p:cNvSpPr/>
          <p:nvPr/>
        </p:nvSpPr>
        <p:spPr>
          <a:xfrm>
            <a:off x="6173671"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4" name="Rectangle 153">
            <a:extLst>
              <a:ext uri="{FF2B5EF4-FFF2-40B4-BE49-F238E27FC236}">
                <a16:creationId xmlns:a16="http://schemas.microsoft.com/office/drawing/2014/main" id="{0D31E16F-1FF0-4B63-B367-6640C7FCFD5B}"/>
              </a:ext>
            </a:extLst>
          </p:cNvPr>
          <p:cNvSpPr/>
          <p:nvPr/>
        </p:nvSpPr>
        <p:spPr>
          <a:xfrm>
            <a:off x="6171865"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5" name="Rectangle 154">
            <a:extLst>
              <a:ext uri="{FF2B5EF4-FFF2-40B4-BE49-F238E27FC236}">
                <a16:creationId xmlns:a16="http://schemas.microsoft.com/office/drawing/2014/main" id="{0C524E87-1759-4EA5-9BF7-EFB9A57B675D}"/>
              </a:ext>
            </a:extLst>
          </p:cNvPr>
          <p:cNvSpPr/>
          <p:nvPr/>
        </p:nvSpPr>
        <p:spPr>
          <a:xfrm>
            <a:off x="6171865"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0" name="Rectangle 159">
            <a:extLst>
              <a:ext uri="{FF2B5EF4-FFF2-40B4-BE49-F238E27FC236}">
                <a16:creationId xmlns:a16="http://schemas.microsoft.com/office/drawing/2014/main" id="{397B6737-4137-4802-884D-9023EC169504}"/>
              </a:ext>
            </a:extLst>
          </p:cNvPr>
          <p:cNvSpPr/>
          <p:nvPr/>
        </p:nvSpPr>
        <p:spPr>
          <a:xfrm>
            <a:off x="6165447" y="4847369"/>
            <a:ext cx="204282" cy="2050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1" name="Rectangle 160">
            <a:extLst>
              <a:ext uri="{FF2B5EF4-FFF2-40B4-BE49-F238E27FC236}">
                <a16:creationId xmlns:a16="http://schemas.microsoft.com/office/drawing/2014/main" id="{F548FD8E-7CA3-419C-9D30-D2F5625A457A}"/>
              </a:ext>
            </a:extLst>
          </p:cNvPr>
          <p:cNvSpPr/>
          <p:nvPr/>
        </p:nvSpPr>
        <p:spPr>
          <a:xfrm>
            <a:off x="6168124"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3" name="Rectangle 162">
            <a:extLst>
              <a:ext uri="{FF2B5EF4-FFF2-40B4-BE49-F238E27FC236}">
                <a16:creationId xmlns:a16="http://schemas.microsoft.com/office/drawing/2014/main" id="{FB3B8305-D0D0-4314-B250-0ABCD26E7B6B}"/>
              </a:ext>
            </a:extLst>
          </p:cNvPr>
          <p:cNvSpPr/>
          <p:nvPr/>
        </p:nvSpPr>
        <p:spPr>
          <a:xfrm>
            <a:off x="6167212"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4" name="Rectangle 163">
            <a:extLst>
              <a:ext uri="{FF2B5EF4-FFF2-40B4-BE49-F238E27FC236}">
                <a16:creationId xmlns:a16="http://schemas.microsoft.com/office/drawing/2014/main" id="{C8ADCC6E-FBD0-45E8-8863-3092CF86EF7E}"/>
              </a:ext>
            </a:extLst>
          </p:cNvPr>
          <p:cNvSpPr/>
          <p:nvPr/>
        </p:nvSpPr>
        <p:spPr>
          <a:xfrm>
            <a:off x="6169704"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5155540" y="3923731"/>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6908143" y="3923731"/>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5362988" y="3918412"/>
            <a:ext cx="15451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5155540" y="3918412"/>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B098D076-11BD-46C5-84AA-4FAE7FB124B7}"/>
              </a:ext>
            </a:extLst>
          </p:cNvPr>
          <p:cNvSpPr/>
          <p:nvPr/>
        </p:nvSpPr>
        <p:spPr>
          <a:xfrm>
            <a:off x="323861" y="2053465"/>
            <a:ext cx="3395513" cy="381248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600" dirty="0">
                <a:solidFill>
                  <a:schemeClr val="bg1"/>
                </a:solidFill>
              </a:rPr>
              <a:t>Write the data to the cache</a:t>
            </a:r>
          </a:p>
          <a:p>
            <a:pPr marL="628650" lvl="1" indent="-171450">
              <a:buFont typeface="Arial" panose="020B0604020202020204" pitchFamily="34" charset="0"/>
              <a:buChar char="•"/>
            </a:pPr>
            <a:r>
              <a:rPr lang="en-US" sz="1600" dirty="0">
                <a:solidFill>
                  <a:schemeClr val="bg1"/>
                </a:solidFill>
              </a:rPr>
              <a:t>NOTE – cache line no longer matches the Main Memory line</a:t>
            </a:r>
          </a:p>
          <a:p>
            <a:pPr marL="171450" indent="-171450">
              <a:buFont typeface="Arial" panose="020B0604020202020204" pitchFamily="34" charset="0"/>
              <a:buChar char="•"/>
            </a:pPr>
            <a:r>
              <a:rPr lang="en-US" sz="1600" dirty="0">
                <a:solidFill>
                  <a:schemeClr val="bg1"/>
                </a:solidFill>
              </a:rPr>
              <a:t>Then – depends on the </a:t>
            </a:r>
            <a:r>
              <a:rPr lang="en-US" sz="1600" dirty="0">
                <a:solidFill>
                  <a:srgbClr val="FF0000"/>
                </a:solidFill>
              </a:rPr>
              <a:t>cache type</a:t>
            </a:r>
          </a:p>
          <a:p>
            <a:pPr marL="628650" lvl="1" indent="-171450">
              <a:buFont typeface="Arial" panose="020B0604020202020204" pitchFamily="34" charset="0"/>
              <a:buChar char="•"/>
            </a:pPr>
            <a:r>
              <a:rPr lang="en-US" sz="1600" b="1" dirty="0">
                <a:solidFill>
                  <a:schemeClr val="bg1"/>
                </a:solidFill>
              </a:rPr>
              <a:t>WRITETHROUGH</a:t>
            </a:r>
            <a:r>
              <a:rPr lang="en-US" sz="1600" dirty="0">
                <a:solidFill>
                  <a:schemeClr val="bg1"/>
                </a:solidFill>
              </a:rPr>
              <a:t> – copy the line from the cache to Main Memory – Cache matches Main Memory again</a:t>
            </a:r>
          </a:p>
          <a:p>
            <a:pPr marL="628650" lvl="1" indent="-171450">
              <a:buFont typeface="Arial" panose="020B0604020202020204" pitchFamily="34" charset="0"/>
              <a:buChar char="•"/>
            </a:pPr>
            <a:r>
              <a:rPr lang="en-US" sz="1600" b="1" dirty="0">
                <a:solidFill>
                  <a:schemeClr val="bg1"/>
                </a:solidFill>
              </a:rPr>
              <a:t>WRITEBACK</a:t>
            </a:r>
            <a:r>
              <a:rPr lang="en-US" sz="1600" dirty="0">
                <a:solidFill>
                  <a:schemeClr val="bg1"/>
                </a:solidFill>
              </a:rPr>
              <a:t> – set a Dirty bit in the Tag Memory – Cache now different from Main Memory</a:t>
            </a:r>
          </a:p>
          <a:p>
            <a:pPr marL="1085850" lvl="2" indent="-171450">
              <a:buFont typeface="Arial" panose="020B0604020202020204" pitchFamily="34" charset="0"/>
              <a:buChar char="•"/>
            </a:pPr>
            <a:r>
              <a:rPr lang="en-US" sz="1600" dirty="0">
                <a:solidFill>
                  <a:schemeClr val="bg1"/>
                </a:solidFill>
              </a:rPr>
              <a:t>We will need to handle this in a later reference</a:t>
            </a:r>
          </a:p>
          <a:p>
            <a:pPr marL="628650" lvl="1" indent="-171450">
              <a:buFont typeface="Arial" panose="020B0604020202020204" pitchFamily="34" charset="0"/>
              <a:buChar char="•"/>
            </a:pPr>
            <a:endParaRPr lang="en-US" sz="1600" dirty="0">
              <a:solidFill>
                <a:schemeClr val="bg1"/>
              </a:solidFill>
            </a:endParaRPr>
          </a:p>
        </p:txBody>
      </p:sp>
      <p:sp>
        <p:nvSpPr>
          <p:cNvPr id="110" name="Rectangle 109">
            <a:extLst>
              <a:ext uri="{FF2B5EF4-FFF2-40B4-BE49-F238E27FC236}">
                <a16:creationId xmlns:a16="http://schemas.microsoft.com/office/drawing/2014/main" id="{CCB289A0-BC78-4109-904D-1F3893E5D993}"/>
              </a:ext>
            </a:extLst>
          </p:cNvPr>
          <p:cNvSpPr/>
          <p:nvPr/>
        </p:nvSpPr>
        <p:spPr>
          <a:xfrm>
            <a:off x="6374838"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4" name="Rectangle 113">
            <a:extLst>
              <a:ext uri="{FF2B5EF4-FFF2-40B4-BE49-F238E27FC236}">
                <a16:creationId xmlns:a16="http://schemas.microsoft.com/office/drawing/2014/main" id="{C44FD6E3-2DBB-406E-A586-D1B064A71611}"/>
              </a:ext>
            </a:extLst>
          </p:cNvPr>
          <p:cNvSpPr/>
          <p:nvPr/>
        </p:nvSpPr>
        <p:spPr>
          <a:xfrm>
            <a:off x="6373696"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6" name="Rectangle 115">
            <a:extLst>
              <a:ext uri="{FF2B5EF4-FFF2-40B4-BE49-F238E27FC236}">
                <a16:creationId xmlns:a16="http://schemas.microsoft.com/office/drawing/2014/main" id="{8A7FB116-1A89-447B-89BC-FF807B414A44}"/>
              </a:ext>
            </a:extLst>
          </p:cNvPr>
          <p:cNvSpPr/>
          <p:nvPr/>
        </p:nvSpPr>
        <p:spPr>
          <a:xfrm>
            <a:off x="6371890"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8" name="Rectangle 117">
            <a:extLst>
              <a:ext uri="{FF2B5EF4-FFF2-40B4-BE49-F238E27FC236}">
                <a16:creationId xmlns:a16="http://schemas.microsoft.com/office/drawing/2014/main" id="{EC7A13DC-E636-4396-BCDE-883569C69840}"/>
              </a:ext>
            </a:extLst>
          </p:cNvPr>
          <p:cNvSpPr/>
          <p:nvPr/>
        </p:nvSpPr>
        <p:spPr>
          <a:xfrm>
            <a:off x="6371890"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9" name="Rectangle 118">
            <a:extLst>
              <a:ext uri="{FF2B5EF4-FFF2-40B4-BE49-F238E27FC236}">
                <a16:creationId xmlns:a16="http://schemas.microsoft.com/office/drawing/2014/main" id="{87090255-5BBD-4C39-B5D7-8FFE25A7B495}"/>
              </a:ext>
            </a:extLst>
          </p:cNvPr>
          <p:cNvSpPr/>
          <p:nvPr/>
        </p:nvSpPr>
        <p:spPr>
          <a:xfrm>
            <a:off x="6355947" y="4854909"/>
            <a:ext cx="212966"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0" name="Rectangle 119">
            <a:extLst>
              <a:ext uri="{FF2B5EF4-FFF2-40B4-BE49-F238E27FC236}">
                <a16:creationId xmlns:a16="http://schemas.microsoft.com/office/drawing/2014/main" id="{19EFF117-EB8C-439A-A28B-F6C18214A6C8}"/>
              </a:ext>
            </a:extLst>
          </p:cNvPr>
          <p:cNvSpPr/>
          <p:nvPr/>
        </p:nvSpPr>
        <p:spPr>
          <a:xfrm>
            <a:off x="6368149" y="5066317"/>
            <a:ext cx="200393" cy="197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D</a:t>
            </a:r>
          </a:p>
        </p:txBody>
      </p:sp>
      <p:sp>
        <p:nvSpPr>
          <p:cNvPr id="121" name="Rectangle 120">
            <a:extLst>
              <a:ext uri="{FF2B5EF4-FFF2-40B4-BE49-F238E27FC236}">
                <a16:creationId xmlns:a16="http://schemas.microsoft.com/office/drawing/2014/main" id="{609D3A1A-D6EB-4382-BA20-23390C324E53}"/>
              </a:ext>
            </a:extLst>
          </p:cNvPr>
          <p:cNvSpPr/>
          <p:nvPr/>
        </p:nvSpPr>
        <p:spPr>
          <a:xfrm>
            <a:off x="6367237"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2" name="Rectangle 121">
            <a:extLst>
              <a:ext uri="{FF2B5EF4-FFF2-40B4-BE49-F238E27FC236}">
                <a16:creationId xmlns:a16="http://schemas.microsoft.com/office/drawing/2014/main" id="{511D2B23-7149-4DDD-8766-47A8F47ACE3D}"/>
              </a:ext>
            </a:extLst>
          </p:cNvPr>
          <p:cNvSpPr/>
          <p:nvPr/>
        </p:nvSpPr>
        <p:spPr>
          <a:xfrm>
            <a:off x="6369729"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cxnSp>
        <p:nvCxnSpPr>
          <p:cNvPr id="123" name="Straight Arrow Connector 122">
            <a:extLst>
              <a:ext uri="{FF2B5EF4-FFF2-40B4-BE49-F238E27FC236}">
                <a16:creationId xmlns:a16="http://schemas.microsoft.com/office/drawing/2014/main" id="{8DCA71D3-211F-4512-B3B8-256E1C9ACDA6}"/>
              </a:ext>
            </a:extLst>
          </p:cNvPr>
          <p:cNvCxnSpPr>
            <a:cxnSpLocks/>
          </p:cNvCxnSpPr>
          <p:nvPr/>
        </p:nvCxnSpPr>
        <p:spPr>
          <a:xfrm>
            <a:off x="3609975" y="4448174"/>
            <a:ext cx="2834374" cy="7168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Writethrough Cache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8272247" cy="4624512"/>
          </a:xfrm>
        </p:spPr>
        <p:txBody>
          <a:bodyPr>
            <a:normAutofit/>
          </a:bodyPr>
          <a:lstStyle/>
          <a:p>
            <a:r>
              <a:rPr lang="en-US" altLang="en-US" dirty="0"/>
              <a:t>Writethrough: update memory on each write</a:t>
            </a:r>
          </a:p>
          <a:p>
            <a:r>
              <a:rPr lang="en-US" altLang="en-US" dirty="0"/>
              <a:t>But makes writes take longer</a:t>
            </a:r>
          </a:p>
          <a:p>
            <a:pPr lvl="1"/>
            <a:r>
              <a:rPr lang="en-US" altLang="en-US" dirty="0"/>
              <a:t>e.g., if base CPI = 1, 10% of instructions are stores, write to memory takes 100 cycles</a:t>
            </a:r>
          </a:p>
          <a:p>
            <a:pPr lvl="2"/>
            <a:r>
              <a:rPr lang="en-US" altLang="en-US" dirty="0"/>
              <a:t> Effective CPI = 1 + 0.1×100 = 11</a:t>
            </a:r>
          </a:p>
          <a:p>
            <a:r>
              <a:rPr lang="en-US" altLang="en-US" dirty="0"/>
              <a:t>Solution A: write only the modified word to Memory</a:t>
            </a:r>
          </a:p>
          <a:p>
            <a:pPr lvl="1"/>
            <a:r>
              <a:rPr lang="en-US" altLang="en-US" dirty="0"/>
              <a:t>No help if cache &lt;-&gt; memory path is a line wide</a:t>
            </a:r>
          </a:p>
          <a:p>
            <a:r>
              <a:rPr lang="en-US" altLang="en-US" dirty="0"/>
              <a:t>Solution B: write buffer</a:t>
            </a:r>
          </a:p>
          <a:p>
            <a:pPr lvl="1"/>
            <a:r>
              <a:rPr lang="en-US" altLang="en-US" dirty="0"/>
              <a:t>FIFO which holds data waiting to be written to memory</a:t>
            </a:r>
          </a:p>
          <a:p>
            <a:endParaRPr lang="en-AU" altLang="en-US" sz="3200" dirty="0"/>
          </a:p>
        </p:txBody>
      </p:sp>
      <p:sp>
        <p:nvSpPr>
          <p:cNvPr id="8" name="TextBox 7"/>
          <p:cNvSpPr txBox="1"/>
          <p:nvPr/>
        </p:nvSpPr>
        <p:spPr>
          <a:xfrm>
            <a:off x="9110447" y="978750"/>
            <a:ext cx="2926080" cy="2862322"/>
          </a:xfrm>
          <a:prstGeom prst="rect">
            <a:avLst/>
          </a:prstGeom>
          <a:noFill/>
        </p:spPr>
        <p:txBody>
          <a:bodyPr wrap="square" rtlCol="0">
            <a:spAutoFit/>
          </a:bodyPr>
          <a:lstStyle/>
          <a:p>
            <a:r>
              <a:rPr lang="en-US" dirty="0">
                <a:solidFill>
                  <a:srgbClr val="0070C0"/>
                </a:solidFill>
              </a:rPr>
              <a:t>Write through: </a:t>
            </a:r>
            <a:r>
              <a:rPr lang="en-US" dirty="0">
                <a:solidFill>
                  <a:schemeClr val="bg1"/>
                </a:solidFill>
              </a:rPr>
              <a:t> a scheme in which writes always update both the cache and the next lower level of memory hierarchy, ensuring that data is always consistent between the two levels of memory</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972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c 7">
            <a:extLst>
              <a:ext uri="{FF2B5EF4-FFF2-40B4-BE49-F238E27FC236}">
                <a16:creationId xmlns:a16="http://schemas.microsoft.com/office/drawing/2014/main" id="{A90B5493-4B79-439D-9DC0-3B0BD496B4B3}"/>
              </a:ext>
            </a:extLst>
          </p:cNvPr>
          <p:cNvSpPr/>
          <p:nvPr/>
        </p:nvSpPr>
        <p:spPr>
          <a:xfrm>
            <a:off x="7105085" y="3187369"/>
            <a:ext cx="3048090" cy="1391719"/>
          </a:xfrm>
          <a:prstGeom prst="arc">
            <a:avLst/>
          </a:prstGeom>
          <a:ln w="1905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Arc 105">
            <a:extLst>
              <a:ext uri="{FF2B5EF4-FFF2-40B4-BE49-F238E27FC236}">
                <a16:creationId xmlns:a16="http://schemas.microsoft.com/office/drawing/2014/main" id="{98576CEE-58E5-4535-8BF9-8430D08DAAF4}"/>
              </a:ext>
            </a:extLst>
          </p:cNvPr>
          <p:cNvSpPr/>
          <p:nvPr/>
        </p:nvSpPr>
        <p:spPr>
          <a:xfrm flipV="1">
            <a:off x="7097899" y="3539497"/>
            <a:ext cx="3055242" cy="1575231"/>
          </a:xfrm>
          <a:prstGeom prst="arc">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Write Buffer on a Writethrough Cache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5952744" y="168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6082668" y="328339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cxnSp>
        <p:nvCxnSpPr>
          <p:cNvPr id="87" name="Straight Arrow Connector 86">
            <a:extLst>
              <a:ext uri="{FF2B5EF4-FFF2-40B4-BE49-F238E27FC236}">
                <a16:creationId xmlns:a16="http://schemas.microsoft.com/office/drawing/2014/main" id="{8180583A-A32B-4340-9D49-57FB2ACC65F2}"/>
              </a:ext>
            </a:extLst>
          </p:cNvPr>
          <p:cNvCxnSpPr>
            <a:cxnSpLocks/>
            <a:stCxn id="18" idx="2"/>
            <a:endCxn id="39" idx="0"/>
          </p:cNvCxnSpPr>
          <p:nvPr/>
        </p:nvCxnSpPr>
        <p:spPr>
          <a:xfrm>
            <a:off x="7346634" y="3484083"/>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ADBC41B9-DB88-4FEC-8C49-67F124EC9907}"/>
              </a:ext>
            </a:extLst>
          </p:cNvPr>
          <p:cNvSpPr/>
          <p:nvPr/>
        </p:nvSpPr>
        <p:spPr>
          <a:xfrm>
            <a:off x="8765035" y="2805910"/>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4" name="Rectangle 93">
            <a:extLst>
              <a:ext uri="{FF2B5EF4-FFF2-40B4-BE49-F238E27FC236}">
                <a16:creationId xmlns:a16="http://schemas.microsoft.com/office/drawing/2014/main" id="{E0ED118A-A1CB-4274-8FFE-34E224C212F8}"/>
              </a:ext>
            </a:extLst>
          </p:cNvPr>
          <p:cNvSpPr/>
          <p:nvPr/>
        </p:nvSpPr>
        <p:spPr>
          <a:xfrm>
            <a:off x="6486734" y="2758884"/>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6082668" y="308075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6082668" y="267347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6082668" y="247083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6082668" y="41882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6082668" y="398563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6082668" y="459947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6082668" y="439684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6082668" y="5004751"/>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6082668" y="480211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6082668" y="540231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6082668" y="519967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8765035" y="4655194"/>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7346007" y="3079896"/>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3435858" y="3078003"/>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4943014" y="308138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4542226" y="3081386"/>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3438779" y="3084767"/>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2706502" y="3082425"/>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5553008" y="3176758"/>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5352615" y="308476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3433690" y="2874164"/>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4796412" y="2874164"/>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3592445" y="2874164"/>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4179943" y="2671528"/>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4179943" y="2671528"/>
            <a:ext cx="176056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4357364" y="2412601"/>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4569439" y="441462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4751718" y="3282276"/>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4704346" y="3509124"/>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4328675" y="4513377"/>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4569438" y="461489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4569437" y="4805376"/>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4569436" y="500564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4569436" y="5200651"/>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4569435" y="540092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4569435" y="40145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4569434" y="42148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4328685" y="47015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4328684" y="41087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4328685" y="43014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4328675" y="529426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3275234" y="4688963"/>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4328676" y="548699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4328675" y="489422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4328676" y="50869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3022677" y="47821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2547334" y="4655195"/>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Hit</a:t>
            </a:r>
          </a:p>
        </p:txBody>
      </p:sp>
      <p:cxnSp>
        <p:nvCxnSpPr>
          <p:cNvPr id="131" name="Straight Connector 130">
            <a:extLst>
              <a:ext uri="{FF2B5EF4-FFF2-40B4-BE49-F238E27FC236}">
                <a16:creationId xmlns:a16="http://schemas.microsoft.com/office/drawing/2014/main" id="{ADABC028-2D7E-4B23-A57C-4DF3B2351E17}"/>
              </a:ext>
            </a:extLst>
          </p:cNvPr>
          <p:cNvCxnSpPr>
            <a:cxnSpLocks/>
            <a:stCxn id="112" idx="0"/>
          </p:cNvCxnSpPr>
          <p:nvPr/>
        </p:nvCxnSpPr>
        <p:spPr>
          <a:xfrm flipV="1">
            <a:off x="3581498" y="3282276"/>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4941980" y="470806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5841919" y="450102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5841920" y="469374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5841919" y="410098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5841920" y="429371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5841910" y="528650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5841911" y="547923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5841910" y="488647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5841911" y="507919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5751811" y="5616652"/>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5330152" y="5814619"/>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8926189" y="3224480"/>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8609839" y="3374145"/>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7346007" y="5003092"/>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B</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3404042" y="4718616"/>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3887762" y="478877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647384-E1DE-4C92-B260-0302CD6376E1}"/>
              </a:ext>
            </a:extLst>
          </p:cNvPr>
          <p:cNvSpPr/>
          <p:nvPr/>
        </p:nvSpPr>
        <p:spPr>
          <a:xfrm>
            <a:off x="5237556" y="4017216"/>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3" name="Rectangle 152">
            <a:extLst>
              <a:ext uri="{FF2B5EF4-FFF2-40B4-BE49-F238E27FC236}">
                <a16:creationId xmlns:a16="http://schemas.microsoft.com/office/drawing/2014/main" id="{4C73298B-691D-404B-91F1-2A382D8192DA}"/>
              </a:ext>
            </a:extLst>
          </p:cNvPr>
          <p:cNvSpPr/>
          <p:nvPr/>
        </p:nvSpPr>
        <p:spPr>
          <a:xfrm>
            <a:off x="5236414" y="4215981"/>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4" name="Rectangle 153">
            <a:extLst>
              <a:ext uri="{FF2B5EF4-FFF2-40B4-BE49-F238E27FC236}">
                <a16:creationId xmlns:a16="http://schemas.microsoft.com/office/drawing/2014/main" id="{0D31E16F-1FF0-4B63-B367-6640C7FCFD5B}"/>
              </a:ext>
            </a:extLst>
          </p:cNvPr>
          <p:cNvSpPr/>
          <p:nvPr/>
        </p:nvSpPr>
        <p:spPr>
          <a:xfrm>
            <a:off x="5234608" y="440985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5" name="Rectangle 154">
            <a:extLst>
              <a:ext uri="{FF2B5EF4-FFF2-40B4-BE49-F238E27FC236}">
                <a16:creationId xmlns:a16="http://schemas.microsoft.com/office/drawing/2014/main" id="{0C524E87-1759-4EA5-9BF7-EFB9A57B675D}"/>
              </a:ext>
            </a:extLst>
          </p:cNvPr>
          <p:cNvSpPr/>
          <p:nvPr/>
        </p:nvSpPr>
        <p:spPr>
          <a:xfrm>
            <a:off x="5234608" y="46132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0" name="Rectangle 159">
            <a:extLst>
              <a:ext uri="{FF2B5EF4-FFF2-40B4-BE49-F238E27FC236}">
                <a16:creationId xmlns:a16="http://schemas.microsoft.com/office/drawing/2014/main" id="{397B6737-4137-4802-884D-9023EC169504}"/>
              </a:ext>
            </a:extLst>
          </p:cNvPr>
          <p:cNvSpPr/>
          <p:nvPr/>
        </p:nvSpPr>
        <p:spPr>
          <a:xfrm>
            <a:off x="5228190" y="4803578"/>
            <a:ext cx="212966"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1" name="Rectangle 160">
            <a:extLst>
              <a:ext uri="{FF2B5EF4-FFF2-40B4-BE49-F238E27FC236}">
                <a16:creationId xmlns:a16="http://schemas.microsoft.com/office/drawing/2014/main" id="{F548FD8E-7CA3-419C-9D30-D2F5625A457A}"/>
              </a:ext>
            </a:extLst>
          </p:cNvPr>
          <p:cNvSpPr/>
          <p:nvPr/>
        </p:nvSpPr>
        <p:spPr>
          <a:xfrm>
            <a:off x="5230867" y="5014986"/>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3" name="Rectangle 162">
            <a:extLst>
              <a:ext uri="{FF2B5EF4-FFF2-40B4-BE49-F238E27FC236}">
                <a16:creationId xmlns:a16="http://schemas.microsoft.com/office/drawing/2014/main" id="{FB3B8305-D0D0-4314-B250-0ABCD26E7B6B}"/>
              </a:ext>
            </a:extLst>
          </p:cNvPr>
          <p:cNvSpPr/>
          <p:nvPr/>
        </p:nvSpPr>
        <p:spPr>
          <a:xfrm>
            <a:off x="5229955" y="520762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4" name="Rectangle 163">
            <a:extLst>
              <a:ext uri="{FF2B5EF4-FFF2-40B4-BE49-F238E27FC236}">
                <a16:creationId xmlns:a16="http://schemas.microsoft.com/office/drawing/2014/main" id="{C8ADCC6E-FBD0-45E8-8863-3092CF86EF7E}"/>
              </a:ext>
            </a:extLst>
          </p:cNvPr>
          <p:cNvSpPr/>
          <p:nvPr/>
        </p:nvSpPr>
        <p:spPr>
          <a:xfrm>
            <a:off x="5232447" y="5399163"/>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4218283" y="3872400"/>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5751811" y="3872400"/>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4206656" y="3867081"/>
            <a:ext cx="15451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4218283" y="3867081"/>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B098D076-11BD-46C5-84AA-4FAE7FB124B7}"/>
              </a:ext>
            </a:extLst>
          </p:cNvPr>
          <p:cNvSpPr/>
          <p:nvPr/>
        </p:nvSpPr>
        <p:spPr>
          <a:xfrm>
            <a:off x="296090" y="1577701"/>
            <a:ext cx="3395513" cy="301285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600" dirty="0">
                <a:solidFill>
                  <a:schemeClr val="bg1"/>
                </a:solidFill>
              </a:rPr>
              <a:t>Write data to Write Buffer immediately</a:t>
            </a:r>
          </a:p>
          <a:p>
            <a:pPr marL="171450" indent="-171450">
              <a:buFont typeface="Arial" panose="020B0604020202020204" pitchFamily="34" charset="0"/>
              <a:buChar char="•"/>
            </a:pPr>
            <a:r>
              <a:rPr lang="en-US" sz="1600" dirty="0">
                <a:solidFill>
                  <a:schemeClr val="bg1"/>
                </a:solidFill>
              </a:rPr>
              <a:t>Remove stall so processor can proceed</a:t>
            </a:r>
          </a:p>
          <a:p>
            <a:pPr marL="171450" indent="-171450">
              <a:buFont typeface="Arial" panose="020B0604020202020204" pitchFamily="34" charset="0"/>
              <a:buChar char="•"/>
            </a:pPr>
            <a:r>
              <a:rPr lang="en-US" sz="1600" dirty="0">
                <a:solidFill>
                  <a:schemeClr val="bg1"/>
                </a:solidFill>
              </a:rPr>
              <a:t>Then copy to Main Memory</a:t>
            </a:r>
          </a:p>
          <a:p>
            <a:pPr marL="628650" lvl="1" indent="-171450">
              <a:buFont typeface="Arial" panose="020B0604020202020204" pitchFamily="34" charset="0"/>
              <a:buChar char="•"/>
            </a:pPr>
            <a:endParaRPr lang="en-US" sz="1600" dirty="0">
              <a:solidFill>
                <a:schemeClr val="bg1"/>
              </a:solidFill>
            </a:endParaRPr>
          </a:p>
        </p:txBody>
      </p:sp>
      <p:sp>
        <p:nvSpPr>
          <p:cNvPr id="110" name="Rectangle 109">
            <a:extLst>
              <a:ext uri="{FF2B5EF4-FFF2-40B4-BE49-F238E27FC236}">
                <a16:creationId xmlns:a16="http://schemas.microsoft.com/office/drawing/2014/main" id="{C349E110-7133-403B-879A-AEC5DC2FB941}"/>
              </a:ext>
            </a:extLst>
          </p:cNvPr>
          <p:cNvSpPr/>
          <p:nvPr/>
        </p:nvSpPr>
        <p:spPr>
          <a:xfrm>
            <a:off x="8984023" y="410158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4" name="Rectangle 113">
            <a:extLst>
              <a:ext uri="{FF2B5EF4-FFF2-40B4-BE49-F238E27FC236}">
                <a16:creationId xmlns:a16="http://schemas.microsoft.com/office/drawing/2014/main" id="{8FAF481E-C6B5-4D6E-A7E0-6D73483356E3}"/>
              </a:ext>
            </a:extLst>
          </p:cNvPr>
          <p:cNvSpPr/>
          <p:nvPr/>
        </p:nvSpPr>
        <p:spPr>
          <a:xfrm>
            <a:off x="8984023" y="389894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Write Buffer</a:t>
            </a:r>
          </a:p>
        </p:txBody>
      </p:sp>
    </p:spTree>
    <p:extLst>
      <p:ext uri="{BB962C8B-B14F-4D97-AF65-F5344CB8AC3E}">
        <p14:creationId xmlns:p14="http://schemas.microsoft.com/office/powerpoint/2010/main" val="6366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248334"/>
            <a:ext cx="12192000" cy="609665"/>
          </a:xfrm>
          <a:solidFill>
            <a:schemeClr val="bg1"/>
          </a:solidFill>
        </p:spPr>
        <p:txBody>
          <a:bodyPr/>
          <a:lstStyle/>
          <a:p>
            <a:r>
              <a:rPr lang="en-US" sz="1400" dirty="0"/>
              <a:t>				Computer Organization and Design by Patterson and Hennessy</a:t>
            </a:r>
          </a:p>
        </p:txBody>
      </p:sp>
      <p:sp>
        <p:nvSpPr>
          <p:cNvPr id="2" name="Title 1"/>
          <p:cNvSpPr>
            <a:spLocks noGrp="1"/>
          </p:cNvSpPr>
          <p:nvPr>
            <p:ph type="title"/>
          </p:nvPr>
        </p:nvSpPr>
        <p:spPr>
          <a:xfrm>
            <a:off x="838200" y="53719"/>
            <a:ext cx="10515600" cy="1325563"/>
          </a:xfrm>
        </p:spPr>
        <p:txBody>
          <a:bodyPr/>
          <a:lstStyle/>
          <a:p>
            <a:r>
              <a:rPr lang="en-US" dirty="0"/>
              <a:t>Writethrough Cache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487298"/>
            <a:ext cx="8272247" cy="4624512"/>
          </a:xfrm>
        </p:spPr>
        <p:txBody>
          <a:bodyPr>
            <a:normAutofit/>
          </a:bodyPr>
          <a:lstStyle/>
          <a:p>
            <a:r>
              <a:rPr lang="en-US" altLang="en-US" dirty="0"/>
              <a:t>Writethrough: update memory on each write</a:t>
            </a:r>
          </a:p>
          <a:p>
            <a:r>
              <a:rPr lang="en-US" altLang="en-US" dirty="0"/>
              <a:t>But makes writes take longer</a:t>
            </a:r>
          </a:p>
          <a:p>
            <a:pPr lvl="1"/>
            <a:r>
              <a:rPr lang="en-US" altLang="en-US" dirty="0"/>
              <a:t>e.g., if base CPI = 1, 10% of instructions are stores, write to memory takes 100 cycles</a:t>
            </a:r>
          </a:p>
          <a:p>
            <a:pPr lvl="2"/>
            <a:r>
              <a:rPr lang="en-US" altLang="en-US" dirty="0"/>
              <a:t> Effective CPI = 1 + 0.1×100 = 11</a:t>
            </a:r>
          </a:p>
          <a:p>
            <a:r>
              <a:rPr lang="en-US" altLang="en-US" dirty="0"/>
              <a:t>Solution A: write only the modified word</a:t>
            </a:r>
          </a:p>
          <a:p>
            <a:pPr lvl="1"/>
            <a:r>
              <a:rPr lang="en-US" altLang="en-US" dirty="0"/>
              <a:t>No help if cache &lt;-&gt; memory path is a line wide</a:t>
            </a:r>
          </a:p>
          <a:p>
            <a:r>
              <a:rPr lang="en-US" altLang="en-US" dirty="0"/>
              <a:t>Solution: write buffer</a:t>
            </a:r>
          </a:p>
          <a:p>
            <a:pPr lvl="1"/>
            <a:r>
              <a:rPr lang="en-US" altLang="en-US" dirty="0"/>
              <a:t>FIFO which holds data waiting to be written to memory</a:t>
            </a:r>
          </a:p>
          <a:p>
            <a:pPr lvl="1"/>
            <a:r>
              <a:rPr lang="en-US" altLang="en-US" dirty="0"/>
              <a:t>CPU continues immediately</a:t>
            </a:r>
          </a:p>
          <a:p>
            <a:pPr lvl="2"/>
            <a:r>
              <a:rPr lang="en-US" altLang="en-US" dirty="0"/>
              <a:t>Only stalls on write if write buffer is already full</a:t>
            </a:r>
          </a:p>
          <a:p>
            <a:endParaRPr lang="en-AU" altLang="en-US" sz="3200" dirty="0"/>
          </a:p>
        </p:txBody>
      </p:sp>
      <p:sp>
        <p:nvSpPr>
          <p:cNvPr id="8" name="TextBox 7"/>
          <p:cNvSpPr txBox="1"/>
          <p:nvPr/>
        </p:nvSpPr>
        <p:spPr>
          <a:xfrm>
            <a:off x="9110447" y="978750"/>
            <a:ext cx="2926080" cy="5909310"/>
          </a:xfrm>
          <a:prstGeom prst="rect">
            <a:avLst/>
          </a:prstGeom>
          <a:noFill/>
        </p:spPr>
        <p:txBody>
          <a:bodyPr wrap="square" rtlCol="0">
            <a:spAutoFit/>
          </a:bodyPr>
          <a:lstStyle/>
          <a:p>
            <a:r>
              <a:rPr lang="en-US" dirty="0">
                <a:solidFill>
                  <a:srgbClr val="0070C0"/>
                </a:solidFill>
              </a:rPr>
              <a:t>Write through: </a:t>
            </a:r>
            <a:r>
              <a:rPr lang="en-US" dirty="0">
                <a:solidFill>
                  <a:schemeClr val="bg1"/>
                </a:solidFill>
              </a:rPr>
              <a:t> a scheme in which writes always update both the cache and the next lower level of memory hierarchy, ensuring that data is always consistent between the two levels of memory</a:t>
            </a:r>
          </a:p>
          <a:p>
            <a:endParaRPr lang="en-US" dirty="0">
              <a:solidFill>
                <a:schemeClr val="bg1"/>
              </a:solidFill>
            </a:endParaRPr>
          </a:p>
          <a:p>
            <a:r>
              <a:rPr lang="en-US" dirty="0">
                <a:solidFill>
                  <a:srgbClr val="0070C0"/>
                </a:solidFill>
              </a:rPr>
              <a:t>Write buffer:   </a:t>
            </a:r>
            <a:r>
              <a:rPr lang="en-US" dirty="0">
                <a:solidFill>
                  <a:schemeClr val="bg1"/>
                </a:solidFill>
              </a:rPr>
              <a:t>a queue that holds the data while the data is waiting to be written to memory</a:t>
            </a:r>
          </a:p>
          <a:p>
            <a:endParaRPr lang="en-US" dirty="0">
              <a:solidFill>
                <a:schemeClr val="bg1"/>
              </a:solidFill>
            </a:endParaRPr>
          </a:p>
          <a:p>
            <a:r>
              <a:rPr lang="en-US" dirty="0">
                <a:solidFill>
                  <a:schemeClr val="bg1"/>
                </a:solidFill>
              </a:rPr>
              <a:t>Note:  if the write buffer is full when the processor reaches a write, the processor must stall until there is an empty position in the queue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110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What Happens on a Dirty Write Miss?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6024327" y="16775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7239000" y="333472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cxnSp>
        <p:nvCxnSpPr>
          <p:cNvPr id="87" name="Straight Arrow Connector 86">
            <a:extLst>
              <a:ext uri="{FF2B5EF4-FFF2-40B4-BE49-F238E27FC236}">
                <a16:creationId xmlns:a16="http://schemas.microsoft.com/office/drawing/2014/main" id="{8180583A-A32B-4340-9D49-57FB2ACC65F2}"/>
              </a:ext>
            </a:extLst>
          </p:cNvPr>
          <p:cNvCxnSpPr>
            <a:cxnSpLocks/>
            <a:stCxn id="18" idx="2"/>
            <a:endCxn id="39" idx="0"/>
          </p:cNvCxnSpPr>
          <p:nvPr/>
        </p:nvCxnSpPr>
        <p:spPr>
          <a:xfrm>
            <a:off x="8502966" y="3535414"/>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ADBC41B9-DB88-4FEC-8C49-67F124EC9907}"/>
              </a:ext>
            </a:extLst>
          </p:cNvPr>
          <p:cNvSpPr/>
          <p:nvPr/>
        </p:nvSpPr>
        <p:spPr>
          <a:xfrm>
            <a:off x="9921367" y="2857241"/>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4" name="Rectangle 93">
            <a:extLst>
              <a:ext uri="{FF2B5EF4-FFF2-40B4-BE49-F238E27FC236}">
                <a16:creationId xmlns:a16="http://schemas.microsoft.com/office/drawing/2014/main" id="{E0ED118A-A1CB-4274-8FFE-34E224C212F8}"/>
              </a:ext>
            </a:extLst>
          </p:cNvPr>
          <p:cNvSpPr/>
          <p:nvPr/>
        </p:nvSpPr>
        <p:spPr>
          <a:xfrm>
            <a:off x="7643066" y="2810215"/>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7239000" y="313208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7239000" y="272480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7239000" y="25221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7239000" y="423959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7239000" y="403696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7239000" y="4650810"/>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7239000" y="444817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7239000" y="505608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7239000" y="485344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7239000" y="545364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7239000" y="525100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9921367" y="4706525"/>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8502339" y="3131227"/>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4592190" y="3129334"/>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6099346" y="3132718"/>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5698558" y="313271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4595111" y="3136098"/>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3862834" y="3133756"/>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sp>
        <p:nvSpPr>
          <p:cNvPr id="55" name="Rectangle 54">
            <a:extLst>
              <a:ext uri="{FF2B5EF4-FFF2-40B4-BE49-F238E27FC236}">
                <a16:creationId xmlns:a16="http://schemas.microsoft.com/office/drawing/2014/main" id="{96439D57-0597-4E47-A47E-B2A98A206144}"/>
              </a:ext>
            </a:extLst>
          </p:cNvPr>
          <p:cNvSpPr/>
          <p:nvPr/>
        </p:nvSpPr>
        <p:spPr>
          <a:xfrm>
            <a:off x="10083282" y="3983344"/>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3" name="Straight Arrow Connector 12">
            <a:extLst>
              <a:ext uri="{FF2B5EF4-FFF2-40B4-BE49-F238E27FC236}">
                <a16:creationId xmlns:a16="http://schemas.microsoft.com/office/drawing/2014/main" id="{D44D2000-8274-40AA-8425-C944533A67BE}"/>
              </a:ext>
            </a:extLst>
          </p:cNvPr>
          <p:cNvCxnSpPr>
            <a:cxnSpLocks/>
            <a:stCxn id="55" idx="1"/>
            <a:endCxn id="39" idx="3"/>
          </p:cNvCxnSpPr>
          <p:nvPr/>
        </p:nvCxnSpPr>
        <p:spPr>
          <a:xfrm flipH="1">
            <a:off x="9766932" y="4133009"/>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6709340" y="3228089"/>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6508947" y="313609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4590022" y="2925495"/>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5952744" y="2925495"/>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4748777" y="2925495"/>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5336275" y="2722859"/>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5336275" y="2722859"/>
            <a:ext cx="176056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5506696" y="44659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5908050" y="3333607"/>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5860678" y="3560455"/>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5265932" y="4564708"/>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5506695" y="466622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5506694" y="485670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5506693" y="5056978"/>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5506693" y="52519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5506692" y="54522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5506692" y="406591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5506691" y="426618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5265942" y="475283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5265941" y="416007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5265942" y="435279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5265932" y="534559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4212491" y="4740294"/>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5265933" y="553832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5265932" y="494555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5265933" y="513828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3959934" y="483346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3484591" y="4706526"/>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MISS</a:t>
            </a:r>
          </a:p>
        </p:txBody>
      </p:sp>
      <p:cxnSp>
        <p:nvCxnSpPr>
          <p:cNvPr id="131" name="Straight Connector 130">
            <a:extLst>
              <a:ext uri="{FF2B5EF4-FFF2-40B4-BE49-F238E27FC236}">
                <a16:creationId xmlns:a16="http://schemas.microsoft.com/office/drawing/2014/main" id="{ADABC028-2D7E-4B23-A57C-4DF3B2351E17}"/>
              </a:ext>
            </a:extLst>
          </p:cNvPr>
          <p:cNvCxnSpPr>
            <a:cxnSpLocks/>
          </p:cNvCxnSpPr>
          <p:nvPr/>
        </p:nvCxnSpPr>
        <p:spPr>
          <a:xfrm flipV="1">
            <a:off x="4748777" y="3333607"/>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6098312" y="4759398"/>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6998251" y="45523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6998252" y="474507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6998251" y="415231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6998252" y="434504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6998242" y="53378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6998243" y="55305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6998242" y="49378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6998243" y="51305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6908143" y="5667983"/>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6486484" y="5865950"/>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10082521" y="3275811"/>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9766171" y="3425476"/>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8521505" y="5065846"/>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B</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4341299" y="476994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4825019" y="484010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647384-E1DE-4C92-B260-0302CD6376E1}"/>
              </a:ext>
            </a:extLst>
          </p:cNvPr>
          <p:cNvSpPr/>
          <p:nvPr/>
        </p:nvSpPr>
        <p:spPr>
          <a:xfrm>
            <a:off x="6174813"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3" name="Rectangle 152">
            <a:extLst>
              <a:ext uri="{FF2B5EF4-FFF2-40B4-BE49-F238E27FC236}">
                <a16:creationId xmlns:a16="http://schemas.microsoft.com/office/drawing/2014/main" id="{4C73298B-691D-404B-91F1-2A382D8192DA}"/>
              </a:ext>
            </a:extLst>
          </p:cNvPr>
          <p:cNvSpPr/>
          <p:nvPr/>
        </p:nvSpPr>
        <p:spPr>
          <a:xfrm>
            <a:off x="6173671"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4" name="Rectangle 153">
            <a:extLst>
              <a:ext uri="{FF2B5EF4-FFF2-40B4-BE49-F238E27FC236}">
                <a16:creationId xmlns:a16="http://schemas.microsoft.com/office/drawing/2014/main" id="{0D31E16F-1FF0-4B63-B367-6640C7FCFD5B}"/>
              </a:ext>
            </a:extLst>
          </p:cNvPr>
          <p:cNvSpPr/>
          <p:nvPr/>
        </p:nvSpPr>
        <p:spPr>
          <a:xfrm>
            <a:off x="6171865"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5" name="Rectangle 154">
            <a:extLst>
              <a:ext uri="{FF2B5EF4-FFF2-40B4-BE49-F238E27FC236}">
                <a16:creationId xmlns:a16="http://schemas.microsoft.com/office/drawing/2014/main" id="{0C524E87-1759-4EA5-9BF7-EFB9A57B675D}"/>
              </a:ext>
            </a:extLst>
          </p:cNvPr>
          <p:cNvSpPr/>
          <p:nvPr/>
        </p:nvSpPr>
        <p:spPr>
          <a:xfrm>
            <a:off x="6171865"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0" name="Rectangle 159">
            <a:extLst>
              <a:ext uri="{FF2B5EF4-FFF2-40B4-BE49-F238E27FC236}">
                <a16:creationId xmlns:a16="http://schemas.microsoft.com/office/drawing/2014/main" id="{397B6737-4137-4802-884D-9023EC169504}"/>
              </a:ext>
            </a:extLst>
          </p:cNvPr>
          <p:cNvSpPr/>
          <p:nvPr/>
        </p:nvSpPr>
        <p:spPr>
          <a:xfrm>
            <a:off x="6165447" y="4847369"/>
            <a:ext cx="204282" cy="2050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1" name="Rectangle 160">
            <a:extLst>
              <a:ext uri="{FF2B5EF4-FFF2-40B4-BE49-F238E27FC236}">
                <a16:creationId xmlns:a16="http://schemas.microsoft.com/office/drawing/2014/main" id="{F548FD8E-7CA3-419C-9D30-D2F5625A457A}"/>
              </a:ext>
            </a:extLst>
          </p:cNvPr>
          <p:cNvSpPr/>
          <p:nvPr/>
        </p:nvSpPr>
        <p:spPr>
          <a:xfrm>
            <a:off x="6168124"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3" name="Rectangle 162">
            <a:extLst>
              <a:ext uri="{FF2B5EF4-FFF2-40B4-BE49-F238E27FC236}">
                <a16:creationId xmlns:a16="http://schemas.microsoft.com/office/drawing/2014/main" id="{FB3B8305-D0D0-4314-B250-0ABCD26E7B6B}"/>
              </a:ext>
            </a:extLst>
          </p:cNvPr>
          <p:cNvSpPr/>
          <p:nvPr/>
        </p:nvSpPr>
        <p:spPr>
          <a:xfrm>
            <a:off x="6167212"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4" name="Rectangle 163">
            <a:extLst>
              <a:ext uri="{FF2B5EF4-FFF2-40B4-BE49-F238E27FC236}">
                <a16:creationId xmlns:a16="http://schemas.microsoft.com/office/drawing/2014/main" id="{C8ADCC6E-FBD0-45E8-8863-3092CF86EF7E}"/>
              </a:ext>
            </a:extLst>
          </p:cNvPr>
          <p:cNvSpPr/>
          <p:nvPr/>
        </p:nvSpPr>
        <p:spPr>
          <a:xfrm>
            <a:off x="6169704"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5155540" y="3923731"/>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6908143" y="3923731"/>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5362988" y="3918412"/>
            <a:ext cx="15451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5155540" y="3918412"/>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B098D076-11BD-46C5-84AA-4FAE7FB124B7}"/>
              </a:ext>
            </a:extLst>
          </p:cNvPr>
          <p:cNvSpPr/>
          <p:nvPr/>
        </p:nvSpPr>
        <p:spPr>
          <a:xfrm>
            <a:off x="323861" y="2053465"/>
            <a:ext cx="3395513" cy="381248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600" dirty="0">
                <a:solidFill>
                  <a:schemeClr val="bg1"/>
                </a:solidFill>
              </a:rPr>
              <a:t>Cannot write the data to the cache</a:t>
            </a:r>
          </a:p>
          <a:p>
            <a:pPr marL="628650" lvl="1" indent="-171450">
              <a:buFont typeface="Arial" panose="020B0604020202020204" pitchFamily="34" charset="0"/>
              <a:buChar char="•"/>
            </a:pPr>
            <a:r>
              <a:rPr lang="en-US" sz="1600" dirty="0">
                <a:solidFill>
                  <a:schemeClr val="bg1"/>
                </a:solidFill>
              </a:rPr>
              <a:t>Cache line is Dirty</a:t>
            </a:r>
          </a:p>
          <a:p>
            <a:pPr marL="628650" lvl="1" indent="-171450">
              <a:buFont typeface="Arial" panose="020B0604020202020204" pitchFamily="34" charset="0"/>
              <a:buChar char="•"/>
            </a:pPr>
            <a:r>
              <a:rPr lang="en-US" sz="1600" dirty="0">
                <a:solidFill>
                  <a:schemeClr val="bg1"/>
                </a:solidFill>
              </a:rPr>
              <a:t>Stall the processor</a:t>
            </a:r>
          </a:p>
          <a:p>
            <a:pPr marL="171450" indent="-171450">
              <a:buFont typeface="Arial" panose="020B0604020202020204" pitchFamily="34" charset="0"/>
              <a:buChar char="•"/>
            </a:pPr>
            <a:r>
              <a:rPr lang="en-US" sz="1600" dirty="0">
                <a:solidFill>
                  <a:schemeClr val="bg1"/>
                </a:solidFill>
              </a:rPr>
              <a:t>Copy the Dirty line to Main Memory</a:t>
            </a:r>
          </a:p>
          <a:p>
            <a:pPr marL="628650" lvl="1" indent="-171450">
              <a:buFont typeface="Arial" panose="020B0604020202020204" pitchFamily="34" charset="0"/>
              <a:buChar char="•"/>
            </a:pPr>
            <a:r>
              <a:rPr lang="en-US" sz="1600" dirty="0">
                <a:solidFill>
                  <a:schemeClr val="bg1"/>
                </a:solidFill>
              </a:rPr>
              <a:t>Use Tag as Upper Address</a:t>
            </a:r>
          </a:p>
          <a:p>
            <a:pPr marL="171450" indent="-171450">
              <a:buFont typeface="Arial" panose="020B0604020202020204" pitchFamily="34" charset="0"/>
              <a:buChar char="•"/>
            </a:pPr>
            <a:r>
              <a:rPr lang="en-US" sz="1600" dirty="0">
                <a:solidFill>
                  <a:schemeClr val="bg1"/>
                </a:solidFill>
              </a:rPr>
              <a:t>Copy the addressed line from Main Memory to the Cache</a:t>
            </a:r>
          </a:p>
          <a:p>
            <a:pPr marL="171450" indent="-171450">
              <a:buFont typeface="Arial" panose="020B0604020202020204" pitchFamily="34" charset="0"/>
              <a:buChar char="•"/>
            </a:pPr>
            <a:r>
              <a:rPr lang="en-US" sz="1600" dirty="0">
                <a:solidFill>
                  <a:schemeClr val="bg1"/>
                </a:solidFill>
              </a:rPr>
              <a:t>Update the Tag with the Upper Address</a:t>
            </a:r>
          </a:p>
          <a:p>
            <a:pPr marL="171450" indent="-171450">
              <a:buFont typeface="Arial" panose="020B0604020202020204" pitchFamily="34" charset="0"/>
              <a:buChar char="•"/>
            </a:pPr>
            <a:r>
              <a:rPr lang="en-US" sz="1600" dirty="0">
                <a:solidFill>
                  <a:schemeClr val="bg1"/>
                </a:solidFill>
              </a:rPr>
              <a:t>Clear the Dirty bit</a:t>
            </a:r>
          </a:p>
          <a:p>
            <a:pPr marL="171450" indent="-171450">
              <a:buFont typeface="Arial" panose="020B0604020202020204" pitchFamily="34" charset="0"/>
              <a:buChar char="•"/>
            </a:pPr>
            <a:r>
              <a:rPr lang="en-US" sz="1600" dirty="0">
                <a:solidFill>
                  <a:schemeClr val="bg1"/>
                </a:solidFill>
              </a:rPr>
              <a:t>Now we will have a HIT</a:t>
            </a:r>
          </a:p>
          <a:p>
            <a:pPr marL="171450" indent="-171450">
              <a:buFont typeface="Arial" panose="020B0604020202020204" pitchFamily="34" charset="0"/>
              <a:buChar char="•"/>
            </a:pPr>
            <a:r>
              <a:rPr lang="en-US" sz="1600" dirty="0">
                <a:solidFill>
                  <a:schemeClr val="bg1"/>
                </a:solidFill>
              </a:rPr>
              <a:t>Write the new data</a:t>
            </a:r>
          </a:p>
          <a:p>
            <a:pPr marL="628650" lvl="1" indent="-171450">
              <a:buFont typeface="Arial" panose="020B0604020202020204" pitchFamily="34" charset="0"/>
              <a:buChar char="•"/>
            </a:pPr>
            <a:r>
              <a:rPr lang="en-US" sz="1600" dirty="0">
                <a:solidFill>
                  <a:schemeClr val="bg1"/>
                </a:solidFill>
              </a:rPr>
              <a:t>Set the Dirty Bit</a:t>
            </a:r>
          </a:p>
          <a:p>
            <a:pPr marL="171450" indent="-171450">
              <a:buFont typeface="Arial" panose="020B0604020202020204" pitchFamily="34" charset="0"/>
              <a:buChar char="•"/>
            </a:pPr>
            <a:r>
              <a:rPr lang="en-US" sz="1600" dirty="0">
                <a:solidFill>
                  <a:schemeClr val="bg1"/>
                </a:solidFill>
              </a:rPr>
              <a:t>Remove the processor stall</a:t>
            </a:r>
          </a:p>
          <a:p>
            <a:pPr marL="171450" indent="-171450">
              <a:buFont typeface="Arial" panose="020B0604020202020204" pitchFamily="34" charset="0"/>
              <a:buChar char="•"/>
            </a:pPr>
            <a:endParaRPr lang="en-US" sz="1600" dirty="0">
              <a:solidFill>
                <a:schemeClr val="bg1"/>
              </a:solidFill>
            </a:endParaRPr>
          </a:p>
        </p:txBody>
      </p:sp>
      <p:sp>
        <p:nvSpPr>
          <p:cNvPr id="110" name="Rectangle 109">
            <a:extLst>
              <a:ext uri="{FF2B5EF4-FFF2-40B4-BE49-F238E27FC236}">
                <a16:creationId xmlns:a16="http://schemas.microsoft.com/office/drawing/2014/main" id="{CCB289A0-BC78-4109-904D-1F3893E5D993}"/>
              </a:ext>
            </a:extLst>
          </p:cNvPr>
          <p:cNvSpPr/>
          <p:nvPr/>
        </p:nvSpPr>
        <p:spPr>
          <a:xfrm>
            <a:off x="6374838"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4" name="Rectangle 113">
            <a:extLst>
              <a:ext uri="{FF2B5EF4-FFF2-40B4-BE49-F238E27FC236}">
                <a16:creationId xmlns:a16="http://schemas.microsoft.com/office/drawing/2014/main" id="{C44FD6E3-2DBB-406E-A586-D1B064A71611}"/>
              </a:ext>
            </a:extLst>
          </p:cNvPr>
          <p:cNvSpPr/>
          <p:nvPr/>
        </p:nvSpPr>
        <p:spPr>
          <a:xfrm>
            <a:off x="6373696"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6" name="Rectangle 115">
            <a:extLst>
              <a:ext uri="{FF2B5EF4-FFF2-40B4-BE49-F238E27FC236}">
                <a16:creationId xmlns:a16="http://schemas.microsoft.com/office/drawing/2014/main" id="{8A7FB116-1A89-447B-89BC-FF807B414A44}"/>
              </a:ext>
            </a:extLst>
          </p:cNvPr>
          <p:cNvSpPr/>
          <p:nvPr/>
        </p:nvSpPr>
        <p:spPr>
          <a:xfrm>
            <a:off x="6371890"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8" name="Rectangle 117">
            <a:extLst>
              <a:ext uri="{FF2B5EF4-FFF2-40B4-BE49-F238E27FC236}">
                <a16:creationId xmlns:a16="http://schemas.microsoft.com/office/drawing/2014/main" id="{EC7A13DC-E636-4396-BCDE-883569C69840}"/>
              </a:ext>
            </a:extLst>
          </p:cNvPr>
          <p:cNvSpPr/>
          <p:nvPr/>
        </p:nvSpPr>
        <p:spPr>
          <a:xfrm>
            <a:off x="6371890"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9" name="Rectangle 118">
            <a:extLst>
              <a:ext uri="{FF2B5EF4-FFF2-40B4-BE49-F238E27FC236}">
                <a16:creationId xmlns:a16="http://schemas.microsoft.com/office/drawing/2014/main" id="{87090255-5BBD-4C39-B5D7-8FFE25A7B495}"/>
              </a:ext>
            </a:extLst>
          </p:cNvPr>
          <p:cNvSpPr/>
          <p:nvPr/>
        </p:nvSpPr>
        <p:spPr>
          <a:xfrm>
            <a:off x="6355947" y="4854909"/>
            <a:ext cx="212966"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0" name="Rectangle 119">
            <a:extLst>
              <a:ext uri="{FF2B5EF4-FFF2-40B4-BE49-F238E27FC236}">
                <a16:creationId xmlns:a16="http://schemas.microsoft.com/office/drawing/2014/main" id="{19EFF117-EB8C-439A-A28B-F6C18214A6C8}"/>
              </a:ext>
            </a:extLst>
          </p:cNvPr>
          <p:cNvSpPr/>
          <p:nvPr/>
        </p:nvSpPr>
        <p:spPr>
          <a:xfrm>
            <a:off x="6368149"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1" name="Rectangle 120">
            <a:extLst>
              <a:ext uri="{FF2B5EF4-FFF2-40B4-BE49-F238E27FC236}">
                <a16:creationId xmlns:a16="http://schemas.microsoft.com/office/drawing/2014/main" id="{609D3A1A-D6EB-4382-BA20-23390C324E53}"/>
              </a:ext>
            </a:extLst>
          </p:cNvPr>
          <p:cNvSpPr/>
          <p:nvPr/>
        </p:nvSpPr>
        <p:spPr>
          <a:xfrm>
            <a:off x="6367237"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2" name="Rectangle 121">
            <a:extLst>
              <a:ext uri="{FF2B5EF4-FFF2-40B4-BE49-F238E27FC236}">
                <a16:creationId xmlns:a16="http://schemas.microsoft.com/office/drawing/2014/main" id="{511D2B23-7149-4DDD-8766-47A8F47ACE3D}"/>
              </a:ext>
            </a:extLst>
          </p:cNvPr>
          <p:cNvSpPr/>
          <p:nvPr/>
        </p:nvSpPr>
        <p:spPr>
          <a:xfrm>
            <a:off x="6369729"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06" name="Arc 105">
            <a:extLst>
              <a:ext uri="{FF2B5EF4-FFF2-40B4-BE49-F238E27FC236}">
                <a16:creationId xmlns:a16="http://schemas.microsoft.com/office/drawing/2014/main" id="{3CD72EA0-2BBE-444A-ADA1-4F1182BD0ACB}"/>
              </a:ext>
            </a:extLst>
          </p:cNvPr>
          <p:cNvSpPr/>
          <p:nvPr/>
        </p:nvSpPr>
        <p:spPr>
          <a:xfrm>
            <a:off x="8219510" y="2618401"/>
            <a:ext cx="3048051" cy="2546670"/>
          </a:xfrm>
          <a:prstGeom prst="arc">
            <a:avLst/>
          </a:prstGeom>
          <a:ln w="1905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a:extLst>
              <a:ext uri="{FF2B5EF4-FFF2-40B4-BE49-F238E27FC236}">
                <a16:creationId xmlns:a16="http://schemas.microsoft.com/office/drawing/2014/main" id="{09A438B0-1AD9-4F40-882B-392EE0356312}"/>
              </a:ext>
            </a:extLst>
          </p:cNvPr>
          <p:cNvSpPr/>
          <p:nvPr/>
        </p:nvSpPr>
        <p:spPr>
          <a:xfrm flipV="1">
            <a:off x="8240899" y="2616456"/>
            <a:ext cx="3026701" cy="2526846"/>
          </a:xfrm>
          <a:prstGeom prst="arc">
            <a:avLst/>
          </a:prstGeom>
          <a:ln w="19050">
            <a:solidFill>
              <a:srgbClr val="FF0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5" name="Straight Arrow Connector 124">
            <a:extLst>
              <a:ext uri="{FF2B5EF4-FFF2-40B4-BE49-F238E27FC236}">
                <a16:creationId xmlns:a16="http://schemas.microsoft.com/office/drawing/2014/main" id="{FBBFAFB8-D553-4BE4-A60B-4BC6715620F8}"/>
              </a:ext>
            </a:extLst>
          </p:cNvPr>
          <p:cNvCxnSpPr>
            <a:cxnSpLocks/>
          </p:cNvCxnSpPr>
          <p:nvPr/>
        </p:nvCxnSpPr>
        <p:spPr>
          <a:xfrm>
            <a:off x="8502966" y="3333607"/>
            <a:ext cx="0" cy="17205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8AFB31B2-7F57-4F31-90D5-0B7A3B3BBC53}"/>
              </a:ext>
            </a:extLst>
          </p:cNvPr>
          <p:cNvSpPr/>
          <p:nvPr/>
        </p:nvSpPr>
        <p:spPr>
          <a:xfrm>
            <a:off x="8530373" y="5065846"/>
            <a:ext cx="673506" cy="195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Word A</a:t>
            </a:r>
          </a:p>
        </p:txBody>
      </p:sp>
      <p:sp>
        <p:nvSpPr>
          <p:cNvPr id="127" name="Rectangle 126">
            <a:extLst>
              <a:ext uri="{FF2B5EF4-FFF2-40B4-BE49-F238E27FC236}">
                <a16:creationId xmlns:a16="http://schemas.microsoft.com/office/drawing/2014/main" id="{7073214C-4A9B-4271-A431-B85F99556BCC}"/>
              </a:ext>
            </a:extLst>
          </p:cNvPr>
          <p:cNvSpPr/>
          <p:nvPr/>
        </p:nvSpPr>
        <p:spPr>
          <a:xfrm>
            <a:off x="6366574" y="5074153"/>
            <a:ext cx="200393" cy="197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D</a:t>
            </a:r>
          </a:p>
        </p:txBody>
      </p:sp>
      <p:cxnSp>
        <p:nvCxnSpPr>
          <p:cNvPr id="128" name="Straight Arrow Connector 127">
            <a:extLst>
              <a:ext uri="{FF2B5EF4-FFF2-40B4-BE49-F238E27FC236}">
                <a16:creationId xmlns:a16="http://schemas.microsoft.com/office/drawing/2014/main" id="{D2C64CD7-B0C6-43D1-A570-22FE22F6A377}"/>
              </a:ext>
            </a:extLst>
          </p:cNvPr>
          <p:cNvCxnSpPr>
            <a:cxnSpLocks/>
            <a:endCxn id="127" idx="1"/>
          </p:cNvCxnSpPr>
          <p:nvPr/>
        </p:nvCxnSpPr>
        <p:spPr>
          <a:xfrm>
            <a:off x="2619375" y="2463932"/>
            <a:ext cx="3747199" cy="27089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52A5C606-A44F-459B-A2C3-472B31CCEB96}"/>
              </a:ext>
            </a:extLst>
          </p:cNvPr>
          <p:cNvSpPr/>
          <p:nvPr/>
        </p:nvSpPr>
        <p:spPr>
          <a:xfrm>
            <a:off x="8479460" y="2521307"/>
            <a:ext cx="673506" cy="195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Word B</a:t>
            </a:r>
          </a:p>
        </p:txBody>
      </p:sp>
      <p:sp>
        <p:nvSpPr>
          <p:cNvPr id="156" name="Rectangle 155">
            <a:extLst>
              <a:ext uri="{FF2B5EF4-FFF2-40B4-BE49-F238E27FC236}">
                <a16:creationId xmlns:a16="http://schemas.microsoft.com/office/drawing/2014/main" id="{EF555B45-A757-4EBB-8EB0-53D7CA880A8F}"/>
              </a:ext>
            </a:extLst>
          </p:cNvPr>
          <p:cNvSpPr/>
          <p:nvPr/>
        </p:nvSpPr>
        <p:spPr>
          <a:xfrm>
            <a:off x="8488985" y="2530832"/>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B</a:t>
            </a:r>
          </a:p>
        </p:txBody>
      </p:sp>
      <p:cxnSp>
        <p:nvCxnSpPr>
          <p:cNvPr id="157" name="Straight Arrow Connector 156">
            <a:extLst>
              <a:ext uri="{FF2B5EF4-FFF2-40B4-BE49-F238E27FC236}">
                <a16:creationId xmlns:a16="http://schemas.microsoft.com/office/drawing/2014/main" id="{C3347D0C-9AF6-442B-9CEC-36D7B0F15514}"/>
              </a:ext>
            </a:extLst>
          </p:cNvPr>
          <p:cNvCxnSpPr>
            <a:cxnSpLocks/>
            <a:endCxn id="127" idx="1"/>
          </p:cNvCxnSpPr>
          <p:nvPr/>
        </p:nvCxnSpPr>
        <p:spPr>
          <a:xfrm>
            <a:off x="2162175" y="4440290"/>
            <a:ext cx="4204399" cy="732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46E0FEC6-A2FD-4F9E-BD5C-7E3E3DED8613}"/>
              </a:ext>
            </a:extLst>
          </p:cNvPr>
          <p:cNvSpPr/>
          <p:nvPr/>
        </p:nvSpPr>
        <p:spPr>
          <a:xfrm>
            <a:off x="8530373" y="5060685"/>
            <a:ext cx="673506" cy="195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Word C</a:t>
            </a:r>
          </a:p>
        </p:txBody>
      </p:sp>
      <p:sp>
        <p:nvSpPr>
          <p:cNvPr id="165" name="Rectangle 164">
            <a:extLst>
              <a:ext uri="{FF2B5EF4-FFF2-40B4-BE49-F238E27FC236}">
                <a16:creationId xmlns:a16="http://schemas.microsoft.com/office/drawing/2014/main" id="{182F8261-034D-4862-B334-847E4F0F508D}"/>
              </a:ext>
            </a:extLst>
          </p:cNvPr>
          <p:cNvSpPr/>
          <p:nvPr/>
        </p:nvSpPr>
        <p:spPr>
          <a:xfrm>
            <a:off x="5507605" y="5047190"/>
            <a:ext cx="869174" cy="197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Tag</a:t>
            </a:r>
          </a:p>
        </p:txBody>
      </p:sp>
      <p:sp>
        <p:nvSpPr>
          <p:cNvPr id="166" name="Rectangle 165">
            <a:extLst>
              <a:ext uri="{FF2B5EF4-FFF2-40B4-BE49-F238E27FC236}">
                <a16:creationId xmlns:a16="http://schemas.microsoft.com/office/drawing/2014/main" id="{C946C693-CCE2-4257-9790-C4DEE9946C0D}"/>
              </a:ext>
            </a:extLst>
          </p:cNvPr>
          <p:cNvSpPr/>
          <p:nvPr/>
        </p:nvSpPr>
        <p:spPr>
          <a:xfrm>
            <a:off x="3486646" y="4717238"/>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rgbClr val="FF0000"/>
                </a:solidFill>
              </a:rPr>
              <a:t>HIT</a:t>
            </a:r>
          </a:p>
        </p:txBody>
      </p:sp>
      <p:cxnSp>
        <p:nvCxnSpPr>
          <p:cNvPr id="167" name="Straight Arrow Connector 166">
            <a:extLst>
              <a:ext uri="{FF2B5EF4-FFF2-40B4-BE49-F238E27FC236}">
                <a16:creationId xmlns:a16="http://schemas.microsoft.com/office/drawing/2014/main" id="{3D592C48-7E10-45F9-A651-1FF7A644E488}"/>
              </a:ext>
            </a:extLst>
          </p:cNvPr>
          <p:cNvCxnSpPr>
            <a:cxnSpLocks/>
          </p:cNvCxnSpPr>
          <p:nvPr/>
        </p:nvCxnSpPr>
        <p:spPr>
          <a:xfrm>
            <a:off x="3181350" y="3918412"/>
            <a:ext cx="2515040" cy="12466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620CF14-5022-4D60-9D05-FFE7845CE0E2}"/>
              </a:ext>
            </a:extLst>
          </p:cNvPr>
          <p:cNvCxnSpPr>
            <a:cxnSpLocks/>
          </p:cNvCxnSpPr>
          <p:nvPr/>
        </p:nvCxnSpPr>
        <p:spPr>
          <a:xfrm>
            <a:off x="2619375" y="4658697"/>
            <a:ext cx="942975" cy="941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AFBEA0DB-FC38-4F99-85EA-DD36B6C1CB85}"/>
              </a:ext>
            </a:extLst>
          </p:cNvPr>
          <p:cNvCxnSpPr>
            <a:cxnSpLocks/>
            <a:stCxn id="165" idx="0"/>
          </p:cNvCxnSpPr>
          <p:nvPr/>
        </p:nvCxnSpPr>
        <p:spPr>
          <a:xfrm flipH="1" flipV="1">
            <a:off x="5103340" y="2934269"/>
            <a:ext cx="838852" cy="21129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6A5EB92-1C24-454C-9D9A-5B6C6C52DE5B}"/>
              </a:ext>
            </a:extLst>
          </p:cNvPr>
          <p:cNvCxnSpPr>
            <a:cxnSpLocks/>
            <a:stCxn id="53" idx="2"/>
          </p:cNvCxnSpPr>
          <p:nvPr/>
        </p:nvCxnSpPr>
        <p:spPr>
          <a:xfrm>
            <a:off x="5145751" y="3333607"/>
            <a:ext cx="550639" cy="1740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8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8">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8">
                                            <p:txEl>
                                              <p:pRg st="5" end="5"/>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169"/>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2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0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4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par>
                                <p:cTn id="55" presetID="1" presetClass="exit" presetSubtype="0" fill="hold" grpId="0" nodeType="withEffect">
                                  <p:stCondLst>
                                    <p:cond delay="0"/>
                                  </p:stCondLst>
                                  <p:childTnLst>
                                    <p:set>
                                      <p:cBhvr>
                                        <p:cTn id="56" dur="1" fill="hold">
                                          <p:stCondLst>
                                            <p:cond delay="0"/>
                                          </p:stCondLst>
                                        </p:cTn>
                                        <p:tgtEl>
                                          <p:spTgt spid="14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8">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0"/>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99"/>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8">
                                            <p:txEl>
                                              <p:pRg st="7" end="7"/>
                                            </p:txEl>
                                          </p:spTgt>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17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6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26"/>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127"/>
                                        </p:tgtEl>
                                        <p:attrNameLst>
                                          <p:attrName>style.visibility</p:attrName>
                                        </p:attrNameLst>
                                      </p:cBhvr>
                                      <p:to>
                                        <p:strVal val="hidden"/>
                                      </p:to>
                                    </p:set>
                                  </p:childTnLst>
                                </p:cTn>
                              </p:par>
                              <p:par>
                                <p:cTn id="87" presetID="1" presetClass="entr" presetSubtype="0" fill="hold" grpId="1" nodeType="withEffect">
                                  <p:stCondLst>
                                    <p:cond delay="0"/>
                                  </p:stCondLst>
                                  <p:childTnLst>
                                    <p:set>
                                      <p:cBhvr>
                                        <p:cTn id="88" dur="1" fill="hold">
                                          <p:stCondLst>
                                            <p:cond delay="0"/>
                                          </p:stCondLst>
                                        </p:cTn>
                                        <p:tgtEl>
                                          <p:spTgt spid="120"/>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6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8">
                                            <p:txEl>
                                              <p:pRg st="8" end="8"/>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68"/>
                                        </p:tgtEl>
                                        <p:attrNameLst>
                                          <p:attrName>style.visibility</p:attrName>
                                        </p:attrNameLst>
                                      </p:cBhvr>
                                      <p:to>
                                        <p:strVal val="visible"/>
                                      </p:to>
                                    </p:set>
                                  </p:childTnLst>
                                </p:cTn>
                              </p:par>
                              <p:par>
                                <p:cTn id="97" presetID="1" presetClass="exit"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57"/>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166"/>
                                        </p:tgtEl>
                                        <p:attrNameLst>
                                          <p:attrName>style.visibility</p:attrName>
                                        </p:attrNameLst>
                                      </p:cBhvr>
                                      <p:to>
                                        <p:strVal val="visible"/>
                                      </p:to>
                                    </p:set>
                                  </p:childTnLst>
                                </p:cTn>
                              </p:par>
                              <p:par>
                                <p:cTn id="103" presetID="1" presetClass="exit" presetSubtype="0" fill="hold" nodeType="withEffect">
                                  <p:stCondLst>
                                    <p:cond delay="0"/>
                                  </p:stCondLst>
                                  <p:childTnLst>
                                    <p:set>
                                      <p:cBhvr>
                                        <p:cTn id="104" dur="1" fill="hold">
                                          <p:stCondLst>
                                            <p:cond delay="0"/>
                                          </p:stCondLst>
                                        </p:cTn>
                                        <p:tgtEl>
                                          <p:spTgt spid="12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08">
                                            <p:txEl>
                                              <p:pRg st="9" end="9"/>
                                            </p:txEl>
                                          </p:spTgt>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168"/>
                                        </p:tgtEl>
                                        <p:attrNameLst>
                                          <p:attrName>style.visibility</p:attrName>
                                        </p:attrNameLst>
                                      </p:cBhvr>
                                      <p:to>
                                        <p:strVal val="hidden"/>
                                      </p:to>
                                    </p:set>
                                  </p:childTnLst>
                                </p:cTn>
                              </p:par>
                              <p:par>
                                <p:cTn id="111" presetID="1" presetClass="entr" presetSubtype="0" fill="hold" grpId="1" nodeType="withEffect">
                                  <p:stCondLst>
                                    <p:cond delay="0"/>
                                  </p:stCondLst>
                                  <p:childTnLst>
                                    <p:set>
                                      <p:cBhvr>
                                        <p:cTn id="112" dur="1" fill="hold">
                                          <p:stCondLst>
                                            <p:cond delay="0"/>
                                          </p:stCondLst>
                                        </p:cTn>
                                        <p:tgtEl>
                                          <p:spTgt spid="1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8"/>
                                        </p:tgtEl>
                                        <p:attrNameLst>
                                          <p:attrName>style.visibility</p:attrName>
                                        </p:attrNameLst>
                                      </p:cBhvr>
                                      <p:to>
                                        <p:strVal val="visible"/>
                                      </p:to>
                                    </p:set>
                                  </p:childTnLst>
                                </p:cTn>
                              </p:par>
                              <p:par>
                                <p:cTn id="115" presetID="1" presetClass="exit" presetSubtype="0" fill="hold" grpId="2" nodeType="withEffect">
                                  <p:stCondLst>
                                    <p:cond delay="0"/>
                                  </p:stCondLst>
                                  <p:childTnLst>
                                    <p:set>
                                      <p:cBhvr>
                                        <p:cTn id="116" dur="1" fill="hold">
                                          <p:stCondLst>
                                            <p:cond delay="0"/>
                                          </p:stCondLst>
                                        </p:cTn>
                                        <p:tgtEl>
                                          <p:spTgt spid="1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08">
                                            <p:txEl>
                                              <p:pRg st="10" end="10"/>
                                            </p:txEl>
                                          </p:spTgt>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12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0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9" grpId="1" animBg="1"/>
      <p:bldP spid="130" grpId="0"/>
      <p:bldP spid="146" grpId="0" animBg="1"/>
      <p:bldP spid="146" grpId="1" animBg="1"/>
      <p:bldP spid="146" grpId="2" animBg="1"/>
      <p:bldP spid="120" grpId="0" animBg="1"/>
      <p:bldP spid="120" grpId="1" animBg="1"/>
      <p:bldP spid="106" grpId="0" animBg="1"/>
      <p:bldP spid="106" grpId="1" animBg="1"/>
      <p:bldP spid="124" grpId="0" animBg="1"/>
      <p:bldP spid="124" grpId="1" animBg="1"/>
      <p:bldP spid="126" grpId="0" animBg="1"/>
      <p:bldP spid="126" grpId="1" animBg="1"/>
      <p:bldP spid="127" grpId="0" animBg="1"/>
      <p:bldP spid="127" grpId="1" animBg="1"/>
      <p:bldP spid="127" grpId="2" animBg="1"/>
      <p:bldP spid="149" grpId="0" animBg="1"/>
      <p:bldP spid="149" grpId="1" animBg="1"/>
      <p:bldP spid="156" grpId="0" animBg="1"/>
      <p:bldP spid="158" grpId="0" animBg="1"/>
      <p:bldP spid="165" grpId="0" animBg="1"/>
      <p:bldP spid="165" grpId="1" animBg="1"/>
      <p:bldP spid="1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What Happens on a Dirty Read Miss?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19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6024327" y="16775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7239000" y="333472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cxnSp>
        <p:nvCxnSpPr>
          <p:cNvPr id="87" name="Straight Arrow Connector 86">
            <a:extLst>
              <a:ext uri="{FF2B5EF4-FFF2-40B4-BE49-F238E27FC236}">
                <a16:creationId xmlns:a16="http://schemas.microsoft.com/office/drawing/2014/main" id="{8180583A-A32B-4340-9D49-57FB2ACC65F2}"/>
              </a:ext>
            </a:extLst>
          </p:cNvPr>
          <p:cNvCxnSpPr>
            <a:cxnSpLocks/>
            <a:stCxn id="18" idx="2"/>
            <a:endCxn id="39" idx="0"/>
          </p:cNvCxnSpPr>
          <p:nvPr/>
        </p:nvCxnSpPr>
        <p:spPr>
          <a:xfrm>
            <a:off x="8502966" y="3535414"/>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ADBC41B9-DB88-4FEC-8C49-67F124EC9907}"/>
              </a:ext>
            </a:extLst>
          </p:cNvPr>
          <p:cNvSpPr/>
          <p:nvPr/>
        </p:nvSpPr>
        <p:spPr>
          <a:xfrm>
            <a:off x="9921367" y="2857241"/>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4" name="Rectangle 93">
            <a:extLst>
              <a:ext uri="{FF2B5EF4-FFF2-40B4-BE49-F238E27FC236}">
                <a16:creationId xmlns:a16="http://schemas.microsoft.com/office/drawing/2014/main" id="{E0ED118A-A1CB-4274-8FFE-34E224C212F8}"/>
              </a:ext>
            </a:extLst>
          </p:cNvPr>
          <p:cNvSpPr/>
          <p:nvPr/>
        </p:nvSpPr>
        <p:spPr>
          <a:xfrm>
            <a:off x="7643066" y="2810215"/>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7239000" y="313208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7239000" y="272480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7239000" y="25221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7239000" y="423959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7239000" y="403696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7239000" y="4650810"/>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7239000" y="444817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7239000" y="505608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7239000" y="485344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7239000" y="545364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7239000" y="525100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9921367" y="4706525"/>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8502339" y="3131227"/>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4592190" y="3129334"/>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6099346" y="3132718"/>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5698558" y="313271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4595111" y="3136098"/>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3862834" y="3133756"/>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sp>
        <p:nvSpPr>
          <p:cNvPr id="55" name="Rectangle 54">
            <a:extLst>
              <a:ext uri="{FF2B5EF4-FFF2-40B4-BE49-F238E27FC236}">
                <a16:creationId xmlns:a16="http://schemas.microsoft.com/office/drawing/2014/main" id="{96439D57-0597-4E47-A47E-B2A98A206144}"/>
              </a:ext>
            </a:extLst>
          </p:cNvPr>
          <p:cNvSpPr/>
          <p:nvPr/>
        </p:nvSpPr>
        <p:spPr>
          <a:xfrm>
            <a:off x="10083282" y="3983344"/>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3" name="Straight Arrow Connector 12">
            <a:extLst>
              <a:ext uri="{FF2B5EF4-FFF2-40B4-BE49-F238E27FC236}">
                <a16:creationId xmlns:a16="http://schemas.microsoft.com/office/drawing/2014/main" id="{D44D2000-8274-40AA-8425-C944533A67BE}"/>
              </a:ext>
            </a:extLst>
          </p:cNvPr>
          <p:cNvCxnSpPr>
            <a:cxnSpLocks/>
            <a:stCxn id="55" idx="1"/>
            <a:endCxn id="39" idx="3"/>
          </p:cNvCxnSpPr>
          <p:nvPr/>
        </p:nvCxnSpPr>
        <p:spPr>
          <a:xfrm flipH="1">
            <a:off x="9766932" y="4133009"/>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6709340" y="3228089"/>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6508947" y="313609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4590022" y="2925495"/>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5952744" y="2925495"/>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4748777" y="2925495"/>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5336275" y="2722859"/>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5336275" y="2722859"/>
            <a:ext cx="176056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5506696" y="44659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5908050" y="3333607"/>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5860678" y="3560455"/>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5265932" y="4564708"/>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5506695" y="466622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5506694" y="485670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5506693" y="5056978"/>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5506693" y="52519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5506692" y="54522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5506692" y="406591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5506691" y="426618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5265942" y="475283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5265941" y="416007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5265942" y="435279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5265932" y="534559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4212491" y="4740294"/>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5265933" y="553832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5265932" y="494555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5265933" y="513828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3959934" y="483346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3484591" y="4706526"/>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MISS</a:t>
            </a:r>
          </a:p>
        </p:txBody>
      </p:sp>
      <p:cxnSp>
        <p:nvCxnSpPr>
          <p:cNvPr id="131" name="Straight Connector 130">
            <a:extLst>
              <a:ext uri="{FF2B5EF4-FFF2-40B4-BE49-F238E27FC236}">
                <a16:creationId xmlns:a16="http://schemas.microsoft.com/office/drawing/2014/main" id="{ADABC028-2D7E-4B23-A57C-4DF3B2351E17}"/>
              </a:ext>
            </a:extLst>
          </p:cNvPr>
          <p:cNvCxnSpPr>
            <a:cxnSpLocks/>
          </p:cNvCxnSpPr>
          <p:nvPr/>
        </p:nvCxnSpPr>
        <p:spPr>
          <a:xfrm flipV="1">
            <a:off x="4748777" y="3333607"/>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6098312" y="4759398"/>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6998251" y="45523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6998252" y="474507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6998251" y="415231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6998252" y="434504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6998242" y="53378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6998243" y="55305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6998242" y="49378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6998243" y="51305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6908143" y="5667983"/>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6486484" y="5865950"/>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10082521" y="3275811"/>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9766171" y="3425476"/>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8521505" y="5065846"/>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B</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4341299" y="476994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4825019" y="484010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647384-E1DE-4C92-B260-0302CD6376E1}"/>
              </a:ext>
            </a:extLst>
          </p:cNvPr>
          <p:cNvSpPr/>
          <p:nvPr/>
        </p:nvSpPr>
        <p:spPr>
          <a:xfrm>
            <a:off x="6174813"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3" name="Rectangle 152">
            <a:extLst>
              <a:ext uri="{FF2B5EF4-FFF2-40B4-BE49-F238E27FC236}">
                <a16:creationId xmlns:a16="http://schemas.microsoft.com/office/drawing/2014/main" id="{4C73298B-691D-404B-91F1-2A382D8192DA}"/>
              </a:ext>
            </a:extLst>
          </p:cNvPr>
          <p:cNvSpPr/>
          <p:nvPr/>
        </p:nvSpPr>
        <p:spPr>
          <a:xfrm>
            <a:off x="6173671"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4" name="Rectangle 153">
            <a:extLst>
              <a:ext uri="{FF2B5EF4-FFF2-40B4-BE49-F238E27FC236}">
                <a16:creationId xmlns:a16="http://schemas.microsoft.com/office/drawing/2014/main" id="{0D31E16F-1FF0-4B63-B367-6640C7FCFD5B}"/>
              </a:ext>
            </a:extLst>
          </p:cNvPr>
          <p:cNvSpPr/>
          <p:nvPr/>
        </p:nvSpPr>
        <p:spPr>
          <a:xfrm>
            <a:off x="6171865"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55" name="Rectangle 154">
            <a:extLst>
              <a:ext uri="{FF2B5EF4-FFF2-40B4-BE49-F238E27FC236}">
                <a16:creationId xmlns:a16="http://schemas.microsoft.com/office/drawing/2014/main" id="{0C524E87-1759-4EA5-9BF7-EFB9A57B675D}"/>
              </a:ext>
            </a:extLst>
          </p:cNvPr>
          <p:cNvSpPr/>
          <p:nvPr/>
        </p:nvSpPr>
        <p:spPr>
          <a:xfrm>
            <a:off x="6171865"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0" name="Rectangle 159">
            <a:extLst>
              <a:ext uri="{FF2B5EF4-FFF2-40B4-BE49-F238E27FC236}">
                <a16:creationId xmlns:a16="http://schemas.microsoft.com/office/drawing/2014/main" id="{397B6737-4137-4802-884D-9023EC169504}"/>
              </a:ext>
            </a:extLst>
          </p:cNvPr>
          <p:cNvSpPr/>
          <p:nvPr/>
        </p:nvSpPr>
        <p:spPr>
          <a:xfrm>
            <a:off x="6165447" y="4847369"/>
            <a:ext cx="204282" cy="2050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1" name="Rectangle 160">
            <a:extLst>
              <a:ext uri="{FF2B5EF4-FFF2-40B4-BE49-F238E27FC236}">
                <a16:creationId xmlns:a16="http://schemas.microsoft.com/office/drawing/2014/main" id="{F548FD8E-7CA3-419C-9D30-D2F5625A457A}"/>
              </a:ext>
            </a:extLst>
          </p:cNvPr>
          <p:cNvSpPr/>
          <p:nvPr/>
        </p:nvSpPr>
        <p:spPr>
          <a:xfrm>
            <a:off x="6168124"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3" name="Rectangle 162">
            <a:extLst>
              <a:ext uri="{FF2B5EF4-FFF2-40B4-BE49-F238E27FC236}">
                <a16:creationId xmlns:a16="http://schemas.microsoft.com/office/drawing/2014/main" id="{FB3B8305-D0D0-4314-B250-0ABCD26E7B6B}"/>
              </a:ext>
            </a:extLst>
          </p:cNvPr>
          <p:cNvSpPr/>
          <p:nvPr/>
        </p:nvSpPr>
        <p:spPr>
          <a:xfrm>
            <a:off x="6167212"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64" name="Rectangle 163">
            <a:extLst>
              <a:ext uri="{FF2B5EF4-FFF2-40B4-BE49-F238E27FC236}">
                <a16:creationId xmlns:a16="http://schemas.microsoft.com/office/drawing/2014/main" id="{C8ADCC6E-FBD0-45E8-8863-3092CF86EF7E}"/>
              </a:ext>
            </a:extLst>
          </p:cNvPr>
          <p:cNvSpPr/>
          <p:nvPr/>
        </p:nvSpPr>
        <p:spPr>
          <a:xfrm>
            <a:off x="6169704"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5155540" y="3923731"/>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6908143" y="3923731"/>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5362988" y="3918412"/>
            <a:ext cx="15451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5155540" y="3918412"/>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B098D076-11BD-46C5-84AA-4FAE7FB124B7}"/>
              </a:ext>
            </a:extLst>
          </p:cNvPr>
          <p:cNvSpPr/>
          <p:nvPr/>
        </p:nvSpPr>
        <p:spPr>
          <a:xfrm>
            <a:off x="323861" y="2053465"/>
            <a:ext cx="3395513" cy="381248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en-US" sz="1600" dirty="0">
                <a:solidFill>
                  <a:schemeClr val="bg1"/>
                </a:solidFill>
              </a:rPr>
              <a:t>Cannot read the data from the cache</a:t>
            </a:r>
          </a:p>
          <a:p>
            <a:pPr marL="628650" lvl="1" indent="-171450">
              <a:buFont typeface="Arial" panose="020B0604020202020204" pitchFamily="34" charset="0"/>
              <a:buChar char="•"/>
            </a:pPr>
            <a:r>
              <a:rPr lang="en-US" sz="1600" dirty="0">
                <a:solidFill>
                  <a:schemeClr val="bg1"/>
                </a:solidFill>
              </a:rPr>
              <a:t>Cache line is Dirty</a:t>
            </a:r>
          </a:p>
          <a:p>
            <a:pPr marL="628650" lvl="1" indent="-171450">
              <a:buFont typeface="Arial" panose="020B0604020202020204" pitchFamily="34" charset="0"/>
              <a:buChar char="•"/>
            </a:pPr>
            <a:r>
              <a:rPr lang="en-US" sz="1600" dirty="0">
                <a:solidFill>
                  <a:schemeClr val="bg1"/>
                </a:solidFill>
              </a:rPr>
              <a:t>Stall the processor</a:t>
            </a:r>
          </a:p>
          <a:p>
            <a:pPr marL="171450" indent="-171450">
              <a:buFont typeface="Arial" panose="020B0604020202020204" pitchFamily="34" charset="0"/>
              <a:buChar char="•"/>
            </a:pPr>
            <a:r>
              <a:rPr lang="en-US" sz="1600" dirty="0">
                <a:solidFill>
                  <a:schemeClr val="bg1"/>
                </a:solidFill>
              </a:rPr>
              <a:t>Copy the Dirty line to Main Memory</a:t>
            </a:r>
          </a:p>
          <a:p>
            <a:pPr marL="628650" lvl="1" indent="-171450">
              <a:buFont typeface="Arial" panose="020B0604020202020204" pitchFamily="34" charset="0"/>
              <a:buChar char="•"/>
            </a:pPr>
            <a:r>
              <a:rPr lang="en-US" sz="1600" dirty="0">
                <a:solidFill>
                  <a:schemeClr val="bg1"/>
                </a:solidFill>
              </a:rPr>
              <a:t>Use Tag as Upper Address</a:t>
            </a:r>
          </a:p>
          <a:p>
            <a:pPr marL="171450" indent="-171450">
              <a:buFont typeface="Arial" panose="020B0604020202020204" pitchFamily="34" charset="0"/>
              <a:buChar char="•"/>
            </a:pPr>
            <a:r>
              <a:rPr lang="en-US" sz="1600" dirty="0">
                <a:solidFill>
                  <a:schemeClr val="bg1"/>
                </a:solidFill>
              </a:rPr>
              <a:t>Copy the addressed line from Main Memory to the Cache</a:t>
            </a:r>
          </a:p>
          <a:p>
            <a:pPr marL="171450" indent="-171450">
              <a:buFont typeface="Arial" panose="020B0604020202020204" pitchFamily="34" charset="0"/>
              <a:buChar char="•"/>
            </a:pPr>
            <a:r>
              <a:rPr lang="en-US" sz="1600" dirty="0">
                <a:solidFill>
                  <a:schemeClr val="bg1"/>
                </a:solidFill>
              </a:rPr>
              <a:t>Update the Tag with the Upper Address</a:t>
            </a:r>
          </a:p>
          <a:p>
            <a:pPr marL="171450" indent="-171450">
              <a:buFont typeface="Arial" panose="020B0604020202020204" pitchFamily="34" charset="0"/>
              <a:buChar char="•"/>
            </a:pPr>
            <a:r>
              <a:rPr lang="en-US" sz="1600" dirty="0">
                <a:solidFill>
                  <a:schemeClr val="bg1"/>
                </a:solidFill>
              </a:rPr>
              <a:t>Clear the Dirty bit</a:t>
            </a:r>
          </a:p>
          <a:p>
            <a:pPr marL="171450" indent="-171450">
              <a:buFont typeface="Arial" panose="020B0604020202020204" pitchFamily="34" charset="0"/>
              <a:buChar char="•"/>
            </a:pPr>
            <a:r>
              <a:rPr lang="en-US" sz="1600" dirty="0">
                <a:solidFill>
                  <a:schemeClr val="bg1"/>
                </a:solidFill>
              </a:rPr>
              <a:t>Now we will have a HIT</a:t>
            </a:r>
          </a:p>
          <a:p>
            <a:pPr marL="171450" indent="-171450">
              <a:buFont typeface="Arial" panose="020B0604020202020204" pitchFamily="34" charset="0"/>
              <a:buChar char="•"/>
            </a:pPr>
            <a:r>
              <a:rPr lang="en-US" sz="1600" dirty="0">
                <a:solidFill>
                  <a:schemeClr val="bg1"/>
                </a:solidFill>
              </a:rPr>
              <a:t>Read the new data</a:t>
            </a:r>
          </a:p>
          <a:p>
            <a:pPr marL="171450" indent="-171450">
              <a:buFont typeface="Arial" panose="020B0604020202020204" pitchFamily="34" charset="0"/>
              <a:buChar char="•"/>
            </a:pPr>
            <a:r>
              <a:rPr lang="en-US" sz="1600" dirty="0">
                <a:solidFill>
                  <a:schemeClr val="bg1"/>
                </a:solidFill>
              </a:rPr>
              <a:t>Remove the processor stall</a:t>
            </a:r>
          </a:p>
          <a:p>
            <a:pPr marL="171450" indent="-171450">
              <a:buFont typeface="Arial" panose="020B0604020202020204" pitchFamily="34" charset="0"/>
              <a:buChar char="•"/>
            </a:pPr>
            <a:endParaRPr lang="en-US" sz="1600" dirty="0">
              <a:solidFill>
                <a:schemeClr val="bg1"/>
              </a:solidFill>
            </a:endParaRPr>
          </a:p>
        </p:txBody>
      </p:sp>
      <p:sp>
        <p:nvSpPr>
          <p:cNvPr id="110" name="Rectangle 109">
            <a:extLst>
              <a:ext uri="{FF2B5EF4-FFF2-40B4-BE49-F238E27FC236}">
                <a16:creationId xmlns:a16="http://schemas.microsoft.com/office/drawing/2014/main" id="{CCB289A0-BC78-4109-904D-1F3893E5D993}"/>
              </a:ext>
            </a:extLst>
          </p:cNvPr>
          <p:cNvSpPr/>
          <p:nvPr/>
        </p:nvSpPr>
        <p:spPr>
          <a:xfrm>
            <a:off x="6374838"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4" name="Rectangle 113">
            <a:extLst>
              <a:ext uri="{FF2B5EF4-FFF2-40B4-BE49-F238E27FC236}">
                <a16:creationId xmlns:a16="http://schemas.microsoft.com/office/drawing/2014/main" id="{C44FD6E3-2DBB-406E-A586-D1B064A71611}"/>
              </a:ext>
            </a:extLst>
          </p:cNvPr>
          <p:cNvSpPr/>
          <p:nvPr/>
        </p:nvSpPr>
        <p:spPr>
          <a:xfrm>
            <a:off x="6373696"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6" name="Rectangle 115">
            <a:extLst>
              <a:ext uri="{FF2B5EF4-FFF2-40B4-BE49-F238E27FC236}">
                <a16:creationId xmlns:a16="http://schemas.microsoft.com/office/drawing/2014/main" id="{8A7FB116-1A89-447B-89BC-FF807B414A44}"/>
              </a:ext>
            </a:extLst>
          </p:cNvPr>
          <p:cNvSpPr/>
          <p:nvPr/>
        </p:nvSpPr>
        <p:spPr>
          <a:xfrm>
            <a:off x="6371890"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8" name="Rectangle 117">
            <a:extLst>
              <a:ext uri="{FF2B5EF4-FFF2-40B4-BE49-F238E27FC236}">
                <a16:creationId xmlns:a16="http://schemas.microsoft.com/office/drawing/2014/main" id="{EC7A13DC-E636-4396-BCDE-883569C69840}"/>
              </a:ext>
            </a:extLst>
          </p:cNvPr>
          <p:cNvSpPr/>
          <p:nvPr/>
        </p:nvSpPr>
        <p:spPr>
          <a:xfrm>
            <a:off x="6371890"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19" name="Rectangle 118">
            <a:extLst>
              <a:ext uri="{FF2B5EF4-FFF2-40B4-BE49-F238E27FC236}">
                <a16:creationId xmlns:a16="http://schemas.microsoft.com/office/drawing/2014/main" id="{87090255-5BBD-4C39-B5D7-8FFE25A7B495}"/>
              </a:ext>
            </a:extLst>
          </p:cNvPr>
          <p:cNvSpPr/>
          <p:nvPr/>
        </p:nvSpPr>
        <p:spPr>
          <a:xfrm>
            <a:off x="6355947" y="4854909"/>
            <a:ext cx="212966"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0" name="Rectangle 119">
            <a:extLst>
              <a:ext uri="{FF2B5EF4-FFF2-40B4-BE49-F238E27FC236}">
                <a16:creationId xmlns:a16="http://schemas.microsoft.com/office/drawing/2014/main" id="{19EFF117-EB8C-439A-A28B-F6C18214A6C8}"/>
              </a:ext>
            </a:extLst>
          </p:cNvPr>
          <p:cNvSpPr/>
          <p:nvPr/>
        </p:nvSpPr>
        <p:spPr>
          <a:xfrm>
            <a:off x="6368149"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1" name="Rectangle 120">
            <a:extLst>
              <a:ext uri="{FF2B5EF4-FFF2-40B4-BE49-F238E27FC236}">
                <a16:creationId xmlns:a16="http://schemas.microsoft.com/office/drawing/2014/main" id="{609D3A1A-D6EB-4382-BA20-23390C324E53}"/>
              </a:ext>
            </a:extLst>
          </p:cNvPr>
          <p:cNvSpPr/>
          <p:nvPr/>
        </p:nvSpPr>
        <p:spPr>
          <a:xfrm>
            <a:off x="6367237"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22" name="Rectangle 121">
            <a:extLst>
              <a:ext uri="{FF2B5EF4-FFF2-40B4-BE49-F238E27FC236}">
                <a16:creationId xmlns:a16="http://schemas.microsoft.com/office/drawing/2014/main" id="{511D2B23-7149-4DDD-8766-47A8F47ACE3D}"/>
              </a:ext>
            </a:extLst>
          </p:cNvPr>
          <p:cNvSpPr/>
          <p:nvPr/>
        </p:nvSpPr>
        <p:spPr>
          <a:xfrm>
            <a:off x="6369729"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
            </a:r>
          </a:p>
        </p:txBody>
      </p:sp>
      <p:sp>
        <p:nvSpPr>
          <p:cNvPr id="106" name="Arc 105">
            <a:extLst>
              <a:ext uri="{FF2B5EF4-FFF2-40B4-BE49-F238E27FC236}">
                <a16:creationId xmlns:a16="http://schemas.microsoft.com/office/drawing/2014/main" id="{3CD72EA0-2BBE-444A-ADA1-4F1182BD0ACB}"/>
              </a:ext>
            </a:extLst>
          </p:cNvPr>
          <p:cNvSpPr/>
          <p:nvPr/>
        </p:nvSpPr>
        <p:spPr>
          <a:xfrm>
            <a:off x="8219510" y="2618401"/>
            <a:ext cx="3048051" cy="2546670"/>
          </a:xfrm>
          <a:prstGeom prst="arc">
            <a:avLst/>
          </a:prstGeom>
          <a:ln w="1905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a:extLst>
              <a:ext uri="{FF2B5EF4-FFF2-40B4-BE49-F238E27FC236}">
                <a16:creationId xmlns:a16="http://schemas.microsoft.com/office/drawing/2014/main" id="{09A438B0-1AD9-4F40-882B-392EE0356312}"/>
              </a:ext>
            </a:extLst>
          </p:cNvPr>
          <p:cNvSpPr/>
          <p:nvPr/>
        </p:nvSpPr>
        <p:spPr>
          <a:xfrm flipV="1">
            <a:off x="8240899" y="2616456"/>
            <a:ext cx="3026701" cy="2526846"/>
          </a:xfrm>
          <a:prstGeom prst="arc">
            <a:avLst/>
          </a:prstGeom>
          <a:ln w="19050">
            <a:solidFill>
              <a:srgbClr val="FF0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5" name="Straight Arrow Connector 124">
            <a:extLst>
              <a:ext uri="{FF2B5EF4-FFF2-40B4-BE49-F238E27FC236}">
                <a16:creationId xmlns:a16="http://schemas.microsoft.com/office/drawing/2014/main" id="{FBBFAFB8-D553-4BE4-A60B-4BC6715620F8}"/>
              </a:ext>
            </a:extLst>
          </p:cNvPr>
          <p:cNvCxnSpPr>
            <a:cxnSpLocks/>
          </p:cNvCxnSpPr>
          <p:nvPr/>
        </p:nvCxnSpPr>
        <p:spPr>
          <a:xfrm>
            <a:off x="8502966" y="3333607"/>
            <a:ext cx="0" cy="17205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8AFB31B2-7F57-4F31-90D5-0B7A3B3BBC53}"/>
              </a:ext>
            </a:extLst>
          </p:cNvPr>
          <p:cNvSpPr/>
          <p:nvPr/>
        </p:nvSpPr>
        <p:spPr>
          <a:xfrm>
            <a:off x="8524089" y="5056369"/>
            <a:ext cx="673506" cy="195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Word A</a:t>
            </a:r>
          </a:p>
        </p:txBody>
      </p:sp>
      <p:sp>
        <p:nvSpPr>
          <p:cNvPr id="127" name="Rectangle 126">
            <a:extLst>
              <a:ext uri="{FF2B5EF4-FFF2-40B4-BE49-F238E27FC236}">
                <a16:creationId xmlns:a16="http://schemas.microsoft.com/office/drawing/2014/main" id="{7073214C-4A9B-4271-A431-B85F99556BCC}"/>
              </a:ext>
            </a:extLst>
          </p:cNvPr>
          <p:cNvSpPr/>
          <p:nvPr/>
        </p:nvSpPr>
        <p:spPr>
          <a:xfrm>
            <a:off x="6366574" y="5074153"/>
            <a:ext cx="200393" cy="197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D</a:t>
            </a:r>
          </a:p>
        </p:txBody>
      </p:sp>
      <p:cxnSp>
        <p:nvCxnSpPr>
          <p:cNvPr id="128" name="Straight Arrow Connector 127">
            <a:extLst>
              <a:ext uri="{FF2B5EF4-FFF2-40B4-BE49-F238E27FC236}">
                <a16:creationId xmlns:a16="http://schemas.microsoft.com/office/drawing/2014/main" id="{D2C64CD7-B0C6-43D1-A570-22FE22F6A377}"/>
              </a:ext>
            </a:extLst>
          </p:cNvPr>
          <p:cNvCxnSpPr>
            <a:cxnSpLocks/>
            <a:endCxn id="127" idx="1"/>
          </p:cNvCxnSpPr>
          <p:nvPr/>
        </p:nvCxnSpPr>
        <p:spPr>
          <a:xfrm>
            <a:off x="2619375" y="2463932"/>
            <a:ext cx="3747199" cy="27089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52A5C606-A44F-459B-A2C3-472B31CCEB96}"/>
              </a:ext>
            </a:extLst>
          </p:cNvPr>
          <p:cNvSpPr/>
          <p:nvPr/>
        </p:nvSpPr>
        <p:spPr>
          <a:xfrm>
            <a:off x="8479460" y="2521307"/>
            <a:ext cx="673506" cy="195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Word B</a:t>
            </a:r>
          </a:p>
        </p:txBody>
      </p:sp>
      <p:sp>
        <p:nvSpPr>
          <p:cNvPr id="156" name="Rectangle 155">
            <a:extLst>
              <a:ext uri="{FF2B5EF4-FFF2-40B4-BE49-F238E27FC236}">
                <a16:creationId xmlns:a16="http://schemas.microsoft.com/office/drawing/2014/main" id="{EF555B45-A757-4EBB-8EB0-53D7CA880A8F}"/>
              </a:ext>
            </a:extLst>
          </p:cNvPr>
          <p:cNvSpPr/>
          <p:nvPr/>
        </p:nvSpPr>
        <p:spPr>
          <a:xfrm>
            <a:off x="8488985" y="2530832"/>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B</a:t>
            </a:r>
          </a:p>
        </p:txBody>
      </p:sp>
      <p:cxnSp>
        <p:nvCxnSpPr>
          <p:cNvPr id="157" name="Straight Arrow Connector 156">
            <a:extLst>
              <a:ext uri="{FF2B5EF4-FFF2-40B4-BE49-F238E27FC236}">
                <a16:creationId xmlns:a16="http://schemas.microsoft.com/office/drawing/2014/main" id="{C3347D0C-9AF6-442B-9CEC-36D7B0F15514}"/>
              </a:ext>
            </a:extLst>
          </p:cNvPr>
          <p:cNvCxnSpPr>
            <a:cxnSpLocks/>
            <a:endCxn id="127" idx="1"/>
          </p:cNvCxnSpPr>
          <p:nvPr/>
        </p:nvCxnSpPr>
        <p:spPr>
          <a:xfrm>
            <a:off x="2152650" y="4440290"/>
            <a:ext cx="4213924" cy="732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182F8261-034D-4862-B334-847E4F0F508D}"/>
              </a:ext>
            </a:extLst>
          </p:cNvPr>
          <p:cNvSpPr/>
          <p:nvPr/>
        </p:nvSpPr>
        <p:spPr>
          <a:xfrm>
            <a:off x="5507605" y="5047190"/>
            <a:ext cx="869174" cy="197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Tag</a:t>
            </a:r>
          </a:p>
        </p:txBody>
      </p:sp>
      <p:sp>
        <p:nvSpPr>
          <p:cNvPr id="166" name="Rectangle 165">
            <a:extLst>
              <a:ext uri="{FF2B5EF4-FFF2-40B4-BE49-F238E27FC236}">
                <a16:creationId xmlns:a16="http://schemas.microsoft.com/office/drawing/2014/main" id="{C946C693-CCE2-4257-9790-C4DEE9946C0D}"/>
              </a:ext>
            </a:extLst>
          </p:cNvPr>
          <p:cNvSpPr/>
          <p:nvPr/>
        </p:nvSpPr>
        <p:spPr>
          <a:xfrm>
            <a:off x="3486646" y="4717238"/>
            <a:ext cx="501946" cy="22832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rgbClr val="FF0000"/>
                </a:solidFill>
              </a:rPr>
              <a:t>HIT</a:t>
            </a:r>
          </a:p>
        </p:txBody>
      </p:sp>
      <p:cxnSp>
        <p:nvCxnSpPr>
          <p:cNvPr id="167" name="Straight Arrow Connector 166">
            <a:extLst>
              <a:ext uri="{FF2B5EF4-FFF2-40B4-BE49-F238E27FC236}">
                <a16:creationId xmlns:a16="http://schemas.microsoft.com/office/drawing/2014/main" id="{3D592C48-7E10-45F9-A651-1FF7A644E488}"/>
              </a:ext>
            </a:extLst>
          </p:cNvPr>
          <p:cNvCxnSpPr>
            <a:cxnSpLocks/>
          </p:cNvCxnSpPr>
          <p:nvPr/>
        </p:nvCxnSpPr>
        <p:spPr>
          <a:xfrm>
            <a:off x="3209925" y="3918412"/>
            <a:ext cx="2486465" cy="12466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219B454-025C-4D38-84F3-1036B37DAE3B}"/>
              </a:ext>
            </a:extLst>
          </p:cNvPr>
          <p:cNvCxnSpPr>
            <a:cxnSpLocks/>
          </p:cNvCxnSpPr>
          <p:nvPr/>
        </p:nvCxnSpPr>
        <p:spPr>
          <a:xfrm flipH="1">
            <a:off x="6998244" y="5130530"/>
            <a:ext cx="24074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7EF8C8B-2FBD-4F31-9ACC-6388BEF6EE3B}"/>
              </a:ext>
            </a:extLst>
          </p:cNvPr>
          <p:cNvCxnSpPr>
            <a:cxnSpLocks/>
          </p:cNvCxnSpPr>
          <p:nvPr/>
        </p:nvCxnSpPr>
        <p:spPr>
          <a:xfrm>
            <a:off x="6908144" y="5667984"/>
            <a:ext cx="0" cy="2005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6D9F791E-C313-4400-B9DA-ACD9B101BF3F}"/>
              </a:ext>
            </a:extLst>
          </p:cNvPr>
          <p:cNvSpPr/>
          <p:nvPr/>
        </p:nvSpPr>
        <p:spPr>
          <a:xfrm>
            <a:off x="6486485" y="5865951"/>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Read Data</a:t>
            </a:r>
          </a:p>
        </p:txBody>
      </p:sp>
      <p:cxnSp>
        <p:nvCxnSpPr>
          <p:cNvPr id="159" name="Straight Arrow Connector 158">
            <a:extLst>
              <a:ext uri="{FF2B5EF4-FFF2-40B4-BE49-F238E27FC236}">
                <a16:creationId xmlns:a16="http://schemas.microsoft.com/office/drawing/2014/main" id="{8CB79825-118E-4EB5-87B1-D46BA3000F5C}"/>
              </a:ext>
            </a:extLst>
          </p:cNvPr>
          <p:cNvCxnSpPr>
            <a:cxnSpLocks/>
          </p:cNvCxnSpPr>
          <p:nvPr/>
        </p:nvCxnSpPr>
        <p:spPr>
          <a:xfrm>
            <a:off x="2619375" y="4666224"/>
            <a:ext cx="942975" cy="866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07311B5-974B-44D0-8DD0-70349B8C3570}"/>
              </a:ext>
            </a:extLst>
          </p:cNvPr>
          <p:cNvCxnSpPr>
            <a:cxnSpLocks/>
          </p:cNvCxnSpPr>
          <p:nvPr/>
        </p:nvCxnSpPr>
        <p:spPr>
          <a:xfrm flipH="1" flipV="1">
            <a:off x="5103340" y="2934269"/>
            <a:ext cx="838852" cy="21129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DB70D417-839F-448E-8095-4CD52B77F57B}"/>
              </a:ext>
            </a:extLst>
          </p:cNvPr>
          <p:cNvCxnSpPr>
            <a:cxnSpLocks/>
          </p:cNvCxnSpPr>
          <p:nvPr/>
        </p:nvCxnSpPr>
        <p:spPr>
          <a:xfrm>
            <a:off x="5145751" y="3333607"/>
            <a:ext cx="550639" cy="1740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32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8">
                                            <p:txEl>
                                              <p:pRg st="3" end="3"/>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2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8">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8">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6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2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0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4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par>
                                <p:cTn id="55" presetID="1" presetClass="exit" presetSubtype="0" fill="hold" grpId="0" nodeType="withEffect">
                                  <p:stCondLst>
                                    <p:cond delay="0"/>
                                  </p:stCondLst>
                                  <p:childTnLst>
                                    <p:set>
                                      <p:cBhvr>
                                        <p:cTn id="56" dur="1" fill="hold">
                                          <p:stCondLst>
                                            <p:cond delay="0"/>
                                          </p:stCondLst>
                                        </p:cTn>
                                        <p:tgtEl>
                                          <p:spTgt spid="14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8">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8"/>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99"/>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8">
                                            <p:txEl>
                                              <p:pRg st="7" end="7"/>
                                            </p:txEl>
                                          </p:spTgt>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16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67"/>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1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127"/>
                                        </p:tgtEl>
                                        <p:attrNameLst>
                                          <p:attrName>style.visibility</p:attrName>
                                        </p:attrNameLst>
                                      </p:cBhvr>
                                      <p:to>
                                        <p:strVal val="hidden"/>
                                      </p:to>
                                    </p:set>
                                  </p:childTnLst>
                                </p:cTn>
                              </p:par>
                              <p:par>
                                <p:cTn id="85" presetID="1" presetClass="entr" presetSubtype="0" fill="hold" grpId="1" nodeType="with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16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8">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9"/>
                                        </p:tgtEl>
                                        <p:attrNameLst>
                                          <p:attrName>style.visibility</p:attrName>
                                        </p:attrNameLst>
                                      </p:cBhvr>
                                      <p:to>
                                        <p:strVal val="visible"/>
                                      </p:to>
                                    </p:set>
                                  </p:childTnLst>
                                </p:cTn>
                              </p:par>
                              <p:par>
                                <p:cTn id="95" presetID="1" presetClass="exit" presetSubtype="0" fill="hold" grpId="0" nodeType="withEffect">
                                  <p:stCondLst>
                                    <p:cond delay="0"/>
                                  </p:stCondLst>
                                  <p:childTnLst>
                                    <p:set>
                                      <p:cBhvr>
                                        <p:cTn id="96" dur="1" fill="hold">
                                          <p:stCondLst>
                                            <p:cond delay="0"/>
                                          </p:stCondLst>
                                        </p:cTn>
                                        <p:tgtEl>
                                          <p:spTgt spid="130"/>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57"/>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125"/>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146"/>
                                        </p:tgtEl>
                                        <p:attrNameLst>
                                          <p:attrName>style.visibility</p:attrName>
                                        </p:attrNameLst>
                                      </p:cBhvr>
                                      <p:to>
                                        <p:strVal val="visible"/>
                                      </p:to>
                                    </p:set>
                                  </p:childTnLst>
                                </p:cTn>
                              </p:par>
                              <p:par>
                                <p:cTn id="105" presetID="1" presetClass="exit" presetSubtype="0" fill="hold" grpId="2" nodeType="withEffect">
                                  <p:stCondLst>
                                    <p:cond delay="0"/>
                                  </p:stCondLst>
                                  <p:childTnLst>
                                    <p:set>
                                      <p:cBhvr>
                                        <p:cTn id="106" dur="1" fill="hold">
                                          <p:stCondLst>
                                            <p:cond delay="0"/>
                                          </p:stCondLst>
                                        </p:cTn>
                                        <p:tgtEl>
                                          <p:spTgt spid="14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8">
                                            <p:txEl>
                                              <p:pRg st="9" end="9"/>
                                            </p:txEl>
                                          </p:spTgt>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159"/>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12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9" grpId="1" animBg="1"/>
      <p:bldP spid="130" grpId="0"/>
      <p:bldP spid="146" grpId="0" animBg="1"/>
      <p:bldP spid="146" grpId="1" animBg="1"/>
      <p:bldP spid="146" grpId="2" animBg="1"/>
      <p:bldP spid="120" grpId="0" animBg="1"/>
      <p:bldP spid="120" grpId="1" animBg="1"/>
      <p:bldP spid="106" grpId="0" animBg="1"/>
      <p:bldP spid="106" grpId="1" animBg="1"/>
      <p:bldP spid="124" grpId="0" animBg="1"/>
      <p:bldP spid="124" grpId="1" animBg="1"/>
      <p:bldP spid="126" grpId="0" animBg="1"/>
      <p:bldP spid="127" grpId="0" animBg="1"/>
      <p:bldP spid="127" grpId="1" animBg="1"/>
      <p:bldP spid="149" grpId="0" animBg="1"/>
      <p:bldP spid="149" grpId="1" animBg="1"/>
      <p:bldP spid="156" grpId="0" animBg="1"/>
      <p:bldP spid="165" grpId="0" animBg="1"/>
      <p:bldP spid="165" grpId="1" animBg="1"/>
      <p:bldP spid="166" grpId="0"/>
      <p:bldP spid="15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Agenda</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dirty="0"/>
              <a:t>Class Announcements</a:t>
            </a:r>
          </a:p>
          <a:p>
            <a:r>
              <a:rPr lang="en-US" dirty="0"/>
              <a:t>Course Project discussion</a:t>
            </a:r>
          </a:p>
          <a:p>
            <a:r>
              <a:rPr lang="en-US" dirty="0"/>
              <a:t>Chapter 5 – Major Cache Description</a:t>
            </a:r>
          </a:p>
        </p:txBody>
      </p:sp>
    </p:spTree>
    <p:extLst>
      <p:ext uri="{BB962C8B-B14F-4D97-AF65-F5344CB8AC3E}">
        <p14:creationId xmlns:p14="http://schemas.microsoft.com/office/powerpoint/2010/main" val="158006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Next lecture</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20</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844841"/>
            <a:ext cx="10515600" cy="4332121"/>
          </a:xfrm>
        </p:spPr>
        <p:txBody>
          <a:bodyPr>
            <a:normAutofit/>
          </a:bodyPr>
          <a:lstStyle/>
          <a:p>
            <a:r>
              <a:rPr lang="en-US" dirty="0"/>
              <a:t>Details of Error Correcting Codes (ECC) which is the key element in Phase 9</a:t>
            </a:r>
          </a:p>
        </p:txBody>
      </p:sp>
    </p:spTree>
    <p:extLst>
      <p:ext uri="{BB962C8B-B14F-4D97-AF65-F5344CB8AC3E}">
        <p14:creationId xmlns:p14="http://schemas.microsoft.com/office/powerpoint/2010/main" val="245819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Our class as Freshmen??</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3</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11" name="Picture 10" descr="A picture containing person, child, boy, young&#10;&#10;Description automatically generated">
            <a:extLst>
              <a:ext uri="{FF2B5EF4-FFF2-40B4-BE49-F238E27FC236}">
                <a16:creationId xmlns:a16="http://schemas.microsoft.com/office/drawing/2014/main" id="{DD397414-93DF-44F7-9AED-BC6DF0693F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5806" y="1584598"/>
            <a:ext cx="6227667" cy="4263829"/>
          </a:xfrm>
          <a:prstGeom prst="rect">
            <a:avLst/>
          </a:prstGeom>
        </p:spPr>
      </p:pic>
    </p:spTree>
    <p:extLst>
      <p:ext uri="{BB962C8B-B14F-4D97-AF65-F5344CB8AC3E}">
        <p14:creationId xmlns:p14="http://schemas.microsoft.com/office/powerpoint/2010/main" val="219052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Reading assignment for the week</a:t>
            </a:r>
          </a:p>
          <a:p>
            <a:pPr lvl="1"/>
            <a:r>
              <a:rPr lang="en-US" dirty="0"/>
              <a:t>“Computer Organization and Design, The Hardware / Software Interface, RISC-V edition,” by David Patterson and John Hennessy</a:t>
            </a:r>
          </a:p>
          <a:p>
            <a:pPr lvl="2"/>
            <a:r>
              <a:rPr lang="en-US" dirty="0"/>
              <a:t>ISBN 978-0-12-812275-4</a:t>
            </a:r>
          </a:p>
          <a:p>
            <a:pPr lvl="2"/>
            <a:r>
              <a:rPr lang="en-US" dirty="0"/>
              <a:t>Chapter 5, “</a:t>
            </a:r>
            <a:r>
              <a:rPr lang="en-AU" dirty="0"/>
              <a:t>Large and Fast: Exploiting Memory Hierarchy</a:t>
            </a:r>
            <a:r>
              <a:rPr lang="en-US" dirty="0"/>
              <a:t>”</a:t>
            </a:r>
          </a:p>
          <a:p>
            <a:pPr lvl="2"/>
            <a:r>
              <a:rPr lang="en-US" dirty="0"/>
              <a:t>pages 364-415 (sections 5.1 thru 5.5)</a:t>
            </a:r>
          </a:p>
          <a:p>
            <a:pPr lvl="2"/>
            <a:r>
              <a:rPr lang="en-US" dirty="0"/>
              <a:t>NOTE: This adds section 5.5 which is related to Phase 9</a:t>
            </a:r>
          </a:p>
          <a:p>
            <a:r>
              <a:rPr lang="en-US" dirty="0"/>
              <a:t>My OH today 2:00 to 3:00 on Zoom - </a:t>
            </a:r>
            <a:r>
              <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https://cuboulder.zoom.us/j/4317981384</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sz="3200" dirty="0"/>
          </a:p>
          <a:p>
            <a:endParaRPr lang="en-US" sz="3200" dirty="0"/>
          </a:p>
          <a:p>
            <a:pPr marL="0" indent="0">
              <a:buNone/>
            </a:pPr>
            <a:endParaRPr lang="en-US" sz="2800" dirty="0"/>
          </a:p>
        </p:txBody>
      </p:sp>
    </p:spTree>
    <p:extLst>
      <p:ext uri="{BB962C8B-B14F-4D97-AF65-F5344CB8AC3E}">
        <p14:creationId xmlns:p14="http://schemas.microsoft.com/office/powerpoint/2010/main" val="101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Class Announcements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5</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p:txBody>
          <a:bodyPr>
            <a:normAutofit/>
          </a:bodyPr>
          <a:lstStyle/>
          <a:p>
            <a:r>
              <a:rPr lang="en-US" sz="3200" dirty="0"/>
              <a:t>Phases 5/6/7 are in the deduction period – 1%/day</a:t>
            </a:r>
          </a:p>
          <a:p>
            <a:r>
              <a:rPr lang="en-US" sz="3200" dirty="0"/>
              <a:t>Phase 8 is in the deduction period – 4%/day</a:t>
            </a:r>
          </a:p>
          <a:p>
            <a:r>
              <a:rPr lang="en-US" sz="3200" dirty="0"/>
              <a:t>Phase 9 is posted – Target Date Sunday, April 11 at 10:00 PM</a:t>
            </a:r>
          </a:p>
          <a:p>
            <a:r>
              <a:rPr lang="en-US" sz="3200" dirty="0"/>
              <a:t>Bonus 1%/day (maximum 7%), Deduction 4%/day</a:t>
            </a:r>
          </a:p>
          <a:p>
            <a:r>
              <a:rPr lang="en-US" sz="3200" dirty="0"/>
              <a:t>Homework #4 due tonight at 10:00 PM</a:t>
            </a:r>
          </a:p>
          <a:p>
            <a:r>
              <a:rPr lang="en-US" sz="3200" dirty="0"/>
              <a:t>Homework #5 will be posted next week and due early the following week</a:t>
            </a:r>
          </a:p>
          <a:p>
            <a:pPr marL="0" indent="0">
              <a:buNone/>
            </a:pPr>
            <a:endParaRPr lang="en-US" sz="2800" dirty="0"/>
          </a:p>
        </p:txBody>
      </p:sp>
    </p:spTree>
    <p:extLst>
      <p:ext uri="{BB962C8B-B14F-4D97-AF65-F5344CB8AC3E}">
        <p14:creationId xmlns:p14="http://schemas.microsoft.com/office/powerpoint/2010/main" val="374900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8</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6</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48063"/>
            <a:ext cx="10515600" cy="4628900"/>
          </a:xfrm>
        </p:spPr>
        <p:txBody>
          <a:bodyPr>
            <a:normAutofit lnSpcReduction="10000"/>
          </a:bodyPr>
          <a:lstStyle/>
          <a:p>
            <a:r>
              <a:rPr lang="en-US" dirty="0"/>
              <a:t>Use the key available resources</a:t>
            </a:r>
          </a:p>
          <a:p>
            <a:pPr lvl="1"/>
            <a:r>
              <a:rPr lang="en-US" dirty="0"/>
              <a:t>Slides 6 through 15 of Lecture 28</a:t>
            </a:r>
          </a:p>
          <a:p>
            <a:pPr lvl="1"/>
            <a:r>
              <a:rPr lang="en-US" dirty="0"/>
              <a:t>MEMCTL Design document in Canvas</a:t>
            </a:r>
          </a:p>
          <a:p>
            <a:pPr lvl="1"/>
            <a:r>
              <a:rPr lang="en-US" dirty="0"/>
              <a:t>Section 4.7 of the textbook for Load Hazards</a:t>
            </a:r>
          </a:p>
          <a:p>
            <a:r>
              <a:rPr lang="en-US" dirty="0"/>
              <a:t>Use - -info 8,9,10 to see the operation of MEMCTL and the memory block</a:t>
            </a:r>
          </a:p>
          <a:p>
            <a:r>
              <a:rPr lang="en-US" dirty="0"/>
              <a:t>Use - -info 6 to see the stall/clear behavior</a:t>
            </a:r>
          </a:p>
          <a:p>
            <a:pPr lvl="1"/>
            <a:r>
              <a:rPr lang="en-US" dirty="0"/>
              <a:t>Stalls due to MEMCTL – IF/ID/EX, 4 per operation</a:t>
            </a:r>
          </a:p>
          <a:p>
            <a:pPr lvl="1"/>
            <a:r>
              <a:rPr lang="en-US" dirty="0"/>
              <a:t>Load hazard – stall IF/ID, clear EX to insert the bubble</a:t>
            </a:r>
          </a:p>
          <a:p>
            <a:r>
              <a:rPr lang="en-US" dirty="0"/>
              <a:t>Verify store in a Memory Monitor – make sure you have the right Rendering (standardname8 </a:t>
            </a:r>
            <a:r>
              <a:rPr lang="en-US" dirty="0" err="1"/>
              <a:t>as_data</a:t>
            </a:r>
            <a:r>
              <a:rPr lang="en-US" dirty="0"/>
              <a:t>)</a:t>
            </a:r>
          </a:p>
        </p:txBody>
      </p:sp>
    </p:spTree>
    <p:extLst>
      <p:ext uri="{BB962C8B-B14F-4D97-AF65-F5344CB8AC3E}">
        <p14:creationId xmlns:p14="http://schemas.microsoft.com/office/powerpoint/2010/main" val="333204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Phase 8</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7</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48063"/>
            <a:ext cx="10515600" cy="4628900"/>
          </a:xfrm>
        </p:spPr>
        <p:txBody>
          <a:bodyPr>
            <a:normAutofit/>
          </a:bodyPr>
          <a:lstStyle/>
          <a:p>
            <a:r>
              <a:rPr lang="en-US" dirty="0"/>
              <a:t>Questions???</a:t>
            </a:r>
          </a:p>
        </p:txBody>
      </p:sp>
    </p:spTree>
    <p:extLst>
      <p:ext uri="{BB962C8B-B14F-4D97-AF65-F5344CB8AC3E}">
        <p14:creationId xmlns:p14="http://schemas.microsoft.com/office/powerpoint/2010/main" val="416669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Cache So Far (Read)</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8</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5952744" y="168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7239000" y="333472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1" name="Rectangle 90">
            <a:extLst>
              <a:ext uri="{FF2B5EF4-FFF2-40B4-BE49-F238E27FC236}">
                <a16:creationId xmlns:a16="http://schemas.microsoft.com/office/drawing/2014/main" id="{ADBC41B9-DB88-4FEC-8C49-67F124EC9907}"/>
              </a:ext>
            </a:extLst>
          </p:cNvPr>
          <p:cNvSpPr/>
          <p:nvPr/>
        </p:nvSpPr>
        <p:spPr>
          <a:xfrm>
            <a:off x="9921367" y="2857241"/>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2" name="Rectangle 91">
            <a:extLst>
              <a:ext uri="{FF2B5EF4-FFF2-40B4-BE49-F238E27FC236}">
                <a16:creationId xmlns:a16="http://schemas.microsoft.com/office/drawing/2014/main" id="{46B7C320-D2E8-49F7-BD27-DE23D36D903F}"/>
              </a:ext>
            </a:extLst>
          </p:cNvPr>
          <p:cNvSpPr/>
          <p:nvPr/>
        </p:nvSpPr>
        <p:spPr>
          <a:xfrm>
            <a:off x="343327" y="1153391"/>
            <a:ext cx="3347677" cy="481131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600" dirty="0">
                <a:solidFill>
                  <a:schemeClr val="bg1"/>
                </a:solidFill>
              </a:rPr>
              <a:t>Cache/Memory consist of Lines/Blocks</a:t>
            </a:r>
          </a:p>
          <a:p>
            <a:pPr marL="171450" indent="-171450">
              <a:buFont typeface="Arial" panose="020B0604020202020204" pitchFamily="34" charset="0"/>
              <a:buChar char="•"/>
            </a:pPr>
            <a:r>
              <a:rPr lang="en-US" sz="1600" dirty="0">
                <a:solidFill>
                  <a:schemeClr val="bg1"/>
                </a:solidFill>
              </a:rPr>
              <a:t>Address comes from the processor</a:t>
            </a:r>
          </a:p>
          <a:p>
            <a:pPr marL="171450" indent="-171450">
              <a:buFont typeface="Arial" panose="020B0604020202020204" pitchFamily="34" charset="0"/>
              <a:buChar char="•"/>
            </a:pPr>
            <a:r>
              <a:rPr lang="en-US" sz="1600" dirty="0">
                <a:solidFill>
                  <a:schemeClr val="bg1"/>
                </a:solidFill>
              </a:rPr>
              <a:t>Four Fields in the address</a:t>
            </a:r>
          </a:p>
          <a:p>
            <a:pPr marL="628650" lvl="1" indent="-171450">
              <a:buFont typeface="Arial" panose="020B0604020202020204" pitchFamily="34" charset="0"/>
              <a:buChar char="•"/>
            </a:pPr>
            <a:r>
              <a:rPr lang="en-US" sz="1600" dirty="0">
                <a:solidFill>
                  <a:schemeClr val="bg1"/>
                </a:solidFill>
              </a:rPr>
              <a:t>Byte offset – select byte</a:t>
            </a:r>
          </a:p>
          <a:p>
            <a:pPr marL="628650" lvl="1" indent="-171450">
              <a:buFont typeface="Arial" panose="020B0604020202020204" pitchFamily="34" charset="0"/>
              <a:buChar char="•"/>
            </a:pPr>
            <a:r>
              <a:rPr lang="en-US" sz="1600" dirty="0">
                <a:solidFill>
                  <a:schemeClr val="bg1"/>
                </a:solidFill>
              </a:rPr>
              <a:t>Block offset – select word </a:t>
            </a:r>
          </a:p>
          <a:p>
            <a:pPr marL="628650" lvl="1" indent="-171450">
              <a:buFont typeface="Arial" panose="020B0604020202020204" pitchFamily="34" charset="0"/>
              <a:buChar char="•"/>
            </a:pPr>
            <a:r>
              <a:rPr lang="en-US" sz="1600" dirty="0">
                <a:solidFill>
                  <a:schemeClr val="bg1"/>
                </a:solidFill>
              </a:rPr>
              <a:t>Index – select Cache line</a:t>
            </a:r>
          </a:p>
          <a:p>
            <a:pPr marL="628650" lvl="1" indent="-171450">
              <a:buFont typeface="Arial" panose="020B0604020202020204" pitchFamily="34" charset="0"/>
              <a:buChar char="•"/>
            </a:pPr>
            <a:r>
              <a:rPr lang="en-US" sz="1600" dirty="0">
                <a:solidFill>
                  <a:schemeClr val="bg1"/>
                </a:solidFill>
              </a:rPr>
              <a:t>Upper Address - remainder</a:t>
            </a:r>
          </a:p>
          <a:p>
            <a:pPr marL="171450" indent="-171450">
              <a:buFont typeface="Arial" panose="020B0604020202020204" pitchFamily="34" charset="0"/>
              <a:buChar char="•"/>
            </a:pPr>
            <a:r>
              <a:rPr lang="en-US" sz="1600" dirty="0">
                <a:solidFill>
                  <a:schemeClr val="bg1"/>
                </a:solidFill>
              </a:rPr>
              <a:t>Need to know two key things on an access:</a:t>
            </a:r>
          </a:p>
          <a:p>
            <a:pPr marL="628650" lvl="1" indent="-171450">
              <a:buFont typeface="Arial" panose="020B0604020202020204" pitchFamily="34" charset="0"/>
              <a:buChar char="•"/>
            </a:pPr>
            <a:r>
              <a:rPr lang="en-US" sz="1600" dirty="0">
                <a:solidFill>
                  <a:schemeClr val="bg1"/>
                </a:solidFill>
              </a:rPr>
              <a:t>Is the data in the Cache?</a:t>
            </a:r>
          </a:p>
          <a:p>
            <a:pPr marL="628650" lvl="1" indent="-171450">
              <a:buFont typeface="Arial" panose="020B0604020202020204" pitchFamily="34" charset="0"/>
              <a:buChar char="•"/>
            </a:pPr>
            <a:r>
              <a:rPr lang="en-US" sz="1600" dirty="0">
                <a:solidFill>
                  <a:schemeClr val="bg1"/>
                </a:solidFill>
              </a:rPr>
              <a:t>If so, where is it?</a:t>
            </a:r>
          </a:p>
          <a:p>
            <a:pPr marL="171450" indent="-171450">
              <a:buFont typeface="Arial" panose="020B0604020202020204" pitchFamily="34" charset="0"/>
              <a:buChar char="•"/>
            </a:pPr>
            <a:r>
              <a:rPr lang="en-US" sz="1600" dirty="0">
                <a:solidFill>
                  <a:schemeClr val="bg1"/>
                </a:solidFill>
              </a:rPr>
              <a:t>Add a Tag to each cache block</a:t>
            </a:r>
          </a:p>
          <a:p>
            <a:pPr marL="171450" indent="-171450">
              <a:buFont typeface="Arial" panose="020B0604020202020204" pitchFamily="34" charset="0"/>
              <a:buChar char="•"/>
            </a:pPr>
            <a:r>
              <a:rPr lang="en-US" sz="1600" dirty="0">
                <a:solidFill>
                  <a:schemeClr val="bg1"/>
                </a:solidFill>
              </a:rPr>
              <a:t>Select the Tag with the Index</a:t>
            </a:r>
          </a:p>
          <a:p>
            <a:pPr marL="171450" indent="-171450">
              <a:buFont typeface="Arial" panose="020B0604020202020204" pitchFamily="34" charset="0"/>
              <a:buChar char="•"/>
            </a:pPr>
            <a:r>
              <a:rPr lang="en-US" sz="1600" dirty="0">
                <a:solidFill>
                  <a:schemeClr val="bg1"/>
                </a:solidFill>
              </a:rPr>
              <a:t>Compare to the Upper Address</a:t>
            </a:r>
          </a:p>
          <a:p>
            <a:pPr marL="171450" indent="-171450">
              <a:buFont typeface="Arial" panose="020B0604020202020204" pitchFamily="34" charset="0"/>
              <a:buChar char="•"/>
            </a:pPr>
            <a:r>
              <a:rPr lang="en-US" sz="1600" dirty="0">
                <a:solidFill>
                  <a:srgbClr val="FF0000"/>
                </a:solidFill>
              </a:rPr>
              <a:t>HIT</a:t>
            </a:r>
            <a:r>
              <a:rPr lang="en-US" sz="1600" dirty="0">
                <a:solidFill>
                  <a:schemeClr val="bg1"/>
                </a:solidFill>
              </a:rPr>
              <a:t> if a match</a:t>
            </a:r>
          </a:p>
          <a:p>
            <a:pPr marL="171450" indent="-171450">
              <a:buFont typeface="Arial" panose="020B0604020202020204" pitchFamily="34" charset="0"/>
              <a:buChar char="•"/>
            </a:pPr>
            <a:r>
              <a:rPr lang="en-US" sz="1600" dirty="0">
                <a:solidFill>
                  <a:srgbClr val="FF0000"/>
                </a:solidFill>
              </a:rPr>
              <a:t>MISS</a:t>
            </a:r>
            <a:r>
              <a:rPr lang="en-US" sz="1600" dirty="0">
                <a:solidFill>
                  <a:schemeClr val="bg1"/>
                </a:solidFill>
              </a:rPr>
              <a:t> if no match</a:t>
            </a:r>
          </a:p>
          <a:p>
            <a:pPr marL="171450" indent="-171450">
              <a:buFont typeface="Arial" panose="020B0604020202020204" pitchFamily="34" charset="0"/>
              <a:buChar char="•"/>
            </a:pPr>
            <a:r>
              <a:rPr lang="en-US" sz="1600" dirty="0">
                <a:solidFill>
                  <a:schemeClr val="bg1"/>
                </a:solidFill>
              </a:rPr>
              <a:t>If HIT, data is in this Cache line</a:t>
            </a:r>
          </a:p>
        </p:txBody>
      </p:sp>
      <p:sp>
        <p:nvSpPr>
          <p:cNvPr id="94" name="Rectangle 93">
            <a:extLst>
              <a:ext uri="{FF2B5EF4-FFF2-40B4-BE49-F238E27FC236}">
                <a16:creationId xmlns:a16="http://schemas.microsoft.com/office/drawing/2014/main" id="{E0ED118A-A1CB-4274-8FFE-34E224C212F8}"/>
              </a:ext>
            </a:extLst>
          </p:cNvPr>
          <p:cNvSpPr/>
          <p:nvPr/>
        </p:nvSpPr>
        <p:spPr>
          <a:xfrm>
            <a:off x="7643066" y="2810215"/>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7239000" y="313208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7239000" y="272480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7239000" y="25221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7239000" y="423959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7239000" y="403696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7239000" y="4650810"/>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7239000" y="444817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7239000" y="505608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7239000" y="485344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7239000" y="545364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7239000" y="525100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9921367" y="4706525"/>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8502339" y="3131227"/>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4592190" y="3129334"/>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6099346" y="3132718"/>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5698558" y="313271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4595111" y="3136098"/>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3862834" y="3133756"/>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sp>
        <p:nvSpPr>
          <p:cNvPr id="55" name="Rectangle 54">
            <a:extLst>
              <a:ext uri="{FF2B5EF4-FFF2-40B4-BE49-F238E27FC236}">
                <a16:creationId xmlns:a16="http://schemas.microsoft.com/office/drawing/2014/main" id="{96439D57-0597-4E47-A47E-B2A98A206144}"/>
              </a:ext>
            </a:extLst>
          </p:cNvPr>
          <p:cNvSpPr/>
          <p:nvPr/>
        </p:nvSpPr>
        <p:spPr>
          <a:xfrm>
            <a:off x="10083282" y="3983344"/>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3" name="Straight Arrow Connector 12">
            <a:extLst>
              <a:ext uri="{FF2B5EF4-FFF2-40B4-BE49-F238E27FC236}">
                <a16:creationId xmlns:a16="http://schemas.microsoft.com/office/drawing/2014/main" id="{D44D2000-8274-40AA-8425-C944533A67BE}"/>
              </a:ext>
            </a:extLst>
          </p:cNvPr>
          <p:cNvCxnSpPr>
            <a:cxnSpLocks/>
            <a:stCxn id="55" idx="1"/>
            <a:endCxn id="39" idx="3"/>
          </p:cNvCxnSpPr>
          <p:nvPr/>
        </p:nvCxnSpPr>
        <p:spPr>
          <a:xfrm flipH="1">
            <a:off x="9766932" y="4133009"/>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6709340" y="3228089"/>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6508947" y="313609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4590022" y="2925495"/>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5952744" y="2925495"/>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4748777" y="2925495"/>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5336275" y="2722859"/>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5336275" y="2722859"/>
            <a:ext cx="176056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5725771" y="44659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5908050" y="3333607"/>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5860678" y="3560455"/>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5485007" y="4564708"/>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5725770" y="466622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5725769" y="485670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5725768" y="5056978"/>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5725768" y="52519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5725767" y="54522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5725767" y="406591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5725766" y="426618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5485017" y="475283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5485016" y="416007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5485017" y="435279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5485007" y="534559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4431566" y="4740294"/>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5485008" y="553832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5485007" y="494555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5485008" y="513828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4179009" y="483346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3798228" y="4737336"/>
            <a:ext cx="407384"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Hit</a:t>
            </a:r>
          </a:p>
        </p:txBody>
      </p:sp>
      <p:cxnSp>
        <p:nvCxnSpPr>
          <p:cNvPr id="131" name="Straight Connector 130">
            <a:extLst>
              <a:ext uri="{FF2B5EF4-FFF2-40B4-BE49-F238E27FC236}">
                <a16:creationId xmlns:a16="http://schemas.microsoft.com/office/drawing/2014/main" id="{ADABC028-2D7E-4B23-A57C-4DF3B2351E17}"/>
              </a:ext>
            </a:extLst>
          </p:cNvPr>
          <p:cNvCxnSpPr>
            <a:cxnSpLocks/>
            <a:stCxn id="112" idx="0"/>
          </p:cNvCxnSpPr>
          <p:nvPr/>
        </p:nvCxnSpPr>
        <p:spPr>
          <a:xfrm flipV="1">
            <a:off x="4737830" y="3333607"/>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6098312" y="4759398"/>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6998251" y="45523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6998252" y="474507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6998251" y="415231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6998252" y="434504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6998242" y="53378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6998243" y="55305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6998242" y="49378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6998243" y="51305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6908143" y="5667983"/>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6486484" y="5865950"/>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10082521" y="3275811"/>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9766171" y="3425476"/>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8502339" y="5054423"/>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4560374" y="476994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5044094" y="484010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5374615" y="3923731"/>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6908143" y="3923731"/>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5908050" y="3918412"/>
            <a:ext cx="100009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5374615" y="3918412"/>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0DB62AA-6DD8-4784-89FE-8AE033A29E1C}"/>
              </a:ext>
            </a:extLst>
          </p:cNvPr>
          <p:cNvCxnSpPr>
            <a:cxnSpLocks/>
            <a:stCxn id="146" idx="0"/>
            <a:endCxn id="50" idx="2"/>
          </p:cNvCxnSpPr>
          <p:nvPr/>
        </p:nvCxnSpPr>
        <p:spPr>
          <a:xfrm flipH="1" flipV="1">
            <a:off x="6299740" y="3330227"/>
            <a:ext cx="2539352" cy="172419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733C5B8-8B55-48C8-B54E-AEF4C19DCFFD}"/>
              </a:ext>
            </a:extLst>
          </p:cNvPr>
          <p:cNvCxnSpPr>
            <a:cxnSpLocks/>
          </p:cNvCxnSpPr>
          <p:nvPr/>
        </p:nvCxnSpPr>
        <p:spPr>
          <a:xfrm>
            <a:off x="8502966" y="3535414"/>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7B0532D-F0C1-4B36-BA80-70F77E6CF5B1}"/>
              </a:ext>
            </a:extLst>
          </p:cNvPr>
          <p:cNvCxnSpPr>
            <a:cxnSpLocks/>
            <a:endCxn id="142" idx="1"/>
          </p:cNvCxnSpPr>
          <p:nvPr/>
        </p:nvCxnSpPr>
        <p:spPr>
          <a:xfrm>
            <a:off x="5705517" y="5964705"/>
            <a:ext cx="78096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3D6378A-3BCB-48D9-A8FF-BAE3D366DB63}"/>
              </a:ext>
            </a:extLst>
          </p:cNvPr>
          <p:cNvSpPr/>
          <p:nvPr/>
        </p:nvSpPr>
        <p:spPr>
          <a:xfrm>
            <a:off x="6669880" y="2153189"/>
            <a:ext cx="4896756" cy="16637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D114BD5-888C-4918-B871-2D99AA2A1FF3}"/>
              </a:ext>
            </a:extLst>
          </p:cNvPr>
          <p:cNvSpPr/>
          <p:nvPr/>
        </p:nvSpPr>
        <p:spPr>
          <a:xfrm>
            <a:off x="6699246" y="3818331"/>
            <a:ext cx="4654554" cy="20674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83352F37-53D6-44DD-8385-66342AEFF04C}"/>
              </a:ext>
            </a:extLst>
          </p:cNvPr>
          <p:cNvSpPr/>
          <p:nvPr/>
        </p:nvSpPr>
        <p:spPr>
          <a:xfrm>
            <a:off x="3923107" y="2899265"/>
            <a:ext cx="3000303" cy="617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FCA8E965-73D7-4B1A-9B4F-C54F824F10D2}"/>
              </a:ext>
            </a:extLst>
          </p:cNvPr>
          <p:cNvCxnSpPr>
            <a:cxnSpLocks/>
          </p:cNvCxnSpPr>
          <p:nvPr/>
        </p:nvCxnSpPr>
        <p:spPr>
          <a:xfrm>
            <a:off x="6594940" y="2604040"/>
            <a:ext cx="0" cy="5015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02BB402-EF4C-4F00-9180-06C14CF7308A}"/>
              </a:ext>
            </a:extLst>
          </p:cNvPr>
          <p:cNvCxnSpPr>
            <a:cxnSpLocks/>
          </p:cNvCxnSpPr>
          <p:nvPr/>
        </p:nvCxnSpPr>
        <p:spPr>
          <a:xfrm>
            <a:off x="6299740" y="2604040"/>
            <a:ext cx="0" cy="5015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21B4674-261D-431A-A627-FE7B93882537}"/>
              </a:ext>
            </a:extLst>
          </p:cNvPr>
          <p:cNvCxnSpPr>
            <a:cxnSpLocks/>
          </p:cNvCxnSpPr>
          <p:nvPr/>
        </p:nvCxnSpPr>
        <p:spPr>
          <a:xfrm>
            <a:off x="5937334" y="2604040"/>
            <a:ext cx="0" cy="5015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ECFA3FF-0C92-4AEA-B3FB-E29BB64BF4CE}"/>
              </a:ext>
            </a:extLst>
          </p:cNvPr>
          <p:cNvCxnSpPr>
            <a:cxnSpLocks/>
          </p:cNvCxnSpPr>
          <p:nvPr/>
        </p:nvCxnSpPr>
        <p:spPr>
          <a:xfrm>
            <a:off x="5265565" y="2604040"/>
            <a:ext cx="0" cy="5015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9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
                                            <p:txEl>
                                              <p:pRg st="3" end="3"/>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8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2">
                                            <p:txEl>
                                              <p:pRg st="4" end="4"/>
                                            </p:txEl>
                                          </p:spTgt>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0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1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2">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6"/>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1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2">
                                            <p:txEl>
                                              <p:pRg st="7" end="7"/>
                                            </p:txEl>
                                          </p:spTgt>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1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2">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2">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2">
                                            <p:txEl>
                                              <p:pRg st="10" end="10"/>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1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2">
                                            <p:txEl>
                                              <p:pRg st="11" end="11"/>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2">
                                            <p:txEl>
                                              <p:pRg st="12" end="12"/>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92">
                                            <p:txEl>
                                              <p:pRg st="13" end="13"/>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92">
                                            <p:txEl>
                                              <p:pRg st="14" end="14"/>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92">
                                            <p:txEl>
                                              <p:pRg st="15" end="15"/>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3" grpId="0" animBg="1"/>
      <p:bldP spid="97" grpId="0" animBg="1"/>
      <p:bldP spid="98" grpId="0" animBg="1"/>
      <p:bldP spid="99" grpId="0" animBg="1"/>
      <p:bldP spid="100" grpId="0" animBg="1"/>
      <p:bldP spid="101" grpId="0" animBg="1"/>
      <p:bldP spid="102" grpId="0" animBg="1"/>
      <p:bldP spid="103" grpId="0" animBg="1"/>
      <p:bldP spid="112" grpId="0" animBg="1"/>
      <p:bldP spid="130" grpId="0" animBg="1"/>
      <p:bldP spid="145" grpId="0" animBg="1"/>
      <p:bldP spid="8" grpId="0" animBg="1"/>
      <p:bldP spid="8" grpId="1" animBg="1"/>
      <p:bldP spid="87" grpId="0" animBg="1"/>
      <p:bldP spid="87" grpId="1" animBg="1"/>
      <p:bldP spid="89" grpId="0" animBg="1"/>
      <p:bldP spid="8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74BCCD3E-AC38-44AB-8476-F70EC3ADB230}"/>
              </a:ext>
            </a:extLst>
          </p:cNvPr>
          <p:cNvSpPr/>
          <p:nvPr/>
        </p:nvSpPr>
        <p:spPr>
          <a:xfrm>
            <a:off x="3700317" y="4714089"/>
            <a:ext cx="525746" cy="2407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rgbClr val="FF0000"/>
                </a:solidFill>
              </a:rPr>
              <a:t>MISS</a:t>
            </a:r>
          </a:p>
        </p:txBody>
      </p:sp>
      <p:sp>
        <p:nvSpPr>
          <p:cNvPr id="150" name="Rectangle 149">
            <a:extLst>
              <a:ext uri="{FF2B5EF4-FFF2-40B4-BE49-F238E27FC236}">
                <a16:creationId xmlns:a16="http://schemas.microsoft.com/office/drawing/2014/main" id="{79ECA93D-2DA3-424B-A13F-93E31BEC16C4}"/>
              </a:ext>
            </a:extLst>
          </p:cNvPr>
          <p:cNvSpPr/>
          <p:nvPr/>
        </p:nvSpPr>
        <p:spPr>
          <a:xfrm>
            <a:off x="356268" y="5326228"/>
            <a:ext cx="3347677" cy="88406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600" dirty="0">
              <a:solidFill>
                <a:schemeClr val="bg1"/>
              </a:solidFill>
            </a:endParaRPr>
          </a:p>
        </p:txBody>
      </p:sp>
      <p:sp>
        <p:nvSpPr>
          <p:cNvPr id="2" name="Title 1"/>
          <p:cNvSpPr>
            <a:spLocks noGrp="1"/>
          </p:cNvSpPr>
          <p:nvPr>
            <p:ph type="title"/>
          </p:nvPr>
        </p:nvSpPr>
        <p:spPr>
          <a:xfrm>
            <a:off x="838200" y="339246"/>
            <a:ext cx="10515600" cy="1325563"/>
          </a:xfrm>
          <a:ln>
            <a:noFill/>
          </a:ln>
        </p:spPr>
        <p:txBody>
          <a:bodyPr/>
          <a:lstStyle/>
          <a:p>
            <a:pPr algn="ctr"/>
            <a:r>
              <a:rPr lang="en-US" dirty="0"/>
              <a:t>Initialization</a:t>
            </a:r>
            <a:br>
              <a:rPr lang="en-US" dirty="0"/>
            </a:br>
            <a:endParaRPr lang="en-US" dirty="0"/>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4934308" y="6176964"/>
            <a:ext cx="7257692" cy="681036"/>
          </a:xfrm>
          <a:solidFill>
            <a:schemeClr val="bg1"/>
          </a:solidFill>
        </p:spPr>
        <p:txBody>
          <a:bodyPr/>
          <a:lstStyle/>
          <a:p>
            <a:endParaRPr lang="en-US" sz="1400" dirty="0"/>
          </a:p>
        </p:txBody>
      </p:sp>
      <p:sp>
        <p:nvSpPr>
          <p:cNvPr id="6" name="Slide Number Placeholder 5"/>
          <p:cNvSpPr>
            <a:spLocks noGrp="1"/>
          </p:cNvSpPr>
          <p:nvPr>
            <p:ph type="sldNum" sz="quarter" idx="12"/>
          </p:nvPr>
        </p:nvSpPr>
        <p:spPr/>
        <p:txBody>
          <a:bodyPr/>
          <a:lstStyle/>
          <a:p>
            <a:fld id="{F01A1062-647E-407B-B10D-A265B55750D5}" type="slidenum">
              <a:rPr lang="en-US" smtClean="0">
                <a:solidFill>
                  <a:schemeClr val="tx1"/>
                </a:solidFill>
              </a:rPr>
              <a:t>9</a:t>
            </a:fld>
            <a:endParaRPr lang="en-US" dirty="0">
              <a:solidFill>
                <a:schemeClr val="tx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76963"/>
            <a:ext cx="5103341" cy="681037"/>
          </a:xfrm>
          <a:prstGeom prst="rect">
            <a:avLst/>
          </a:prstGeom>
          <a:solidFill>
            <a:schemeClr val="bg1"/>
          </a:solidFill>
        </p:spPr>
      </p:pic>
      <p:sp>
        <p:nvSpPr>
          <p:cNvPr id="7" name="Rectangle 2">
            <a:extLst>
              <a:ext uri="{FF2B5EF4-FFF2-40B4-BE49-F238E27FC236}">
                <a16:creationId xmlns:a16="http://schemas.microsoft.com/office/drawing/2014/main" id="{0F9CB904-4D29-4972-9F96-E22CF1040EC6}"/>
              </a:ext>
            </a:extLst>
          </p:cNvPr>
          <p:cNvSpPr>
            <a:spLocks noChangeArrowheads="1"/>
          </p:cNvSpPr>
          <p:nvPr/>
        </p:nvSpPr>
        <p:spPr bwMode="auto">
          <a:xfrm>
            <a:off x="5952744" y="168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a:extLst>
              <a:ext uri="{FF2B5EF4-FFF2-40B4-BE49-F238E27FC236}">
                <a16:creationId xmlns:a16="http://schemas.microsoft.com/office/drawing/2014/main" id="{BEC7BDF8-9F55-4DB1-BE36-30FE5A440BD8}"/>
              </a:ext>
            </a:extLst>
          </p:cNvPr>
          <p:cNvSpPr/>
          <p:nvPr/>
        </p:nvSpPr>
        <p:spPr>
          <a:xfrm>
            <a:off x="7239000" y="333472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1" name="Rectangle 90">
            <a:extLst>
              <a:ext uri="{FF2B5EF4-FFF2-40B4-BE49-F238E27FC236}">
                <a16:creationId xmlns:a16="http://schemas.microsoft.com/office/drawing/2014/main" id="{ADBC41B9-DB88-4FEC-8C49-67F124EC9907}"/>
              </a:ext>
            </a:extLst>
          </p:cNvPr>
          <p:cNvSpPr/>
          <p:nvPr/>
        </p:nvSpPr>
        <p:spPr>
          <a:xfrm>
            <a:off x="9921367" y="2857241"/>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Main Memory</a:t>
            </a:r>
          </a:p>
        </p:txBody>
      </p:sp>
      <p:sp>
        <p:nvSpPr>
          <p:cNvPr id="92" name="Rectangle 91">
            <a:extLst>
              <a:ext uri="{FF2B5EF4-FFF2-40B4-BE49-F238E27FC236}">
                <a16:creationId xmlns:a16="http://schemas.microsoft.com/office/drawing/2014/main" id="{46B7C320-D2E8-49F7-BD27-DE23D36D903F}"/>
              </a:ext>
            </a:extLst>
          </p:cNvPr>
          <p:cNvSpPr/>
          <p:nvPr/>
        </p:nvSpPr>
        <p:spPr>
          <a:xfrm>
            <a:off x="343327" y="1153392"/>
            <a:ext cx="3347677" cy="339602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600" dirty="0">
                <a:solidFill>
                  <a:schemeClr val="bg1"/>
                </a:solidFill>
              </a:rPr>
              <a:t>How do we handle startup?</a:t>
            </a:r>
          </a:p>
          <a:p>
            <a:pPr marL="171450" indent="-171450">
              <a:buFont typeface="Arial" panose="020B0604020202020204" pitchFamily="34" charset="0"/>
              <a:buChar char="•"/>
            </a:pPr>
            <a:r>
              <a:rPr lang="en-US" sz="1600" dirty="0">
                <a:solidFill>
                  <a:schemeClr val="bg1"/>
                </a:solidFill>
              </a:rPr>
              <a:t>All Tags are initially invalid – no data in the Cache</a:t>
            </a:r>
          </a:p>
          <a:p>
            <a:pPr marL="171450" indent="-171450">
              <a:buFont typeface="Arial" panose="020B0604020202020204" pitchFamily="34" charset="0"/>
              <a:buChar char="•"/>
            </a:pPr>
            <a:r>
              <a:rPr lang="en-US" sz="1600" dirty="0">
                <a:solidFill>
                  <a:schemeClr val="bg1"/>
                </a:solidFill>
              </a:rPr>
              <a:t>Add a Valid bit to each Tag</a:t>
            </a:r>
          </a:p>
          <a:p>
            <a:pPr marL="628650" lvl="1" indent="-171450">
              <a:buFont typeface="Arial" panose="020B0604020202020204" pitchFamily="34" charset="0"/>
              <a:buChar char="•"/>
            </a:pPr>
            <a:r>
              <a:rPr lang="en-US" sz="1600" dirty="0">
                <a:solidFill>
                  <a:schemeClr val="bg1"/>
                </a:solidFill>
              </a:rPr>
              <a:t>All initially clear</a:t>
            </a:r>
          </a:p>
          <a:p>
            <a:pPr marL="171450" indent="-171450">
              <a:buFont typeface="Arial" panose="020B0604020202020204" pitchFamily="34" charset="0"/>
              <a:buChar char="•"/>
            </a:pPr>
            <a:r>
              <a:rPr lang="en-US" sz="1600" dirty="0">
                <a:solidFill>
                  <a:schemeClr val="bg1"/>
                </a:solidFill>
              </a:rPr>
              <a:t>If Valid bit is clear, force a </a:t>
            </a:r>
            <a:r>
              <a:rPr lang="en-US" sz="1600" dirty="0">
                <a:solidFill>
                  <a:srgbClr val="FF0000"/>
                </a:solidFill>
              </a:rPr>
              <a:t>MISS</a:t>
            </a:r>
          </a:p>
          <a:p>
            <a:pPr marL="171450" indent="-171450">
              <a:buFont typeface="Arial" panose="020B0604020202020204" pitchFamily="34" charset="0"/>
              <a:buChar char="•"/>
            </a:pPr>
            <a:r>
              <a:rPr lang="en-US" sz="1600" dirty="0">
                <a:solidFill>
                  <a:schemeClr val="bg1"/>
                </a:solidFill>
              </a:rPr>
              <a:t>Set the Valid bit when line is written</a:t>
            </a:r>
          </a:p>
        </p:txBody>
      </p:sp>
      <p:sp>
        <p:nvSpPr>
          <p:cNvPr id="94" name="Rectangle 93">
            <a:extLst>
              <a:ext uri="{FF2B5EF4-FFF2-40B4-BE49-F238E27FC236}">
                <a16:creationId xmlns:a16="http://schemas.microsoft.com/office/drawing/2014/main" id="{E0ED118A-A1CB-4274-8FFE-34E224C212F8}"/>
              </a:ext>
            </a:extLst>
          </p:cNvPr>
          <p:cNvSpPr/>
          <p:nvPr/>
        </p:nvSpPr>
        <p:spPr>
          <a:xfrm>
            <a:off x="7643066" y="2810215"/>
            <a:ext cx="576711" cy="29645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t>
            </a:r>
          </a:p>
        </p:txBody>
      </p:sp>
      <p:sp>
        <p:nvSpPr>
          <p:cNvPr id="34" name="Rectangle 33">
            <a:extLst>
              <a:ext uri="{FF2B5EF4-FFF2-40B4-BE49-F238E27FC236}">
                <a16:creationId xmlns:a16="http://schemas.microsoft.com/office/drawing/2014/main" id="{A172E170-43BA-48BA-95C9-41C2C402082F}"/>
              </a:ext>
            </a:extLst>
          </p:cNvPr>
          <p:cNvSpPr/>
          <p:nvPr/>
        </p:nvSpPr>
        <p:spPr>
          <a:xfrm>
            <a:off x="7239000" y="3132087"/>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Rectangle 34">
            <a:extLst>
              <a:ext uri="{FF2B5EF4-FFF2-40B4-BE49-F238E27FC236}">
                <a16:creationId xmlns:a16="http://schemas.microsoft.com/office/drawing/2014/main" id="{0B4F1B91-05D3-4E0A-98D2-02D81D03A70B}"/>
              </a:ext>
            </a:extLst>
          </p:cNvPr>
          <p:cNvSpPr/>
          <p:nvPr/>
        </p:nvSpPr>
        <p:spPr>
          <a:xfrm>
            <a:off x="7239000" y="272480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6" name="Rectangle 35">
            <a:extLst>
              <a:ext uri="{FF2B5EF4-FFF2-40B4-BE49-F238E27FC236}">
                <a16:creationId xmlns:a16="http://schemas.microsoft.com/office/drawing/2014/main" id="{80B13A11-1DEA-478D-AD71-A0895CA772BA}"/>
              </a:ext>
            </a:extLst>
          </p:cNvPr>
          <p:cNvSpPr/>
          <p:nvPr/>
        </p:nvSpPr>
        <p:spPr>
          <a:xfrm>
            <a:off x="7239000" y="2522168"/>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8" name="Rectangle 37">
            <a:extLst>
              <a:ext uri="{FF2B5EF4-FFF2-40B4-BE49-F238E27FC236}">
                <a16:creationId xmlns:a16="http://schemas.microsoft.com/office/drawing/2014/main" id="{239025EE-A15A-4354-8B44-0F0BE9FA00CC}"/>
              </a:ext>
            </a:extLst>
          </p:cNvPr>
          <p:cNvSpPr/>
          <p:nvPr/>
        </p:nvSpPr>
        <p:spPr>
          <a:xfrm>
            <a:off x="7239000" y="423959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9" name="Rectangle 38">
            <a:extLst>
              <a:ext uri="{FF2B5EF4-FFF2-40B4-BE49-F238E27FC236}">
                <a16:creationId xmlns:a16="http://schemas.microsoft.com/office/drawing/2014/main" id="{1B48127B-D77C-48DA-9F6D-4F0489ED2BF3}"/>
              </a:ext>
            </a:extLst>
          </p:cNvPr>
          <p:cNvSpPr/>
          <p:nvPr/>
        </p:nvSpPr>
        <p:spPr>
          <a:xfrm>
            <a:off x="7239000" y="4036963"/>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0" name="Rectangle 39">
            <a:extLst>
              <a:ext uri="{FF2B5EF4-FFF2-40B4-BE49-F238E27FC236}">
                <a16:creationId xmlns:a16="http://schemas.microsoft.com/office/drawing/2014/main" id="{85FDBD4B-EEF7-43B4-AFEE-47F0DDB7C8B8}"/>
              </a:ext>
            </a:extLst>
          </p:cNvPr>
          <p:cNvSpPr/>
          <p:nvPr/>
        </p:nvSpPr>
        <p:spPr>
          <a:xfrm>
            <a:off x="7239000" y="4650810"/>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1" name="Rectangle 40">
            <a:extLst>
              <a:ext uri="{FF2B5EF4-FFF2-40B4-BE49-F238E27FC236}">
                <a16:creationId xmlns:a16="http://schemas.microsoft.com/office/drawing/2014/main" id="{279B5C7E-C965-4AB6-BFF4-BF86710B1BD6}"/>
              </a:ext>
            </a:extLst>
          </p:cNvPr>
          <p:cNvSpPr/>
          <p:nvPr/>
        </p:nvSpPr>
        <p:spPr>
          <a:xfrm>
            <a:off x="7239000" y="4448174"/>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Rectangle 41">
            <a:extLst>
              <a:ext uri="{FF2B5EF4-FFF2-40B4-BE49-F238E27FC236}">
                <a16:creationId xmlns:a16="http://schemas.microsoft.com/office/drawing/2014/main" id="{72CA8ED0-5B16-4826-89A6-956DAE50AD26}"/>
              </a:ext>
            </a:extLst>
          </p:cNvPr>
          <p:cNvSpPr/>
          <p:nvPr/>
        </p:nvSpPr>
        <p:spPr>
          <a:xfrm>
            <a:off x="7239000" y="5056082"/>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3" name="Rectangle 42">
            <a:extLst>
              <a:ext uri="{FF2B5EF4-FFF2-40B4-BE49-F238E27FC236}">
                <a16:creationId xmlns:a16="http://schemas.microsoft.com/office/drawing/2014/main" id="{43F9258E-D317-4788-8B64-F2B856F031A6}"/>
              </a:ext>
            </a:extLst>
          </p:cNvPr>
          <p:cNvSpPr/>
          <p:nvPr/>
        </p:nvSpPr>
        <p:spPr>
          <a:xfrm>
            <a:off x="7239000" y="4853446"/>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4" name="Rectangle 43">
            <a:extLst>
              <a:ext uri="{FF2B5EF4-FFF2-40B4-BE49-F238E27FC236}">
                <a16:creationId xmlns:a16="http://schemas.microsoft.com/office/drawing/2014/main" id="{F6110971-3C67-4834-B00C-E7B098887A93}"/>
              </a:ext>
            </a:extLst>
          </p:cNvPr>
          <p:cNvSpPr/>
          <p:nvPr/>
        </p:nvSpPr>
        <p:spPr>
          <a:xfrm>
            <a:off x="7239000" y="5453645"/>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5" name="Rectangle 44">
            <a:extLst>
              <a:ext uri="{FF2B5EF4-FFF2-40B4-BE49-F238E27FC236}">
                <a16:creationId xmlns:a16="http://schemas.microsoft.com/office/drawing/2014/main" id="{1CCE7757-DE40-4F9F-9366-43A852E368C1}"/>
              </a:ext>
            </a:extLst>
          </p:cNvPr>
          <p:cNvSpPr/>
          <p:nvPr/>
        </p:nvSpPr>
        <p:spPr>
          <a:xfrm>
            <a:off x="7239000" y="5251009"/>
            <a:ext cx="2527932" cy="20069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593135B2-B4E1-4647-9BDC-5F54781B8812}"/>
              </a:ext>
            </a:extLst>
          </p:cNvPr>
          <p:cNvSpPr/>
          <p:nvPr/>
        </p:nvSpPr>
        <p:spPr>
          <a:xfrm>
            <a:off x="9921367" y="4706525"/>
            <a:ext cx="1784857"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Cache</a:t>
            </a:r>
          </a:p>
        </p:txBody>
      </p:sp>
      <p:sp>
        <p:nvSpPr>
          <p:cNvPr id="48" name="Rectangle 47">
            <a:extLst>
              <a:ext uri="{FF2B5EF4-FFF2-40B4-BE49-F238E27FC236}">
                <a16:creationId xmlns:a16="http://schemas.microsoft.com/office/drawing/2014/main" id="{E3C78BE4-D201-47BF-851A-C33EF2EFE594}"/>
              </a:ext>
            </a:extLst>
          </p:cNvPr>
          <p:cNvSpPr/>
          <p:nvPr/>
        </p:nvSpPr>
        <p:spPr>
          <a:xfrm>
            <a:off x="8502339" y="3131227"/>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49" name="Rectangle 48">
            <a:extLst>
              <a:ext uri="{FF2B5EF4-FFF2-40B4-BE49-F238E27FC236}">
                <a16:creationId xmlns:a16="http://schemas.microsoft.com/office/drawing/2014/main" id="{393F279A-554C-4278-AB00-64E85118F85E}"/>
              </a:ext>
            </a:extLst>
          </p:cNvPr>
          <p:cNvSpPr/>
          <p:nvPr/>
        </p:nvSpPr>
        <p:spPr>
          <a:xfrm>
            <a:off x="4592190" y="3129334"/>
            <a:ext cx="2117150"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50" name="Rectangle 49">
            <a:extLst>
              <a:ext uri="{FF2B5EF4-FFF2-40B4-BE49-F238E27FC236}">
                <a16:creationId xmlns:a16="http://schemas.microsoft.com/office/drawing/2014/main" id="{0FC024F1-3058-40C3-8234-98924A9DA071}"/>
              </a:ext>
            </a:extLst>
          </p:cNvPr>
          <p:cNvSpPr/>
          <p:nvPr/>
        </p:nvSpPr>
        <p:spPr>
          <a:xfrm>
            <a:off x="6099346" y="3132718"/>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Off</a:t>
            </a:r>
          </a:p>
        </p:txBody>
      </p:sp>
      <p:sp>
        <p:nvSpPr>
          <p:cNvPr id="52" name="Rectangle 51">
            <a:extLst>
              <a:ext uri="{FF2B5EF4-FFF2-40B4-BE49-F238E27FC236}">
                <a16:creationId xmlns:a16="http://schemas.microsoft.com/office/drawing/2014/main" id="{0AD18D11-CC66-4748-BB96-02858672A1AB}"/>
              </a:ext>
            </a:extLst>
          </p:cNvPr>
          <p:cNvSpPr/>
          <p:nvPr/>
        </p:nvSpPr>
        <p:spPr>
          <a:xfrm>
            <a:off x="5698558" y="3132717"/>
            <a:ext cx="400787"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Ind</a:t>
            </a:r>
            <a:endParaRPr lang="en-US" sz="1200" dirty="0">
              <a:solidFill>
                <a:schemeClr val="bg1"/>
              </a:solidFill>
            </a:endParaRPr>
          </a:p>
        </p:txBody>
      </p:sp>
      <p:sp>
        <p:nvSpPr>
          <p:cNvPr id="53" name="Rectangle 52">
            <a:extLst>
              <a:ext uri="{FF2B5EF4-FFF2-40B4-BE49-F238E27FC236}">
                <a16:creationId xmlns:a16="http://schemas.microsoft.com/office/drawing/2014/main" id="{A8BDEB19-E7F7-426E-8162-40D76CB2D043}"/>
              </a:ext>
            </a:extLst>
          </p:cNvPr>
          <p:cNvSpPr/>
          <p:nvPr/>
        </p:nvSpPr>
        <p:spPr>
          <a:xfrm>
            <a:off x="4595111" y="3136098"/>
            <a:ext cx="1101279"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Upper</a:t>
            </a:r>
          </a:p>
        </p:txBody>
      </p:sp>
      <p:sp>
        <p:nvSpPr>
          <p:cNvPr id="54" name="Rectangle 53">
            <a:extLst>
              <a:ext uri="{FF2B5EF4-FFF2-40B4-BE49-F238E27FC236}">
                <a16:creationId xmlns:a16="http://schemas.microsoft.com/office/drawing/2014/main" id="{F8BD9387-A0B8-415A-9C14-D4DBE42A2C15}"/>
              </a:ext>
            </a:extLst>
          </p:cNvPr>
          <p:cNvSpPr/>
          <p:nvPr/>
        </p:nvSpPr>
        <p:spPr>
          <a:xfrm>
            <a:off x="3862834" y="3133756"/>
            <a:ext cx="731508"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Address</a:t>
            </a:r>
          </a:p>
        </p:txBody>
      </p:sp>
      <p:sp>
        <p:nvSpPr>
          <p:cNvPr id="55" name="Rectangle 54">
            <a:extLst>
              <a:ext uri="{FF2B5EF4-FFF2-40B4-BE49-F238E27FC236}">
                <a16:creationId xmlns:a16="http://schemas.microsoft.com/office/drawing/2014/main" id="{96439D57-0597-4E47-A47E-B2A98A206144}"/>
              </a:ext>
            </a:extLst>
          </p:cNvPr>
          <p:cNvSpPr/>
          <p:nvPr/>
        </p:nvSpPr>
        <p:spPr>
          <a:xfrm>
            <a:off x="10083282" y="3983344"/>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3" name="Straight Arrow Connector 12">
            <a:extLst>
              <a:ext uri="{FF2B5EF4-FFF2-40B4-BE49-F238E27FC236}">
                <a16:creationId xmlns:a16="http://schemas.microsoft.com/office/drawing/2014/main" id="{D44D2000-8274-40AA-8425-C944533A67BE}"/>
              </a:ext>
            </a:extLst>
          </p:cNvPr>
          <p:cNvCxnSpPr>
            <a:cxnSpLocks/>
            <a:stCxn id="55" idx="1"/>
            <a:endCxn id="39" idx="3"/>
          </p:cNvCxnSpPr>
          <p:nvPr/>
        </p:nvCxnSpPr>
        <p:spPr>
          <a:xfrm flipH="1">
            <a:off x="9766932" y="4133009"/>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7E83E0-07E9-42C3-964F-BE05A7284D1A}"/>
              </a:ext>
            </a:extLst>
          </p:cNvPr>
          <p:cNvCxnSpPr>
            <a:cxnSpLocks/>
            <a:stCxn id="49" idx="3"/>
            <a:endCxn id="48" idx="1"/>
          </p:cNvCxnSpPr>
          <p:nvPr/>
        </p:nvCxnSpPr>
        <p:spPr>
          <a:xfrm>
            <a:off x="6709340" y="3228089"/>
            <a:ext cx="1792999" cy="9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EEBFFA0-2081-42E2-8D91-1A71D3E64996}"/>
              </a:ext>
            </a:extLst>
          </p:cNvPr>
          <p:cNvSpPr/>
          <p:nvPr/>
        </p:nvSpPr>
        <p:spPr>
          <a:xfrm>
            <a:off x="6508947" y="313609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t>
            </a:r>
          </a:p>
        </p:txBody>
      </p:sp>
      <p:cxnSp>
        <p:nvCxnSpPr>
          <p:cNvPr id="21" name="Straight Connector 20">
            <a:extLst>
              <a:ext uri="{FF2B5EF4-FFF2-40B4-BE49-F238E27FC236}">
                <a16:creationId xmlns:a16="http://schemas.microsoft.com/office/drawing/2014/main" id="{6E1909F0-2E1F-4D85-81FE-13DE7A5872CD}"/>
              </a:ext>
            </a:extLst>
          </p:cNvPr>
          <p:cNvCxnSpPr/>
          <p:nvPr/>
        </p:nvCxnSpPr>
        <p:spPr>
          <a:xfrm flipV="1">
            <a:off x="4590022" y="2925495"/>
            <a:ext cx="158755" cy="1043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4F59DD-6BD9-4A71-B057-444428DEB4B1}"/>
              </a:ext>
            </a:extLst>
          </p:cNvPr>
          <p:cNvCxnSpPr/>
          <p:nvPr/>
        </p:nvCxnSpPr>
        <p:spPr>
          <a:xfrm flipH="1" flipV="1">
            <a:off x="5952744" y="2925495"/>
            <a:ext cx="143167" cy="1111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60525C-816B-4BCE-B683-06AB82415E79}"/>
              </a:ext>
            </a:extLst>
          </p:cNvPr>
          <p:cNvCxnSpPr/>
          <p:nvPr/>
        </p:nvCxnSpPr>
        <p:spPr>
          <a:xfrm>
            <a:off x="4748777" y="2925495"/>
            <a:ext cx="12039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6C3EB1-F3A8-412F-BC5F-F88471FE7A5A}"/>
              </a:ext>
            </a:extLst>
          </p:cNvPr>
          <p:cNvCxnSpPr/>
          <p:nvPr/>
        </p:nvCxnSpPr>
        <p:spPr>
          <a:xfrm flipV="1">
            <a:off x="5336275" y="2722859"/>
            <a:ext cx="0" cy="2026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A717FD-40EC-4D11-974C-009AD0F7EDCF}"/>
              </a:ext>
            </a:extLst>
          </p:cNvPr>
          <p:cNvCxnSpPr/>
          <p:nvPr/>
        </p:nvCxnSpPr>
        <p:spPr>
          <a:xfrm>
            <a:off x="5336275" y="2722859"/>
            <a:ext cx="176056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374310F-2C4E-4E86-84AC-6773E3BE0D98}"/>
              </a:ext>
            </a:extLst>
          </p:cNvPr>
          <p:cNvSpPr/>
          <p:nvPr/>
        </p:nvSpPr>
        <p:spPr>
          <a:xfrm>
            <a:off x="5513696" y="2463932"/>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a:t>
            </a:r>
          </a:p>
        </p:txBody>
      </p:sp>
      <p:sp>
        <p:nvSpPr>
          <p:cNvPr id="75" name="Rectangle 74">
            <a:extLst>
              <a:ext uri="{FF2B5EF4-FFF2-40B4-BE49-F238E27FC236}">
                <a16:creationId xmlns:a16="http://schemas.microsoft.com/office/drawing/2014/main" id="{BD04F1F1-E461-4AA5-96A4-B5DC831B1086}"/>
              </a:ext>
            </a:extLst>
          </p:cNvPr>
          <p:cNvSpPr/>
          <p:nvPr/>
        </p:nvSpPr>
        <p:spPr>
          <a:xfrm>
            <a:off x="5725771" y="44659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76" name="Straight Connector 75">
            <a:extLst>
              <a:ext uri="{FF2B5EF4-FFF2-40B4-BE49-F238E27FC236}">
                <a16:creationId xmlns:a16="http://schemas.microsoft.com/office/drawing/2014/main" id="{5499749D-F926-4151-83C8-C8464AD54251}"/>
              </a:ext>
            </a:extLst>
          </p:cNvPr>
          <p:cNvCxnSpPr>
            <a:cxnSpLocks/>
          </p:cNvCxnSpPr>
          <p:nvPr/>
        </p:nvCxnSpPr>
        <p:spPr>
          <a:xfrm flipV="1">
            <a:off x="5908050" y="3333607"/>
            <a:ext cx="0" cy="590124"/>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93273C6-8C86-4C07-B763-F365B082676E}"/>
              </a:ext>
            </a:extLst>
          </p:cNvPr>
          <p:cNvSpPr/>
          <p:nvPr/>
        </p:nvSpPr>
        <p:spPr>
          <a:xfrm>
            <a:off x="5860678" y="3560455"/>
            <a:ext cx="1296537"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Select Block/Tag</a:t>
            </a:r>
          </a:p>
        </p:txBody>
      </p:sp>
      <p:cxnSp>
        <p:nvCxnSpPr>
          <p:cNvPr id="96" name="Straight Arrow Connector 95">
            <a:extLst>
              <a:ext uri="{FF2B5EF4-FFF2-40B4-BE49-F238E27FC236}">
                <a16:creationId xmlns:a16="http://schemas.microsoft.com/office/drawing/2014/main" id="{0E17FE8E-C904-48A2-AC69-B6CD2F0D4C2E}"/>
              </a:ext>
            </a:extLst>
          </p:cNvPr>
          <p:cNvCxnSpPr>
            <a:cxnSpLocks/>
            <a:stCxn id="75" idx="1"/>
          </p:cNvCxnSpPr>
          <p:nvPr/>
        </p:nvCxnSpPr>
        <p:spPr>
          <a:xfrm flipH="1">
            <a:off x="5485007" y="4564708"/>
            <a:ext cx="24076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4916791-C372-442E-89DB-0B2C3FFB1D4C}"/>
              </a:ext>
            </a:extLst>
          </p:cNvPr>
          <p:cNvSpPr/>
          <p:nvPr/>
        </p:nvSpPr>
        <p:spPr>
          <a:xfrm>
            <a:off x="5725770" y="466622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8" name="Rectangle 97">
            <a:extLst>
              <a:ext uri="{FF2B5EF4-FFF2-40B4-BE49-F238E27FC236}">
                <a16:creationId xmlns:a16="http://schemas.microsoft.com/office/drawing/2014/main" id="{5DBAF152-1CC6-48A6-BDB7-C06726E8A475}"/>
              </a:ext>
            </a:extLst>
          </p:cNvPr>
          <p:cNvSpPr/>
          <p:nvPr/>
        </p:nvSpPr>
        <p:spPr>
          <a:xfrm>
            <a:off x="5725769" y="4856707"/>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99" name="Rectangle 98">
            <a:extLst>
              <a:ext uri="{FF2B5EF4-FFF2-40B4-BE49-F238E27FC236}">
                <a16:creationId xmlns:a16="http://schemas.microsoft.com/office/drawing/2014/main" id="{6F8BAB37-60C3-49C1-83B7-B2A7E2CCB95B}"/>
              </a:ext>
            </a:extLst>
          </p:cNvPr>
          <p:cNvSpPr/>
          <p:nvPr/>
        </p:nvSpPr>
        <p:spPr>
          <a:xfrm>
            <a:off x="5725768" y="5056978"/>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0" name="Rectangle 99">
            <a:extLst>
              <a:ext uri="{FF2B5EF4-FFF2-40B4-BE49-F238E27FC236}">
                <a16:creationId xmlns:a16="http://schemas.microsoft.com/office/drawing/2014/main" id="{C1FA2543-EA08-489E-A788-B46B6666B94F}"/>
              </a:ext>
            </a:extLst>
          </p:cNvPr>
          <p:cNvSpPr/>
          <p:nvPr/>
        </p:nvSpPr>
        <p:spPr>
          <a:xfrm>
            <a:off x="5725768" y="5251982"/>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1" name="Rectangle 100">
            <a:extLst>
              <a:ext uri="{FF2B5EF4-FFF2-40B4-BE49-F238E27FC236}">
                <a16:creationId xmlns:a16="http://schemas.microsoft.com/office/drawing/2014/main" id="{05FAAC36-0F07-466C-9150-725CD5074C6A}"/>
              </a:ext>
            </a:extLst>
          </p:cNvPr>
          <p:cNvSpPr/>
          <p:nvPr/>
        </p:nvSpPr>
        <p:spPr>
          <a:xfrm>
            <a:off x="5725767" y="545225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2" name="Rectangle 101">
            <a:extLst>
              <a:ext uri="{FF2B5EF4-FFF2-40B4-BE49-F238E27FC236}">
                <a16:creationId xmlns:a16="http://schemas.microsoft.com/office/drawing/2014/main" id="{0A487036-AAE6-44C1-AF01-2E6270B13925}"/>
              </a:ext>
            </a:extLst>
          </p:cNvPr>
          <p:cNvSpPr/>
          <p:nvPr/>
        </p:nvSpPr>
        <p:spPr>
          <a:xfrm>
            <a:off x="5725767" y="4065913"/>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sp>
        <p:nvSpPr>
          <p:cNvPr id="103" name="Rectangle 102">
            <a:extLst>
              <a:ext uri="{FF2B5EF4-FFF2-40B4-BE49-F238E27FC236}">
                <a16:creationId xmlns:a16="http://schemas.microsoft.com/office/drawing/2014/main" id="{07617261-0857-45E3-9988-0B225A73E7BB}"/>
              </a:ext>
            </a:extLst>
          </p:cNvPr>
          <p:cNvSpPr/>
          <p:nvPr/>
        </p:nvSpPr>
        <p:spPr>
          <a:xfrm>
            <a:off x="5725766" y="4266184"/>
            <a:ext cx="869174"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Tag</a:t>
            </a:r>
          </a:p>
        </p:txBody>
      </p:sp>
      <p:cxnSp>
        <p:nvCxnSpPr>
          <p:cNvPr id="105" name="Straight Arrow Connector 104">
            <a:extLst>
              <a:ext uri="{FF2B5EF4-FFF2-40B4-BE49-F238E27FC236}">
                <a16:creationId xmlns:a16="http://schemas.microsoft.com/office/drawing/2014/main" id="{DCD95D28-86A1-4FE4-ABE5-ACFBC8925A2E}"/>
              </a:ext>
            </a:extLst>
          </p:cNvPr>
          <p:cNvCxnSpPr>
            <a:cxnSpLocks/>
          </p:cNvCxnSpPr>
          <p:nvPr/>
        </p:nvCxnSpPr>
        <p:spPr>
          <a:xfrm flipH="1">
            <a:off x="5485017" y="475283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9962422-C7D0-47C4-8C4C-E20A37709A0E}"/>
              </a:ext>
            </a:extLst>
          </p:cNvPr>
          <p:cNvCxnSpPr>
            <a:cxnSpLocks/>
          </p:cNvCxnSpPr>
          <p:nvPr/>
        </p:nvCxnSpPr>
        <p:spPr>
          <a:xfrm flipH="1">
            <a:off x="5485016" y="416007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2E3B03F-5A79-422A-99FF-BA4FB247A1A7}"/>
              </a:ext>
            </a:extLst>
          </p:cNvPr>
          <p:cNvCxnSpPr>
            <a:cxnSpLocks/>
          </p:cNvCxnSpPr>
          <p:nvPr/>
        </p:nvCxnSpPr>
        <p:spPr>
          <a:xfrm flipH="1">
            <a:off x="5485017" y="435279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3C68D2-07EC-4959-8586-CA82A0D7E744}"/>
              </a:ext>
            </a:extLst>
          </p:cNvPr>
          <p:cNvCxnSpPr>
            <a:cxnSpLocks/>
          </p:cNvCxnSpPr>
          <p:nvPr/>
        </p:nvCxnSpPr>
        <p:spPr>
          <a:xfrm flipH="1">
            <a:off x="5485007" y="5345595"/>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466ACB0-EE2C-42B7-9E12-E3C44500639C}"/>
              </a:ext>
            </a:extLst>
          </p:cNvPr>
          <p:cNvSpPr/>
          <p:nvPr/>
        </p:nvSpPr>
        <p:spPr>
          <a:xfrm>
            <a:off x="4431566" y="4740294"/>
            <a:ext cx="612528"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Cmpr</a:t>
            </a:r>
            <a:endParaRPr lang="en-US" sz="1200" dirty="0">
              <a:solidFill>
                <a:schemeClr val="bg1"/>
              </a:solidFill>
            </a:endParaRPr>
          </a:p>
        </p:txBody>
      </p:sp>
      <p:cxnSp>
        <p:nvCxnSpPr>
          <p:cNvPr id="113" name="Straight Arrow Connector 112">
            <a:extLst>
              <a:ext uri="{FF2B5EF4-FFF2-40B4-BE49-F238E27FC236}">
                <a16:creationId xmlns:a16="http://schemas.microsoft.com/office/drawing/2014/main" id="{1D992A26-5902-4BBD-81E5-495E61F865F5}"/>
              </a:ext>
            </a:extLst>
          </p:cNvPr>
          <p:cNvCxnSpPr>
            <a:cxnSpLocks/>
          </p:cNvCxnSpPr>
          <p:nvPr/>
        </p:nvCxnSpPr>
        <p:spPr>
          <a:xfrm flipH="1">
            <a:off x="5485008" y="5538321"/>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D1BD9F3-4959-414A-A0CB-136CA4F0E454}"/>
              </a:ext>
            </a:extLst>
          </p:cNvPr>
          <p:cNvCxnSpPr>
            <a:cxnSpLocks/>
          </p:cNvCxnSpPr>
          <p:nvPr/>
        </p:nvCxnSpPr>
        <p:spPr>
          <a:xfrm flipH="1">
            <a:off x="5485007" y="4945558"/>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4ED1D0-8422-4D06-A1BB-E25EC9730354}"/>
              </a:ext>
            </a:extLst>
          </p:cNvPr>
          <p:cNvCxnSpPr>
            <a:cxnSpLocks/>
          </p:cNvCxnSpPr>
          <p:nvPr/>
        </p:nvCxnSpPr>
        <p:spPr>
          <a:xfrm flipH="1">
            <a:off x="5485008" y="5138284"/>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ED1D782-EC9D-4A0D-B62B-8FC127674585}"/>
              </a:ext>
            </a:extLst>
          </p:cNvPr>
          <p:cNvCxnSpPr>
            <a:cxnSpLocks/>
          </p:cNvCxnSpPr>
          <p:nvPr/>
        </p:nvCxnSpPr>
        <p:spPr>
          <a:xfrm flipH="1">
            <a:off x="4179009" y="483346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FD5112B-77D2-41DB-9772-75B9F50EE958}"/>
              </a:ext>
            </a:extLst>
          </p:cNvPr>
          <p:cNvSpPr/>
          <p:nvPr/>
        </p:nvSpPr>
        <p:spPr>
          <a:xfrm>
            <a:off x="3798228" y="4737336"/>
            <a:ext cx="407384"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rPr>
              <a:t>HIT</a:t>
            </a:r>
          </a:p>
        </p:txBody>
      </p:sp>
      <p:cxnSp>
        <p:nvCxnSpPr>
          <p:cNvPr id="131" name="Straight Connector 130">
            <a:extLst>
              <a:ext uri="{FF2B5EF4-FFF2-40B4-BE49-F238E27FC236}">
                <a16:creationId xmlns:a16="http://schemas.microsoft.com/office/drawing/2014/main" id="{ADABC028-2D7E-4B23-A57C-4DF3B2351E17}"/>
              </a:ext>
            </a:extLst>
          </p:cNvPr>
          <p:cNvCxnSpPr>
            <a:cxnSpLocks/>
            <a:stCxn id="112" idx="0"/>
          </p:cNvCxnSpPr>
          <p:nvPr/>
        </p:nvCxnSpPr>
        <p:spPr>
          <a:xfrm flipV="1">
            <a:off x="4737830" y="3333607"/>
            <a:ext cx="0" cy="1406687"/>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9336097A-016B-4578-87FB-624757228D90}"/>
              </a:ext>
            </a:extLst>
          </p:cNvPr>
          <p:cNvSpPr/>
          <p:nvPr/>
        </p:nvSpPr>
        <p:spPr>
          <a:xfrm rot="16200000">
            <a:off x="6098312" y="4759398"/>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33" name="Straight Arrow Connector 132">
            <a:extLst>
              <a:ext uri="{FF2B5EF4-FFF2-40B4-BE49-F238E27FC236}">
                <a16:creationId xmlns:a16="http://schemas.microsoft.com/office/drawing/2014/main" id="{A71884B9-DFC7-4464-9FE7-53A292190927}"/>
              </a:ext>
            </a:extLst>
          </p:cNvPr>
          <p:cNvCxnSpPr>
            <a:cxnSpLocks/>
          </p:cNvCxnSpPr>
          <p:nvPr/>
        </p:nvCxnSpPr>
        <p:spPr>
          <a:xfrm flipH="1">
            <a:off x="6998251" y="455235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F982DD1-5910-40B0-BE58-3D583DF9D845}"/>
              </a:ext>
            </a:extLst>
          </p:cNvPr>
          <p:cNvCxnSpPr>
            <a:cxnSpLocks/>
          </p:cNvCxnSpPr>
          <p:nvPr/>
        </p:nvCxnSpPr>
        <p:spPr>
          <a:xfrm flipH="1">
            <a:off x="6998252" y="474507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86DE9E-8C0A-4FD1-A04E-9352AEA582ED}"/>
              </a:ext>
            </a:extLst>
          </p:cNvPr>
          <p:cNvCxnSpPr>
            <a:cxnSpLocks/>
          </p:cNvCxnSpPr>
          <p:nvPr/>
        </p:nvCxnSpPr>
        <p:spPr>
          <a:xfrm flipH="1">
            <a:off x="6998251" y="415231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10F411-AC26-4378-A192-EDCD4A9E67DE}"/>
              </a:ext>
            </a:extLst>
          </p:cNvPr>
          <p:cNvCxnSpPr>
            <a:cxnSpLocks/>
          </p:cNvCxnSpPr>
          <p:nvPr/>
        </p:nvCxnSpPr>
        <p:spPr>
          <a:xfrm flipH="1">
            <a:off x="6998252" y="4345042"/>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1752230-9B93-4A6B-A664-366B438D1A3E}"/>
              </a:ext>
            </a:extLst>
          </p:cNvPr>
          <p:cNvCxnSpPr>
            <a:cxnSpLocks/>
          </p:cNvCxnSpPr>
          <p:nvPr/>
        </p:nvCxnSpPr>
        <p:spPr>
          <a:xfrm flipH="1">
            <a:off x="6998242" y="5337840"/>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FB972A-1095-4AB0-8206-929E5812EFBD}"/>
              </a:ext>
            </a:extLst>
          </p:cNvPr>
          <p:cNvCxnSpPr>
            <a:cxnSpLocks/>
          </p:cNvCxnSpPr>
          <p:nvPr/>
        </p:nvCxnSpPr>
        <p:spPr>
          <a:xfrm flipH="1">
            <a:off x="6998243" y="5530566"/>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7C8FE9-5428-40AE-8BFB-0ABE1B8C7C76}"/>
              </a:ext>
            </a:extLst>
          </p:cNvPr>
          <p:cNvCxnSpPr>
            <a:cxnSpLocks/>
          </p:cNvCxnSpPr>
          <p:nvPr/>
        </p:nvCxnSpPr>
        <p:spPr>
          <a:xfrm flipH="1">
            <a:off x="6998242" y="4937803"/>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4EB6F45-6432-407D-AF66-ECC204F2C898}"/>
              </a:ext>
            </a:extLst>
          </p:cNvPr>
          <p:cNvCxnSpPr>
            <a:cxnSpLocks/>
          </p:cNvCxnSpPr>
          <p:nvPr/>
        </p:nvCxnSpPr>
        <p:spPr>
          <a:xfrm flipH="1">
            <a:off x="6998243" y="5130529"/>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906FFF4-29B9-4593-98BE-AC0414A2780C}"/>
              </a:ext>
            </a:extLst>
          </p:cNvPr>
          <p:cNvCxnSpPr>
            <a:cxnSpLocks/>
            <a:stCxn id="132" idx="1"/>
          </p:cNvCxnSpPr>
          <p:nvPr/>
        </p:nvCxnSpPr>
        <p:spPr>
          <a:xfrm>
            <a:off x="6908143" y="5667983"/>
            <a:ext cx="0" cy="2005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FAF0598-EE36-4BA5-8E1A-344E0F1F9B9A}"/>
              </a:ext>
            </a:extLst>
          </p:cNvPr>
          <p:cNvSpPr/>
          <p:nvPr/>
        </p:nvSpPr>
        <p:spPr>
          <a:xfrm>
            <a:off x="6486484" y="5865950"/>
            <a:ext cx="849185" cy="19750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Read Data</a:t>
            </a:r>
          </a:p>
        </p:txBody>
      </p:sp>
      <p:sp>
        <p:nvSpPr>
          <p:cNvPr id="143" name="Rectangle 142">
            <a:extLst>
              <a:ext uri="{FF2B5EF4-FFF2-40B4-BE49-F238E27FC236}">
                <a16:creationId xmlns:a16="http://schemas.microsoft.com/office/drawing/2014/main" id="{F3E9E7D8-065B-4BC5-91F3-16F16372CA06}"/>
              </a:ext>
            </a:extLst>
          </p:cNvPr>
          <p:cNvSpPr/>
          <p:nvPr/>
        </p:nvSpPr>
        <p:spPr>
          <a:xfrm>
            <a:off x="10082521" y="3275811"/>
            <a:ext cx="1029402" cy="29933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Block/Line</a:t>
            </a:r>
          </a:p>
        </p:txBody>
      </p:sp>
      <p:cxnSp>
        <p:nvCxnSpPr>
          <p:cNvPr id="144" name="Straight Arrow Connector 143">
            <a:extLst>
              <a:ext uri="{FF2B5EF4-FFF2-40B4-BE49-F238E27FC236}">
                <a16:creationId xmlns:a16="http://schemas.microsoft.com/office/drawing/2014/main" id="{F79E9D94-D5C6-4A02-B1B5-63BA8D3269D9}"/>
              </a:ext>
            </a:extLst>
          </p:cNvPr>
          <p:cNvCxnSpPr>
            <a:cxnSpLocks/>
            <a:stCxn id="143" idx="1"/>
          </p:cNvCxnSpPr>
          <p:nvPr/>
        </p:nvCxnSpPr>
        <p:spPr>
          <a:xfrm flipH="1">
            <a:off x="9766171" y="3425476"/>
            <a:ext cx="316350" cy="43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63E8A9DD-AC28-491E-911B-3056EBDEB142}"/>
              </a:ext>
            </a:extLst>
          </p:cNvPr>
          <p:cNvSpPr/>
          <p:nvPr/>
        </p:nvSpPr>
        <p:spPr>
          <a:xfrm>
            <a:off x="8502339" y="5054423"/>
            <a:ext cx="673506" cy="19561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Word A</a:t>
            </a:r>
          </a:p>
        </p:txBody>
      </p:sp>
      <p:sp>
        <p:nvSpPr>
          <p:cNvPr id="145" name="Rectangle 144">
            <a:extLst>
              <a:ext uri="{FF2B5EF4-FFF2-40B4-BE49-F238E27FC236}">
                <a16:creationId xmlns:a16="http://schemas.microsoft.com/office/drawing/2014/main" id="{6BEA2A60-5020-448D-B709-1E37FE05F72F}"/>
              </a:ext>
            </a:extLst>
          </p:cNvPr>
          <p:cNvSpPr/>
          <p:nvPr/>
        </p:nvSpPr>
        <p:spPr>
          <a:xfrm rot="16200000">
            <a:off x="4560374" y="4769947"/>
            <a:ext cx="1619661"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MUX</a:t>
            </a:r>
          </a:p>
        </p:txBody>
      </p:sp>
      <p:cxnSp>
        <p:nvCxnSpPr>
          <p:cNvPr id="147" name="Straight Arrow Connector 146">
            <a:extLst>
              <a:ext uri="{FF2B5EF4-FFF2-40B4-BE49-F238E27FC236}">
                <a16:creationId xmlns:a16="http://schemas.microsoft.com/office/drawing/2014/main" id="{023E1E14-BDD4-44CE-8687-3275ECF53787}"/>
              </a:ext>
            </a:extLst>
          </p:cNvPr>
          <p:cNvCxnSpPr>
            <a:cxnSpLocks/>
          </p:cNvCxnSpPr>
          <p:nvPr/>
        </p:nvCxnSpPr>
        <p:spPr>
          <a:xfrm flipH="1">
            <a:off x="5044094" y="4840107"/>
            <a:ext cx="24074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7AC60AF-A3D2-42BB-AE89-C2ABF236CE46}"/>
              </a:ext>
            </a:extLst>
          </p:cNvPr>
          <p:cNvCxnSpPr>
            <a:cxnSpLocks/>
          </p:cNvCxnSpPr>
          <p:nvPr/>
        </p:nvCxnSpPr>
        <p:spPr>
          <a:xfrm flipV="1">
            <a:off x="5374615" y="3923731"/>
            <a:ext cx="0" cy="13382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A6F38CC-F7E4-434A-B1EC-794B101741B7}"/>
              </a:ext>
            </a:extLst>
          </p:cNvPr>
          <p:cNvCxnSpPr>
            <a:cxnSpLocks/>
          </p:cNvCxnSpPr>
          <p:nvPr/>
        </p:nvCxnSpPr>
        <p:spPr>
          <a:xfrm flipV="1">
            <a:off x="6908143" y="3923731"/>
            <a:ext cx="0" cy="131704"/>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EC37974-D270-4E43-94D7-5E73D2B9CC39}"/>
              </a:ext>
            </a:extLst>
          </p:cNvPr>
          <p:cNvCxnSpPr>
            <a:cxnSpLocks/>
          </p:cNvCxnSpPr>
          <p:nvPr/>
        </p:nvCxnSpPr>
        <p:spPr>
          <a:xfrm>
            <a:off x="5362988" y="3918412"/>
            <a:ext cx="15451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AAF0A3A-9256-49C3-995E-541501AF4228}"/>
              </a:ext>
            </a:extLst>
          </p:cNvPr>
          <p:cNvCxnSpPr>
            <a:cxnSpLocks/>
          </p:cNvCxnSpPr>
          <p:nvPr/>
        </p:nvCxnSpPr>
        <p:spPr>
          <a:xfrm>
            <a:off x="5374615" y="3918412"/>
            <a:ext cx="533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0DB62AA-6DD8-4784-89FE-8AE033A29E1C}"/>
              </a:ext>
            </a:extLst>
          </p:cNvPr>
          <p:cNvCxnSpPr>
            <a:cxnSpLocks/>
            <a:stCxn id="146" idx="0"/>
            <a:endCxn id="50" idx="2"/>
          </p:cNvCxnSpPr>
          <p:nvPr/>
        </p:nvCxnSpPr>
        <p:spPr>
          <a:xfrm flipH="1" flipV="1">
            <a:off x="6299740" y="3330227"/>
            <a:ext cx="2539352" cy="1724196"/>
          </a:xfrm>
          <a:prstGeom prst="line">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733C5B8-8B55-48C8-B54E-AEF4C19DCFFD}"/>
              </a:ext>
            </a:extLst>
          </p:cNvPr>
          <p:cNvCxnSpPr>
            <a:cxnSpLocks/>
          </p:cNvCxnSpPr>
          <p:nvPr/>
        </p:nvCxnSpPr>
        <p:spPr>
          <a:xfrm>
            <a:off x="8502966" y="3535414"/>
            <a:ext cx="0" cy="5015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3CC6D77E-2C30-4772-8AF4-76ED2F613509}"/>
              </a:ext>
            </a:extLst>
          </p:cNvPr>
          <p:cNvSpPr/>
          <p:nvPr/>
        </p:nvSpPr>
        <p:spPr>
          <a:xfrm>
            <a:off x="6393888" y="406854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89" name="Rectangle 88">
            <a:extLst>
              <a:ext uri="{FF2B5EF4-FFF2-40B4-BE49-F238E27FC236}">
                <a16:creationId xmlns:a16="http://schemas.microsoft.com/office/drawing/2014/main" id="{77F08025-02C6-4F4B-A9CE-3A2DA5846502}"/>
              </a:ext>
            </a:extLst>
          </p:cNvPr>
          <p:cNvSpPr/>
          <p:nvPr/>
        </p:nvSpPr>
        <p:spPr>
          <a:xfrm>
            <a:off x="6392746" y="4267312"/>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08" name="Rectangle 107">
            <a:extLst>
              <a:ext uri="{FF2B5EF4-FFF2-40B4-BE49-F238E27FC236}">
                <a16:creationId xmlns:a16="http://schemas.microsoft.com/office/drawing/2014/main" id="{C6A6E312-B27A-4D77-ACC1-0A9E0CFB4141}"/>
              </a:ext>
            </a:extLst>
          </p:cNvPr>
          <p:cNvSpPr/>
          <p:nvPr/>
        </p:nvSpPr>
        <p:spPr>
          <a:xfrm>
            <a:off x="6390940" y="4461188"/>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10" name="Rectangle 109">
            <a:extLst>
              <a:ext uri="{FF2B5EF4-FFF2-40B4-BE49-F238E27FC236}">
                <a16:creationId xmlns:a16="http://schemas.microsoft.com/office/drawing/2014/main" id="{C2A6E721-CA71-496F-AD08-449CEDA380A3}"/>
              </a:ext>
            </a:extLst>
          </p:cNvPr>
          <p:cNvSpPr/>
          <p:nvPr/>
        </p:nvSpPr>
        <p:spPr>
          <a:xfrm>
            <a:off x="6390940" y="4664590"/>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14" name="Rectangle 113">
            <a:extLst>
              <a:ext uri="{FF2B5EF4-FFF2-40B4-BE49-F238E27FC236}">
                <a16:creationId xmlns:a16="http://schemas.microsoft.com/office/drawing/2014/main" id="{0CE405BC-3058-4D5F-B6B8-66CA7A99884A}"/>
              </a:ext>
            </a:extLst>
          </p:cNvPr>
          <p:cNvSpPr/>
          <p:nvPr/>
        </p:nvSpPr>
        <p:spPr>
          <a:xfrm>
            <a:off x="6384522" y="4854909"/>
            <a:ext cx="212966"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16" name="Rectangle 115">
            <a:extLst>
              <a:ext uri="{FF2B5EF4-FFF2-40B4-BE49-F238E27FC236}">
                <a16:creationId xmlns:a16="http://schemas.microsoft.com/office/drawing/2014/main" id="{D7AC1EE6-16BC-427B-8307-57A4175088A8}"/>
              </a:ext>
            </a:extLst>
          </p:cNvPr>
          <p:cNvSpPr/>
          <p:nvPr/>
        </p:nvSpPr>
        <p:spPr>
          <a:xfrm>
            <a:off x="6387199" y="5066317"/>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18" name="Rectangle 117">
            <a:extLst>
              <a:ext uri="{FF2B5EF4-FFF2-40B4-BE49-F238E27FC236}">
                <a16:creationId xmlns:a16="http://schemas.microsoft.com/office/drawing/2014/main" id="{15258E87-3B28-4043-8996-513C06120242}"/>
              </a:ext>
            </a:extLst>
          </p:cNvPr>
          <p:cNvSpPr/>
          <p:nvPr/>
        </p:nvSpPr>
        <p:spPr>
          <a:xfrm>
            <a:off x="6386287" y="5258959"/>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19" name="Rectangle 118">
            <a:extLst>
              <a:ext uri="{FF2B5EF4-FFF2-40B4-BE49-F238E27FC236}">
                <a16:creationId xmlns:a16="http://schemas.microsoft.com/office/drawing/2014/main" id="{64326FF5-5DD7-4691-AE68-1C0F24589317}"/>
              </a:ext>
            </a:extLst>
          </p:cNvPr>
          <p:cNvSpPr/>
          <p:nvPr/>
        </p:nvSpPr>
        <p:spPr>
          <a:xfrm>
            <a:off x="6388779" y="5450494"/>
            <a:ext cx="200393" cy="19750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V</a:t>
            </a:r>
          </a:p>
        </p:txBody>
      </p:sp>
      <p:sp>
        <p:nvSpPr>
          <p:cNvPr id="121" name="Rectangle 120">
            <a:extLst>
              <a:ext uri="{FF2B5EF4-FFF2-40B4-BE49-F238E27FC236}">
                <a16:creationId xmlns:a16="http://schemas.microsoft.com/office/drawing/2014/main" id="{0CC282CF-5530-4A58-A067-0EDDF04F583B}"/>
              </a:ext>
            </a:extLst>
          </p:cNvPr>
          <p:cNvSpPr/>
          <p:nvPr/>
        </p:nvSpPr>
        <p:spPr>
          <a:xfrm>
            <a:off x="6398923" y="5054595"/>
            <a:ext cx="200393" cy="1975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V</a:t>
            </a:r>
          </a:p>
        </p:txBody>
      </p:sp>
    </p:spTree>
    <p:extLst>
      <p:ext uri="{BB962C8B-B14F-4D97-AF65-F5344CB8AC3E}">
        <p14:creationId xmlns:p14="http://schemas.microsoft.com/office/powerpoint/2010/main" val="357114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xEl>
                                              <p:pRg st="4" end="4"/>
                                            </p:txEl>
                                          </p:spTgt>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2">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30" grpId="0"/>
      <p:bldP spid="87" grpId="0" animBg="1"/>
      <p:bldP spid="89" grpId="0" animBg="1"/>
      <p:bldP spid="108" grpId="0" animBg="1"/>
      <p:bldP spid="110" grpId="0" animBg="1"/>
      <p:bldP spid="114" grpId="0" animBg="1"/>
      <p:bldP spid="116" grpId="0" animBg="1"/>
      <p:bldP spid="116" grpId="1" animBg="1"/>
      <p:bldP spid="118" grpId="0" animBg="1"/>
      <p:bldP spid="119" grpId="0" animBg="1"/>
      <p:bldP spid="12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68116</TotalTime>
  <Words>1753</Words>
  <Application>Microsoft Office PowerPoint</Application>
  <PresentationFormat>Widescreen</PresentationFormat>
  <Paragraphs>513</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HelveticaNeueLT Std ExtBlk Cn</vt:lpstr>
      <vt:lpstr>Office Theme</vt:lpstr>
      <vt:lpstr>ECEN 3593-001 Computer Organization</vt:lpstr>
      <vt:lpstr>Agenda</vt:lpstr>
      <vt:lpstr>Our class as Freshmen??</vt:lpstr>
      <vt:lpstr>Class Announcements</vt:lpstr>
      <vt:lpstr>Class Announcements</vt:lpstr>
      <vt:lpstr>Phase 8</vt:lpstr>
      <vt:lpstr>Phase 8</vt:lpstr>
      <vt:lpstr>Cache So Far (Read)</vt:lpstr>
      <vt:lpstr>Initialization </vt:lpstr>
      <vt:lpstr>What Happens on a Miss?</vt:lpstr>
      <vt:lpstr>Cache Misses</vt:lpstr>
      <vt:lpstr>Instruction cache miss steps</vt:lpstr>
      <vt:lpstr>What Happens on a Write Hit?</vt:lpstr>
      <vt:lpstr>What Happens on a Write Hit?</vt:lpstr>
      <vt:lpstr>Writethrough Cache</vt:lpstr>
      <vt:lpstr>Write Buffer on a Writethrough Cache</vt:lpstr>
      <vt:lpstr>Writethrough Cache</vt:lpstr>
      <vt:lpstr>What Happens on a Dirty Write Miss?</vt:lpstr>
      <vt:lpstr>What Happens on a Dirty Read Miss?</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Steve Sheafor</cp:lastModifiedBy>
  <cp:revision>783</cp:revision>
  <cp:lastPrinted>2017-10-14T14:57:33Z</cp:lastPrinted>
  <dcterms:created xsi:type="dcterms:W3CDTF">2015-08-04T22:38:58Z</dcterms:created>
  <dcterms:modified xsi:type="dcterms:W3CDTF">2021-04-05T19:45:11Z</dcterms:modified>
</cp:coreProperties>
</file>