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1037" r:id="rId4"/>
    <p:sldId id="1226" r:id="rId5"/>
    <p:sldId id="1242" r:id="rId6"/>
    <p:sldId id="1264" r:id="rId7"/>
    <p:sldId id="1341" r:id="rId8"/>
    <p:sldId id="1144" r:id="rId9"/>
    <p:sldId id="1207" r:id="rId10"/>
    <p:sldId id="1215" r:id="rId11"/>
    <p:sldId id="1216" r:id="rId12"/>
    <p:sldId id="1273" r:id="rId13"/>
    <p:sldId id="1275" r:id="rId14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6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7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46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57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#33</a:t>
            </a:r>
          </a:p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7</a:t>
            </a:r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 </a:t>
            </a:r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April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AB15A18-0106-4D00-9A5A-1267A9610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69" y="1609431"/>
            <a:ext cx="6611273" cy="15813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Generating the ECC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02917"/>
            <a:ext cx="4413738" cy="4624512"/>
          </a:xfrm>
        </p:spPr>
        <p:txBody>
          <a:bodyPr>
            <a:normAutofit/>
          </a:bodyPr>
          <a:lstStyle/>
          <a:p>
            <a:r>
              <a:rPr lang="en-AU" altLang="en-US" dirty="0"/>
              <a:t>This is a Hamming Code, based on parity</a:t>
            </a:r>
          </a:p>
          <a:p>
            <a:r>
              <a:rPr lang="en-AU" altLang="en-US" dirty="0"/>
              <a:t>Bit positions of 22-bit data to be processed</a:t>
            </a:r>
          </a:p>
          <a:p>
            <a:r>
              <a:rPr lang="en-AU" altLang="en-US" dirty="0"/>
              <a:t>Create each </a:t>
            </a:r>
            <a:r>
              <a:rPr lang="en-AU" altLang="en-US" dirty="0">
                <a:solidFill>
                  <a:srgbClr val="FF0000"/>
                </a:solidFill>
              </a:rPr>
              <a:t>parity bit </a:t>
            </a:r>
            <a:r>
              <a:rPr lang="en-AU" altLang="en-US" dirty="0"/>
              <a:t>as the parity of all bits with X’s in its row except itself</a:t>
            </a:r>
          </a:p>
          <a:p>
            <a:r>
              <a:rPr lang="en-AU" altLang="en-US" dirty="0"/>
              <a:t>Add the parity bits as bits [21:16] of the data word</a:t>
            </a:r>
          </a:p>
          <a:p>
            <a:pPr lvl="1"/>
            <a:r>
              <a:rPr lang="en-AU" altLang="en-US" dirty="0"/>
              <a:t>p1 = bit 16, p32 = bit 21</a:t>
            </a:r>
          </a:p>
          <a:p>
            <a:endParaRPr lang="en-AU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7DE66C-148B-411C-8296-94D374FAEDBE}"/>
              </a:ext>
            </a:extLst>
          </p:cNvPr>
          <p:cNvCxnSpPr>
            <a:cxnSpLocks/>
          </p:cNvCxnSpPr>
          <p:nvPr/>
        </p:nvCxnSpPr>
        <p:spPr>
          <a:xfrm flipV="1">
            <a:off x="5134708" y="1840523"/>
            <a:ext cx="867507" cy="8088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4927E9-6020-49A5-9BEC-43BF8E145608}"/>
              </a:ext>
            </a:extLst>
          </p:cNvPr>
          <p:cNvCxnSpPr>
            <a:cxnSpLocks/>
          </p:cNvCxnSpPr>
          <p:nvPr/>
        </p:nvCxnSpPr>
        <p:spPr>
          <a:xfrm flipV="1">
            <a:off x="5017477" y="2649415"/>
            <a:ext cx="890954" cy="937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C440DD7-3AB4-485E-B1FD-DDB2E1AA26BF}"/>
              </a:ext>
            </a:extLst>
          </p:cNvPr>
          <p:cNvSpPr txBox="1">
            <a:spLocks/>
          </p:cNvSpPr>
          <p:nvPr/>
        </p:nvSpPr>
        <p:spPr>
          <a:xfrm>
            <a:off x="5565530" y="3232881"/>
            <a:ext cx="6332353" cy="168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1800" dirty="0"/>
              <a:t>p1 = d0 ^ d1 ^ d3 ^ d4 ^ d6 ^ d8 ^ d10 ^ d11 ^ d13 ^ d15 </a:t>
            </a:r>
          </a:p>
          <a:p>
            <a:endParaRPr lang="en-AU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C9D18-EBA9-426E-82EE-EB61EE05AC46}"/>
              </a:ext>
            </a:extLst>
          </p:cNvPr>
          <p:cNvCxnSpPr>
            <a:cxnSpLocks/>
          </p:cNvCxnSpPr>
          <p:nvPr/>
        </p:nvCxnSpPr>
        <p:spPr>
          <a:xfrm flipV="1">
            <a:off x="6469627" y="2005781"/>
            <a:ext cx="560438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CB9EBA-D15F-43E1-8548-83DFDE0B5E64}"/>
              </a:ext>
            </a:extLst>
          </p:cNvPr>
          <p:cNvCxnSpPr>
            <a:cxnSpLocks/>
          </p:cNvCxnSpPr>
          <p:nvPr/>
        </p:nvCxnSpPr>
        <p:spPr>
          <a:xfrm flipV="1">
            <a:off x="6902245" y="2005781"/>
            <a:ext cx="658761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650EA-20DE-456B-9E6D-535F900EC600}"/>
              </a:ext>
            </a:extLst>
          </p:cNvPr>
          <p:cNvCxnSpPr>
            <a:cxnSpLocks/>
          </p:cNvCxnSpPr>
          <p:nvPr/>
        </p:nvCxnSpPr>
        <p:spPr>
          <a:xfrm flipV="1">
            <a:off x="7374195" y="2005781"/>
            <a:ext cx="658760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3B7335-E485-439B-9720-0AA4D0FDC056}"/>
              </a:ext>
            </a:extLst>
          </p:cNvPr>
          <p:cNvCxnSpPr>
            <a:cxnSpLocks/>
          </p:cNvCxnSpPr>
          <p:nvPr/>
        </p:nvCxnSpPr>
        <p:spPr>
          <a:xfrm flipV="1">
            <a:off x="7836311" y="2005781"/>
            <a:ext cx="678424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8162B-E133-44D3-86C2-BC056F7C9C4A}"/>
              </a:ext>
            </a:extLst>
          </p:cNvPr>
          <p:cNvCxnSpPr>
            <a:cxnSpLocks/>
          </p:cNvCxnSpPr>
          <p:nvPr/>
        </p:nvCxnSpPr>
        <p:spPr>
          <a:xfrm flipV="1">
            <a:off x="8278761" y="2005781"/>
            <a:ext cx="698091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8E9E07-7576-486C-A9E3-78DF304CD9A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731707" y="2005781"/>
            <a:ext cx="815416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000AFF-6A10-42AF-98EF-4BAA5E656022}"/>
              </a:ext>
            </a:extLst>
          </p:cNvPr>
          <p:cNvCxnSpPr>
            <a:cxnSpLocks/>
          </p:cNvCxnSpPr>
          <p:nvPr/>
        </p:nvCxnSpPr>
        <p:spPr>
          <a:xfrm flipV="1">
            <a:off x="9261987" y="2005781"/>
            <a:ext cx="776748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E5949E-924D-4025-99B7-EB45DA24FE0A}"/>
              </a:ext>
            </a:extLst>
          </p:cNvPr>
          <p:cNvCxnSpPr>
            <a:cxnSpLocks/>
          </p:cNvCxnSpPr>
          <p:nvPr/>
        </p:nvCxnSpPr>
        <p:spPr>
          <a:xfrm flipV="1">
            <a:off x="9842091" y="2005781"/>
            <a:ext cx="698090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A4010E-8512-4D41-B851-F98794F32E3D}"/>
              </a:ext>
            </a:extLst>
          </p:cNvPr>
          <p:cNvCxnSpPr>
            <a:cxnSpLocks/>
          </p:cNvCxnSpPr>
          <p:nvPr/>
        </p:nvCxnSpPr>
        <p:spPr>
          <a:xfrm flipV="1">
            <a:off x="10412361" y="2005781"/>
            <a:ext cx="639097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E12-D158-47C0-9E6C-7210C80180B4}"/>
              </a:ext>
            </a:extLst>
          </p:cNvPr>
          <p:cNvCxnSpPr>
            <a:cxnSpLocks/>
          </p:cNvCxnSpPr>
          <p:nvPr/>
        </p:nvCxnSpPr>
        <p:spPr>
          <a:xfrm flipV="1">
            <a:off x="10982633" y="2005781"/>
            <a:ext cx="491612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E645841-CEB2-4DDF-BFBA-00B00BC37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1446899"/>
            <a:ext cx="6566938" cy="157076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Checking the ECC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4638964" cy="4624512"/>
          </a:xfrm>
        </p:spPr>
        <p:txBody>
          <a:bodyPr>
            <a:normAutofit fontScale="92500" lnSpcReduction="10000"/>
          </a:bodyPr>
          <a:lstStyle/>
          <a:p>
            <a:r>
              <a:rPr lang="en-AU" altLang="en-US" dirty="0"/>
              <a:t>Compute the parity of each group including the </a:t>
            </a:r>
            <a:r>
              <a:rPr lang="en-AU" altLang="en-US" dirty="0" err="1"/>
              <a:t>pX</a:t>
            </a:r>
            <a:r>
              <a:rPr lang="en-AU" altLang="en-US" dirty="0"/>
              <a:t> bit – these are the </a:t>
            </a:r>
            <a:r>
              <a:rPr lang="en-AU" altLang="en-US" dirty="0">
                <a:solidFill>
                  <a:srgbClr val="FF0000"/>
                </a:solidFill>
              </a:rPr>
              <a:t>check bits</a:t>
            </a:r>
          </a:p>
          <a:p>
            <a:r>
              <a:rPr lang="en-AU" altLang="en-US" dirty="0"/>
              <a:t>Create a </a:t>
            </a:r>
            <a:r>
              <a:rPr lang="en-AU" altLang="en-US" dirty="0">
                <a:solidFill>
                  <a:srgbClr val="FF0000"/>
                </a:solidFill>
              </a:rPr>
              <a:t>Syndrome</a:t>
            </a:r>
            <a:r>
              <a:rPr lang="en-AU" altLang="en-US" dirty="0"/>
              <a:t> of the check bits</a:t>
            </a:r>
          </a:p>
          <a:p>
            <a:r>
              <a:rPr lang="en-AU" altLang="en-US" dirty="0"/>
              <a:t>If Syndrome = 0, no errors</a:t>
            </a:r>
          </a:p>
          <a:p>
            <a:r>
              <a:rPr lang="en-AU" altLang="en-US" dirty="0"/>
              <a:t>Find the column with the matching Syndrome</a:t>
            </a:r>
          </a:p>
          <a:p>
            <a:r>
              <a:rPr lang="en-AU" altLang="en-US" dirty="0"/>
              <a:t>Invert the data bit of the matching column</a:t>
            </a:r>
          </a:p>
          <a:p>
            <a:r>
              <a:rPr lang="en-AU" altLang="en-US" dirty="0"/>
              <a:t>No match to Syndrome =&gt; </a:t>
            </a:r>
            <a:r>
              <a:rPr lang="en-AU" altLang="en-US" dirty="0" err="1"/>
              <a:t>uncorrectable</a:t>
            </a:r>
            <a:endParaRPr lang="en-AU" altLang="en-US" dirty="0"/>
          </a:p>
          <a:p>
            <a:endParaRPr lang="en-AU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532727-4D0D-4376-983F-0E0DED2BDCC1}"/>
              </a:ext>
            </a:extLst>
          </p:cNvPr>
          <p:cNvCxnSpPr>
            <a:cxnSpLocks/>
          </p:cNvCxnSpPr>
          <p:nvPr/>
        </p:nvCxnSpPr>
        <p:spPr>
          <a:xfrm flipV="1">
            <a:off x="4689987" y="3001869"/>
            <a:ext cx="1668838" cy="11080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9F3CE25-2EF8-47F1-A98D-106B563183C4}"/>
              </a:ext>
            </a:extLst>
          </p:cNvPr>
          <p:cNvSpPr txBox="1">
            <a:spLocks/>
          </p:cNvSpPr>
          <p:nvPr/>
        </p:nvSpPr>
        <p:spPr>
          <a:xfrm>
            <a:off x="5565530" y="3232881"/>
            <a:ext cx="6332353" cy="168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1800" dirty="0"/>
              <a:t>c1 = d0 ^ d1 ^ d3 ^ d4 ^ d6 ^ d8 ^ d10 ^ d11 ^ d13 ^ d15 ^ p1</a:t>
            </a:r>
          </a:p>
          <a:p>
            <a:endParaRPr lang="en-AU" altLang="en-US" sz="1800" dirty="0"/>
          </a:p>
          <a:p>
            <a:r>
              <a:rPr lang="en-AU" altLang="en-US" sz="1800" dirty="0"/>
              <a:t>Syndrome = c32 :: c16 :: c8 :: c4 :: c2 :: c1 </a:t>
            </a:r>
          </a:p>
          <a:p>
            <a:endParaRPr lang="en-AU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5DA3B4-214F-4E85-8275-455CA9C8EC5A}"/>
              </a:ext>
            </a:extLst>
          </p:cNvPr>
          <p:cNvCxnSpPr>
            <a:cxnSpLocks/>
          </p:cNvCxnSpPr>
          <p:nvPr/>
        </p:nvCxnSpPr>
        <p:spPr>
          <a:xfrm flipV="1">
            <a:off x="6469627" y="2005781"/>
            <a:ext cx="560438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7CFD90-FA8F-4D9C-B30F-1EB4C5528ED5}"/>
              </a:ext>
            </a:extLst>
          </p:cNvPr>
          <p:cNvCxnSpPr>
            <a:cxnSpLocks/>
          </p:cNvCxnSpPr>
          <p:nvPr/>
        </p:nvCxnSpPr>
        <p:spPr>
          <a:xfrm flipV="1">
            <a:off x="6902245" y="2005781"/>
            <a:ext cx="658761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181CA7-0506-43A0-98F2-4C5E231495E6}"/>
              </a:ext>
            </a:extLst>
          </p:cNvPr>
          <p:cNvCxnSpPr>
            <a:cxnSpLocks/>
          </p:cNvCxnSpPr>
          <p:nvPr/>
        </p:nvCxnSpPr>
        <p:spPr>
          <a:xfrm flipV="1">
            <a:off x="7374195" y="2005781"/>
            <a:ext cx="658760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412CCB-BF04-4600-B86A-4F7FFC91486A}"/>
              </a:ext>
            </a:extLst>
          </p:cNvPr>
          <p:cNvCxnSpPr>
            <a:cxnSpLocks/>
          </p:cNvCxnSpPr>
          <p:nvPr/>
        </p:nvCxnSpPr>
        <p:spPr>
          <a:xfrm flipV="1">
            <a:off x="7836311" y="2005781"/>
            <a:ext cx="678424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7831CF-ABD5-4FCB-887B-A28FCBC4DACC}"/>
              </a:ext>
            </a:extLst>
          </p:cNvPr>
          <p:cNvCxnSpPr>
            <a:cxnSpLocks/>
          </p:cNvCxnSpPr>
          <p:nvPr/>
        </p:nvCxnSpPr>
        <p:spPr>
          <a:xfrm flipV="1">
            <a:off x="8278761" y="2005781"/>
            <a:ext cx="698091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12B639-AE84-4DC4-ACCD-46EDC3A06EF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31707" y="2005781"/>
            <a:ext cx="815416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AE9953-C2E2-447D-8A27-8CF15DDA65FE}"/>
              </a:ext>
            </a:extLst>
          </p:cNvPr>
          <p:cNvCxnSpPr>
            <a:cxnSpLocks/>
          </p:cNvCxnSpPr>
          <p:nvPr/>
        </p:nvCxnSpPr>
        <p:spPr>
          <a:xfrm flipV="1">
            <a:off x="9261987" y="2005781"/>
            <a:ext cx="776748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8FA664-5086-40B7-B447-993321239B51}"/>
              </a:ext>
            </a:extLst>
          </p:cNvPr>
          <p:cNvCxnSpPr>
            <a:cxnSpLocks/>
          </p:cNvCxnSpPr>
          <p:nvPr/>
        </p:nvCxnSpPr>
        <p:spPr>
          <a:xfrm flipV="1">
            <a:off x="9842091" y="2005781"/>
            <a:ext cx="698090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F1FC55-29BB-4CD7-802C-E372E5F9D635}"/>
              </a:ext>
            </a:extLst>
          </p:cNvPr>
          <p:cNvCxnSpPr>
            <a:cxnSpLocks/>
          </p:cNvCxnSpPr>
          <p:nvPr/>
        </p:nvCxnSpPr>
        <p:spPr>
          <a:xfrm flipV="1">
            <a:off x="10412361" y="2005781"/>
            <a:ext cx="639097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A09208-B536-4E02-ADC9-E087C69D3877}"/>
              </a:ext>
            </a:extLst>
          </p:cNvPr>
          <p:cNvCxnSpPr>
            <a:cxnSpLocks/>
          </p:cNvCxnSpPr>
          <p:nvPr/>
        </p:nvCxnSpPr>
        <p:spPr>
          <a:xfrm flipV="1">
            <a:off x="10982633" y="2005781"/>
            <a:ext cx="491612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FF3E52-71D4-4A02-9DCB-9A86993BD965}"/>
              </a:ext>
            </a:extLst>
          </p:cNvPr>
          <p:cNvCxnSpPr>
            <a:cxnSpLocks/>
          </p:cNvCxnSpPr>
          <p:nvPr/>
        </p:nvCxnSpPr>
        <p:spPr>
          <a:xfrm flipH="1" flipV="1">
            <a:off x="6577781" y="2005781"/>
            <a:ext cx="4896464" cy="1227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0FACA012-2D41-4C74-BF29-B331956B494E}"/>
              </a:ext>
            </a:extLst>
          </p:cNvPr>
          <p:cNvSpPr txBox="1">
            <a:spLocks/>
          </p:cNvSpPr>
          <p:nvPr/>
        </p:nvSpPr>
        <p:spPr>
          <a:xfrm>
            <a:off x="6445341" y="2913827"/>
            <a:ext cx="343534" cy="203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en-US" sz="1200" dirty="0">
                <a:solidFill>
                  <a:srgbClr val="0070C0"/>
                </a:solidFill>
              </a:rPr>
              <a:t>33</a:t>
            </a:r>
          </a:p>
          <a:p>
            <a:endParaRPr lang="en-AU" altLang="en-US" sz="1200" dirty="0">
              <a:solidFill>
                <a:srgbClr val="0070C0"/>
              </a:solidFill>
            </a:endParaRP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251F555-97F6-4B78-96C4-FC3E880835F7}"/>
              </a:ext>
            </a:extLst>
          </p:cNvPr>
          <p:cNvSpPr txBox="1">
            <a:spLocks/>
          </p:cNvSpPr>
          <p:nvPr/>
        </p:nvSpPr>
        <p:spPr>
          <a:xfrm>
            <a:off x="6695984" y="2909197"/>
            <a:ext cx="343534" cy="203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en-US" sz="1200" dirty="0">
                <a:solidFill>
                  <a:srgbClr val="0070C0"/>
                </a:solidFill>
              </a:rPr>
              <a:t>34</a:t>
            </a:r>
          </a:p>
          <a:p>
            <a:endParaRPr lang="en-AU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35D0BF1B-6E15-4022-8A00-62FF9900AC7A}"/>
              </a:ext>
            </a:extLst>
          </p:cNvPr>
          <p:cNvSpPr txBox="1">
            <a:spLocks/>
          </p:cNvSpPr>
          <p:nvPr/>
        </p:nvSpPr>
        <p:spPr>
          <a:xfrm>
            <a:off x="6917211" y="2903455"/>
            <a:ext cx="343534" cy="203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en-US" sz="1200" dirty="0">
                <a:solidFill>
                  <a:srgbClr val="0070C0"/>
                </a:solidFill>
              </a:rPr>
              <a:t>35</a:t>
            </a:r>
          </a:p>
          <a:p>
            <a:endParaRPr lang="en-AU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CABAAE11-C02A-4F36-B313-E1731133372D}"/>
              </a:ext>
            </a:extLst>
          </p:cNvPr>
          <p:cNvSpPr txBox="1">
            <a:spLocks/>
          </p:cNvSpPr>
          <p:nvPr/>
        </p:nvSpPr>
        <p:spPr>
          <a:xfrm>
            <a:off x="11334272" y="2908658"/>
            <a:ext cx="343534" cy="203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en-US" sz="1200" dirty="0">
                <a:solidFill>
                  <a:srgbClr val="0070C0"/>
                </a:solidFill>
              </a:rPr>
              <a:t>53</a:t>
            </a:r>
          </a:p>
          <a:p>
            <a:endParaRPr lang="en-AU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C432DF2F-700D-498B-9F45-43EC89625C46}"/>
              </a:ext>
            </a:extLst>
          </p:cNvPr>
          <p:cNvSpPr txBox="1">
            <a:spLocks/>
          </p:cNvSpPr>
          <p:nvPr/>
        </p:nvSpPr>
        <p:spPr>
          <a:xfrm>
            <a:off x="11597446" y="2903455"/>
            <a:ext cx="343534" cy="203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en-US" sz="1200" dirty="0">
                <a:solidFill>
                  <a:srgbClr val="0070C0"/>
                </a:solidFill>
              </a:rPr>
              <a:t>32</a:t>
            </a:r>
          </a:p>
          <a:p>
            <a:endParaRPr lang="en-AU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BE5BAA2-C54D-4809-A40D-D7F2299DC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70" y="1439673"/>
            <a:ext cx="6328813" cy="1513808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A3C3F20-453D-47D4-B44D-8F9BD216592F}"/>
              </a:ext>
            </a:extLst>
          </p:cNvPr>
          <p:cNvSpPr txBox="1">
            <a:spLocks/>
          </p:cNvSpPr>
          <p:nvPr/>
        </p:nvSpPr>
        <p:spPr>
          <a:xfrm>
            <a:off x="838199" y="3646549"/>
            <a:ext cx="11092449" cy="28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/>
              <a:t>If any bit gets an error (i.e. is inverted), every Check bit with an X in that column will be inverted (i.e. become a 1 in the Syndrome)</a:t>
            </a:r>
          </a:p>
          <a:p>
            <a:r>
              <a:rPr lang="en-AU" altLang="en-US" dirty="0"/>
              <a:t>Assume an error in bit d4           (Poll)</a:t>
            </a:r>
          </a:p>
          <a:p>
            <a:r>
              <a:rPr lang="en-AU" altLang="en-US" dirty="0"/>
              <a:t>Check bits p1, p8 and p32 will be inverted =&gt; Syndrome = 101001 = 41</a:t>
            </a:r>
          </a:p>
          <a:p>
            <a:r>
              <a:rPr lang="en-AU" altLang="en-US" dirty="0"/>
              <a:t>Thus Syndrome = 41 =&gt; Data bit d4 had the error</a:t>
            </a:r>
          </a:p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Phase 9 – How Does SEC Actually 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02917"/>
            <a:ext cx="4413738" cy="2247047"/>
          </a:xfrm>
        </p:spPr>
        <p:txBody>
          <a:bodyPr>
            <a:normAutofit/>
          </a:bodyPr>
          <a:lstStyle/>
          <a:p>
            <a:r>
              <a:rPr lang="en-AU" altLang="en-US" dirty="0"/>
              <a:t>Generate the Parity Bits as XORs of the other bits in the row in the Encoder</a:t>
            </a:r>
          </a:p>
          <a:p>
            <a:r>
              <a:rPr lang="en-AU" altLang="en-US" dirty="0"/>
              <a:t>If no errors, in Decoder Check Bit = </a:t>
            </a:r>
            <a:r>
              <a:rPr lang="en-AU" altLang="en-US" dirty="0" err="1"/>
              <a:t>pX</a:t>
            </a:r>
            <a:r>
              <a:rPr lang="en-AU" altLang="en-US" dirty="0"/>
              <a:t> ^ </a:t>
            </a:r>
            <a:r>
              <a:rPr lang="en-AU" altLang="en-US" dirty="0" err="1"/>
              <a:t>pX</a:t>
            </a:r>
            <a:r>
              <a:rPr lang="en-AU" altLang="en-US" dirty="0"/>
              <a:t> = 0</a:t>
            </a:r>
          </a:p>
          <a:p>
            <a:endParaRPr lang="en-AU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7DE66C-148B-411C-8296-94D374FAEDBE}"/>
              </a:ext>
            </a:extLst>
          </p:cNvPr>
          <p:cNvCxnSpPr>
            <a:cxnSpLocks/>
          </p:cNvCxnSpPr>
          <p:nvPr/>
        </p:nvCxnSpPr>
        <p:spPr>
          <a:xfrm flipV="1">
            <a:off x="5017477" y="1958109"/>
            <a:ext cx="1198596" cy="646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4927E9-6020-49A5-9BEC-43BF8E145608}"/>
              </a:ext>
            </a:extLst>
          </p:cNvPr>
          <p:cNvCxnSpPr>
            <a:cxnSpLocks/>
          </p:cNvCxnSpPr>
          <p:nvPr/>
        </p:nvCxnSpPr>
        <p:spPr>
          <a:xfrm flipV="1">
            <a:off x="4934308" y="1736436"/>
            <a:ext cx="3571316" cy="30018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50FA542-F0EA-45A6-B203-A608E84493AA}"/>
              </a:ext>
            </a:extLst>
          </p:cNvPr>
          <p:cNvSpPr/>
          <p:nvPr/>
        </p:nvSpPr>
        <p:spPr>
          <a:xfrm>
            <a:off x="8377384" y="1847273"/>
            <a:ext cx="267855" cy="1754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DA02BA-38DA-4E6C-A1E3-B3282E255A76}"/>
              </a:ext>
            </a:extLst>
          </p:cNvPr>
          <p:cNvSpPr/>
          <p:nvPr/>
        </p:nvSpPr>
        <p:spPr>
          <a:xfrm>
            <a:off x="8371697" y="2365740"/>
            <a:ext cx="267855" cy="1754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EFC946-5733-4974-B73B-D3AC0741FDAF}"/>
              </a:ext>
            </a:extLst>
          </p:cNvPr>
          <p:cNvSpPr/>
          <p:nvPr/>
        </p:nvSpPr>
        <p:spPr>
          <a:xfrm>
            <a:off x="8371697" y="2720398"/>
            <a:ext cx="267855" cy="1754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ECA7C10-3C63-45ED-A940-50D32E402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95" y="1439673"/>
            <a:ext cx="6328813" cy="1513808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A3C3F20-453D-47D4-B44D-8F9BD216592F}"/>
              </a:ext>
            </a:extLst>
          </p:cNvPr>
          <p:cNvSpPr txBox="1">
            <a:spLocks/>
          </p:cNvSpPr>
          <p:nvPr/>
        </p:nvSpPr>
        <p:spPr>
          <a:xfrm>
            <a:off x="838199" y="3646549"/>
            <a:ext cx="11092449" cy="28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/>
              <a:t>If the Check bit p32 is a 0, an even number of errors has occurred (0, 2, 4, etc.)</a:t>
            </a:r>
          </a:p>
          <a:p>
            <a:r>
              <a:rPr lang="en-AU" altLang="en-US" dirty="0"/>
              <a:t>If all other Check bits are 0 (Syndrome = 0) assume no errors</a:t>
            </a:r>
          </a:p>
          <a:p>
            <a:r>
              <a:rPr lang="en-AU" altLang="en-US" dirty="0"/>
              <a:t>Otherwise, we know that at least two errors occurred</a:t>
            </a:r>
          </a:p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Phase 9 – How Does DED 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02917"/>
            <a:ext cx="4413738" cy="2247047"/>
          </a:xfrm>
        </p:spPr>
        <p:txBody>
          <a:bodyPr>
            <a:normAutofit/>
          </a:bodyPr>
          <a:lstStyle/>
          <a:p>
            <a:r>
              <a:rPr lang="en-AU" altLang="en-US" dirty="0"/>
              <a:t>If the Check bit p32 is a 1, an odd number of errors has occurred (1, 3, 5, etc.)</a:t>
            </a:r>
          </a:p>
          <a:p>
            <a:r>
              <a:rPr lang="en-AU" altLang="en-US" dirty="0"/>
              <a:t>If Syndrome match, assume one error</a:t>
            </a:r>
          </a:p>
          <a:p>
            <a:endParaRPr lang="en-AU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7DE66C-148B-411C-8296-94D374FAEDBE}"/>
              </a:ext>
            </a:extLst>
          </p:cNvPr>
          <p:cNvCxnSpPr>
            <a:cxnSpLocks/>
          </p:cNvCxnSpPr>
          <p:nvPr/>
        </p:nvCxnSpPr>
        <p:spPr>
          <a:xfrm>
            <a:off x="4985124" y="2480589"/>
            <a:ext cx="1211219" cy="3275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0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Chapter 5</a:t>
            </a:r>
          </a:p>
          <a:p>
            <a:r>
              <a:rPr lang="en-US" dirty="0"/>
              <a:t>ECC and Phase 9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assignment for the week</a:t>
            </a:r>
          </a:p>
          <a:p>
            <a:pPr lvl="1"/>
            <a:r>
              <a:rPr lang="en-US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dirty="0"/>
              <a:t>ISBN 978-0-12-812275-4</a:t>
            </a:r>
          </a:p>
          <a:p>
            <a:pPr lvl="2"/>
            <a:r>
              <a:rPr lang="en-US" dirty="0"/>
              <a:t>Chapter 5, “</a:t>
            </a:r>
            <a:r>
              <a:rPr lang="en-AU" dirty="0"/>
              <a:t>Large and Fast: Exploiting Memory Hierarchy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pages 410-449 (sections 5.5 thru 5.8)</a:t>
            </a:r>
          </a:p>
          <a:p>
            <a:r>
              <a:rPr lang="en-US" dirty="0"/>
              <a:t>OH today 2:00 to 3:00 if I get a request before 2:00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81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Phases 5/6/7 are in the deduction period – 1%/day</a:t>
            </a:r>
          </a:p>
          <a:p>
            <a:r>
              <a:rPr lang="en-US" sz="3200" dirty="0"/>
              <a:t>Phase 8 is in the deduction period – 4%/day</a:t>
            </a:r>
          </a:p>
          <a:p>
            <a:r>
              <a:rPr lang="en-US" sz="3200" dirty="0"/>
              <a:t>Phase 9 is posted – Target Date Sunday, April 11 at 10:00 PM</a:t>
            </a:r>
          </a:p>
          <a:p>
            <a:r>
              <a:rPr lang="en-US" sz="3200" dirty="0"/>
              <a:t>Bonus 1%/day (maximum 7%), Deduction 4%/day</a:t>
            </a:r>
          </a:p>
          <a:p>
            <a:r>
              <a:rPr lang="en-US" sz="3200" dirty="0"/>
              <a:t>Homework #4 will be graded by Friday</a:t>
            </a:r>
          </a:p>
          <a:p>
            <a:r>
              <a:rPr lang="en-US" sz="3200" dirty="0"/>
              <a:t>Homework #5 will be posted next week and due early the following week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59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Final Exam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May 3, 1:30 to 4:00 PM, Online</a:t>
            </a:r>
          </a:p>
          <a:p>
            <a:r>
              <a:rPr lang="en-US" sz="3200" dirty="0"/>
              <a:t>~20 Homework style questions</a:t>
            </a:r>
          </a:p>
          <a:p>
            <a:r>
              <a:rPr lang="en-US" sz="3200" dirty="0"/>
              <a:t>~30 short questions</a:t>
            </a:r>
          </a:p>
          <a:p>
            <a:r>
              <a:rPr lang="en-US" sz="3200" dirty="0"/>
              <a:t>Twice as many questions as the </a:t>
            </a:r>
            <a:r>
              <a:rPr lang="en-US" sz="3200" dirty="0" err="1"/>
              <a:t>MidTerm</a:t>
            </a:r>
            <a:r>
              <a:rPr lang="en-US" sz="3200" dirty="0"/>
              <a:t>, but 3 times as much time</a:t>
            </a:r>
          </a:p>
          <a:p>
            <a:r>
              <a:rPr lang="en-US" sz="3200" dirty="0"/>
              <a:t>The Final Exam is typically quite challenging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52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8063"/>
            <a:ext cx="10515600" cy="4628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key available resources</a:t>
            </a:r>
          </a:p>
          <a:p>
            <a:pPr lvl="1"/>
            <a:r>
              <a:rPr lang="en-US" dirty="0"/>
              <a:t>Slides 6 through 15 of Lecture 28</a:t>
            </a:r>
          </a:p>
          <a:p>
            <a:pPr lvl="1"/>
            <a:r>
              <a:rPr lang="en-US" dirty="0"/>
              <a:t>MEMCTL Design document in Canvas</a:t>
            </a:r>
          </a:p>
          <a:p>
            <a:pPr lvl="1"/>
            <a:r>
              <a:rPr lang="en-US" dirty="0"/>
              <a:t>Section 4.7 of the textbook for Load Hazards</a:t>
            </a:r>
          </a:p>
          <a:p>
            <a:r>
              <a:rPr lang="en-US" dirty="0"/>
              <a:t>Use - -info 8,9,10 to see the operation of MEMCTL and the memory block</a:t>
            </a:r>
          </a:p>
          <a:p>
            <a:r>
              <a:rPr lang="en-US" dirty="0"/>
              <a:t>Use - -info 6 to see the stall/clear behavior</a:t>
            </a:r>
          </a:p>
          <a:p>
            <a:pPr lvl="1"/>
            <a:r>
              <a:rPr lang="en-US" dirty="0"/>
              <a:t>Stalls due to MEMCTL – IF/ID/EX, 4 per operation</a:t>
            </a:r>
          </a:p>
          <a:p>
            <a:pPr lvl="1"/>
            <a:r>
              <a:rPr lang="en-US" dirty="0"/>
              <a:t>Load hazard – stall IF/ID, clear EX to insert the bubble</a:t>
            </a:r>
          </a:p>
          <a:p>
            <a:r>
              <a:rPr lang="en-US" dirty="0"/>
              <a:t>Verify store in a Memory Monitor – make sure you have the right Rendering (standardname8 </a:t>
            </a:r>
            <a:r>
              <a:rPr lang="en-US" dirty="0" err="1"/>
              <a:t>as_data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04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Phase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225025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altLang="en-US" dirty="0"/>
              <a:t>What is ECC?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AU" altLang="en-US" u="sng" dirty="0"/>
              <a:t>E</a:t>
            </a:r>
            <a:r>
              <a:rPr lang="en-AU" altLang="en-US" dirty="0"/>
              <a:t>rror </a:t>
            </a:r>
            <a:r>
              <a:rPr lang="en-AU" altLang="en-US" u="sng" dirty="0"/>
              <a:t>C</a:t>
            </a:r>
            <a:r>
              <a:rPr lang="en-AU" altLang="en-US" dirty="0"/>
              <a:t>orrecting </a:t>
            </a:r>
            <a:r>
              <a:rPr lang="en-AU" altLang="en-US" u="sng" dirty="0"/>
              <a:t>C</a:t>
            </a:r>
            <a:r>
              <a:rPr lang="en-AU" altLang="en-US" dirty="0"/>
              <a:t>ode</a:t>
            </a:r>
          </a:p>
          <a:p>
            <a:r>
              <a:rPr lang="en-AU" altLang="en-US" dirty="0"/>
              <a:t>Include additional bits in each memory location</a:t>
            </a:r>
          </a:p>
          <a:p>
            <a:r>
              <a:rPr lang="en-AU" altLang="en-US" dirty="0"/>
              <a:t>Generate them with a specific algorithm, similar to parity</a:t>
            </a:r>
          </a:p>
          <a:p>
            <a:r>
              <a:rPr lang="en-AU" altLang="en-US" dirty="0"/>
              <a:t>Can then use them to check every bit for errors</a:t>
            </a:r>
          </a:p>
          <a:p>
            <a:r>
              <a:rPr lang="en-AU" altLang="en-US" dirty="0"/>
              <a:t>Invert any bit which is incorrect</a:t>
            </a:r>
          </a:p>
          <a:p>
            <a:r>
              <a:rPr lang="en-AU" altLang="en-US" dirty="0"/>
              <a:t>With &gt; log2(bits), can correct any single error</a:t>
            </a:r>
          </a:p>
          <a:p>
            <a:r>
              <a:rPr lang="en-AU" altLang="en-US" dirty="0"/>
              <a:t>With 1 additional bit, can detect any double error</a:t>
            </a:r>
          </a:p>
          <a:p>
            <a:r>
              <a:rPr lang="en-AU" altLang="en-US" dirty="0"/>
              <a:t>Textbook and Wikipedia have 8-bit data examples</a:t>
            </a:r>
          </a:p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0341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ECC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7BDF8-9F55-4DB1-BE36-30FE5A440BD8}"/>
              </a:ext>
            </a:extLst>
          </p:cNvPr>
          <p:cNvSpPr/>
          <p:nvPr/>
        </p:nvSpPr>
        <p:spPr>
          <a:xfrm>
            <a:off x="5839248" y="3431017"/>
            <a:ext cx="4008115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Memory (64 bits)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C59E0A-2A18-400E-9C01-58A6A9678CBE}"/>
              </a:ext>
            </a:extLst>
          </p:cNvPr>
          <p:cNvSpPr/>
          <p:nvPr/>
        </p:nvSpPr>
        <p:spPr>
          <a:xfrm>
            <a:off x="7397243" y="2223993"/>
            <a:ext cx="914394" cy="2993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Write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F6347E-06D5-4F49-9D1B-346802FDAB5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43306" y="2555626"/>
            <a:ext cx="0" cy="8753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2AE004E-601B-4C0E-8C3B-2AB1898E3FC7}"/>
              </a:ext>
            </a:extLst>
          </p:cNvPr>
          <p:cNvSpPr/>
          <p:nvPr/>
        </p:nvSpPr>
        <p:spPr>
          <a:xfrm>
            <a:off x="9847363" y="3431017"/>
            <a:ext cx="996463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ECC (7 bits)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867589-0368-4BD0-8236-B4C2CBDE8532}"/>
              </a:ext>
            </a:extLst>
          </p:cNvPr>
          <p:cNvSpPr/>
          <p:nvPr/>
        </p:nvSpPr>
        <p:spPr>
          <a:xfrm>
            <a:off x="10843826" y="3426983"/>
            <a:ext cx="363415" cy="3990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68E608-64EB-4236-9A8A-91CE7C09C599}"/>
              </a:ext>
            </a:extLst>
          </p:cNvPr>
          <p:cNvSpPr/>
          <p:nvPr/>
        </p:nvSpPr>
        <p:spPr>
          <a:xfrm>
            <a:off x="8850900" y="2746219"/>
            <a:ext cx="996463" cy="4424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ECC Generate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B1C5B2-20AB-48AC-BB60-9D534C8026C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843306" y="2967444"/>
            <a:ext cx="100759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DD6056-6926-4E79-B38C-C01A7EE86CE6}"/>
              </a:ext>
            </a:extLst>
          </p:cNvPr>
          <p:cNvCxnSpPr>
            <a:cxnSpLocks/>
          </p:cNvCxnSpPr>
          <p:nvPr/>
        </p:nvCxnSpPr>
        <p:spPr>
          <a:xfrm flipV="1">
            <a:off x="9847363" y="2967444"/>
            <a:ext cx="521676" cy="1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47FB1B-4254-42FA-9EE4-5AF3779B5B6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345594" y="2967444"/>
            <a:ext cx="1" cy="4635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5AA2EA-2630-4E71-9760-CE6D8CB35CE1}"/>
              </a:ext>
            </a:extLst>
          </p:cNvPr>
          <p:cNvCxnSpPr>
            <a:cxnSpLocks/>
          </p:cNvCxnSpPr>
          <p:nvPr/>
        </p:nvCxnSpPr>
        <p:spPr>
          <a:xfrm>
            <a:off x="11025533" y="2967444"/>
            <a:ext cx="1" cy="4635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22EE399-8214-4889-9F13-5C34315DD6B7}"/>
              </a:ext>
            </a:extLst>
          </p:cNvPr>
          <p:cNvSpPr/>
          <p:nvPr/>
        </p:nvSpPr>
        <p:spPr>
          <a:xfrm>
            <a:off x="9847362" y="4158850"/>
            <a:ext cx="996463" cy="4424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ECC Check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79E769-DCF0-47A2-A7C4-74B9B30F2EE6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345593" y="3816232"/>
            <a:ext cx="1" cy="34261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4B9E507-582A-44CD-A822-EFFA72DBB1BB}"/>
              </a:ext>
            </a:extLst>
          </p:cNvPr>
          <p:cNvSpPr/>
          <p:nvPr/>
        </p:nvSpPr>
        <p:spPr>
          <a:xfrm>
            <a:off x="9847362" y="4932934"/>
            <a:ext cx="996463" cy="4424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Error Encode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423505-DD0D-4298-886C-FA3B2930E806}"/>
              </a:ext>
            </a:extLst>
          </p:cNvPr>
          <p:cNvCxnSpPr>
            <a:cxnSpLocks/>
          </p:cNvCxnSpPr>
          <p:nvPr/>
        </p:nvCxnSpPr>
        <p:spPr>
          <a:xfrm>
            <a:off x="10369039" y="4595809"/>
            <a:ext cx="1" cy="342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563C4AA-679B-474F-AD14-5C590D89F49F}"/>
              </a:ext>
            </a:extLst>
          </p:cNvPr>
          <p:cNvSpPr/>
          <p:nvPr/>
        </p:nvSpPr>
        <p:spPr>
          <a:xfrm>
            <a:off x="7344485" y="4924894"/>
            <a:ext cx="996463" cy="4424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XOR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180583A-A32B-4340-9D49-57FB2ACC65F2}"/>
              </a:ext>
            </a:extLst>
          </p:cNvPr>
          <p:cNvCxnSpPr>
            <a:cxnSpLocks/>
            <a:stCxn id="18" idx="2"/>
            <a:endCxn id="86" idx="0"/>
          </p:cNvCxnSpPr>
          <p:nvPr/>
        </p:nvCxnSpPr>
        <p:spPr>
          <a:xfrm flipH="1">
            <a:off x="7842717" y="3827217"/>
            <a:ext cx="589" cy="109767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9B1E4AE-4CE5-46A9-9987-9395FEC1F069}"/>
              </a:ext>
            </a:extLst>
          </p:cNvPr>
          <p:cNvCxnSpPr>
            <a:cxnSpLocks/>
          </p:cNvCxnSpPr>
          <p:nvPr/>
        </p:nvCxnSpPr>
        <p:spPr>
          <a:xfrm>
            <a:off x="7842716" y="4390983"/>
            <a:ext cx="200405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DD50F9B-9F1A-4B3D-8107-CE087B10B856}"/>
              </a:ext>
            </a:extLst>
          </p:cNvPr>
          <p:cNvCxnSpPr>
            <a:cxnSpLocks/>
            <a:stCxn id="84" idx="1"/>
            <a:endCxn id="86" idx="3"/>
          </p:cNvCxnSpPr>
          <p:nvPr/>
        </p:nvCxnSpPr>
        <p:spPr>
          <a:xfrm flipH="1" flipV="1">
            <a:off x="8340948" y="5146120"/>
            <a:ext cx="1506414" cy="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3A7E78-8A25-49E2-AC74-15289CA9DFAF}"/>
              </a:ext>
            </a:extLst>
          </p:cNvPr>
          <p:cNvCxnSpPr>
            <a:cxnSpLocks/>
          </p:cNvCxnSpPr>
          <p:nvPr/>
        </p:nvCxnSpPr>
        <p:spPr>
          <a:xfrm>
            <a:off x="7854440" y="5367345"/>
            <a:ext cx="1" cy="34261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DBC41B9-DB88-4FEC-8C49-67F124EC9907}"/>
              </a:ext>
            </a:extLst>
          </p:cNvPr>
          <p:cNvSpPr/>
          <p:nvPr/>
        </p:nvSpPr>
        <p:spPr>
          <a:xfrm>
            <a:off x="7397243" y="5709963"/>
            <a:ext cx="914394" cy="2993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Read Data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B7C320-D2E8-49F7-BD27-DE23D36D903F}"/>
              </a:ext>
            </a:extLst>
          </p:cNvPr>
          <p:cNvSpPr/>
          <p:nvPr/>
        </p:nvSpPr>
        <p:spPr>
          <a:xfrm>
            <a:off x="644749" y="1832480"/>
            <a:ext cx="4289550" cy="387748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will use a Hamming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 write, generate ECC </a:t>
            </a:r>
            <a:r>
              <a:rPr lang="en-US" sz="1600" dirty="0">
                <a:solidFill>
                  <a:srgbClr val="FF0000"/>
                </a:solidFill>
              </a:rPr>
              <a:t>parity bits </a:t>
            </a:r>
            <a:r>
              <a:rPr lang="en-US" sz="1600" dirty="0">
                <a:solidFill>
                  <a:schemeClr val="bg1"/>
                </a:solidFill>
              </a:rPr>
              <a:t>from Write Data (example is 64-bit data width)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Each is parity across a subset of the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 read, check parity for each subset – creates the </a:t>
            </a:r>
            <a:r>
              <a:rPr lang="en-US" sz="1600" dirty="0">
                <a:solidFill>
                  <a:srgbClr val="FF0000"/>
                </a:solidFill>
              </a:rPr>
              <a:t>check bits </a:t>
            </a:r>
            <a:r>
              <a:rPr lang="en-US" sz="1600" dirty="0">
                <a:solidFill>
                  <a:schemeClr val="bg1"/>
                </a:solidFill>
              </a:rPr>
              <a:t>(together the </a:t>
            </a:r>
            <a:r>
              <a:rPr lang="en-US" sz="1600" dirty="0">
                <a:solidFill>
                  <a:srgbClr val="FF0000"/>
                </a:solidFill>
              </a:rPr>
              <a:t>Syndrome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Encode the result into 64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XOR the encoded value with the read data from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Result is the correct data IF: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At most 1 error occurred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2+ errors, may or may not get error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Add 1 more bit, can detect all 2-bit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How many total bits are necessary? (Poll)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D58380-EC76-46A0-A228-197B592F9F58}"/>
              </a:ext>
            </a:extLst>
          </p:cNvPr>
          <p:cNvCxnSpPr>
            <a:cxnSpLocks/>
          </p:cNvCxnSpPr>
          <p:nvPr/>
        </p:nvCxnSpPr>
        <p:spPr>
          <a:xfrm>
            <a:off x="10386628" y="5367345"/>
            <a:ext cx="1" cy="34261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0ED118A-A1CB-4274-8FFE-34E224C212F8}"/>
              </a:ext>
            </a:extLst>
          </p:cNvPr>
          <p:cNvSpPr/>
          <p:nvPr/>
        </p:nvSpPr>
        <p:spPr>
          <a:xfrm>
            <a:off x="9929431" y="5709963"/>
            <a:ext cx="914394" cy="2993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Error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560598-7A1E-4744-ADF1-EE28EB51EA55}"/>
              </a:ext>
            </a:extLst>
          </p:cNvPr>
          <p:cNvCxnSpPr>
            <a:cxnSpLocks/>
          </p:cNvCxnSpPr>
          <p:nvPr/>
        </p:nvCxnSpPr>
        <p:spPr>
          <a:xfrm flipV="1">
            <a:off x="10369039" y="2965428"/>
            <a:ext cx="656494" cy="1"/>
          </a:xfrm>
          <a:prstGeom prst="straightConnector1">
            <a:avLst/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  <p:bldP spid="57" grpId="0" animBg="1"/>
      <p:bldP spid="58" grpId="0" animBg="1"/>
      <p:bldP spid="59" grpId="0" animBg="1"/>
      <p:bldP spid="81" grpId="0" animBg="1"/>
      <p:bldP spid="84" grpId="0" animBg="1"/>
      <p:bldP spid="86" grpId="0" animBg="1"/>
      <p:bldP spid="91" grpId="0" animBg="1"/>
      <p:bldP spid="92" grpId="0"/>
      <p:bldP spid="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65432</TotalTime>
  <Words>970</Words>
  <Application>Microsoft Office PowerPoint</Application>
  <PresentationFormat>Widescreen</PresentationFormat>
  <Paragraphs>134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</vt:lpstr>
      <vt:lpstr>Class Announcements</vt:lpstr>
      <vt:lpstr>Final Exam</vt:lpstr>
      <vt:lpstr>Phase 8</vt:lpstr>
      <vt:lpstr>Class project Phase 8</vt:lpstr>
      <vt:lpstr>What is ECC?</vt:lpstr>
      <vt:lpstr>ECC Implementation</vt:lpstr>
      <vt:lpstr>Generating the ECC Code</vt:lpstr>
      <vt:lpstr>Checking the ECC Code</vt:lpstr>
      <vt:lpstr>Phase 9 – How Does SEC Actually Work?</vt:lpstr>
      <vt:lpstr>Phase 9 – How Does DED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785</cp:revision>
  <cp:lastPrinted>2017-10-14T14:57:33Z</cp:lastPrinted>
  <dcterms:created xsi:type="dcterms:W3CDTF">2015-08-04T22:38:58Z</dcterms:created>
  <dcterms:modified xsi:type="dcterms:W3CDTF">2021-04-07T21:37:21Z</dcterms:modified>
</cp:coreProperties>
</file>