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7" r:id="rId3"/>
    <p:sldId id="1262" r:id="rId4"/>
    <p:sldId id="1355" r:id="rId5"/>
    <p:sldId id="1233" r:id="rId6"/>
    <p:sldId id="1352" r:id="rId7"/>
    <p:sldId id="1335" r:id="rId8"/>
    <p:sldId id="1336" r:id="rId9"/>
    <p:sldId id="1337" r:id="rId10"/>
    <p:sldId id="1340" r:id="rId11"/>
    <p:sldId id="1341" r:id="rId12"/>
    <p:sldId id="1250" r:id="rId13"/>
    <p:sldId id="1342" r:id="rId14"/>
    <p:sldId id="1343" r:id="rId15"/>
    <p:sldId id="1344" r:id="rId16"/>
    <p:sldId id="1345" r:id="rId17"/>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21" autoAdjust="0"/>
  </p:normalViewPr>
  <p:slideViewPr>
    <p:cSldViewPr snapToGrid="0">
      <p:cViewPr varScale="1">
        <p:scale>
          <a:sx n="97" d="100"/>
          <a:sy n="97" d="100"/>
        </p:scale>
        <p:origin x="72" y="8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5797"/>
          </a:xfrm>
          <a:prstGeom prst="rect">
            <a:avLst/>
          </a:prstGeom>
        </p:spPr>
        <p:txBody>
          <a:bodyPr vert="horz" lIns="92958" tIns="46479" rIns="92958" bIns="46479" rtlCol="0"/>
          <a:lstStyle>
            <a:lvl1pPr algn="r">
              <a:defRPr sz="1200"/>
            </a:lvl1pPr>
          </a:lstStyle>
          <a:p>
            <a:fld id="{AD6CCFA5-A7FC-458F-B03C-73149AB84BC1}" type="datetimeFigureOut">
              <a:rPr lang="en-US" smtClean="0"/>
              <a:t>4/9/2021</a:t>
            </a:fld>
            <a:endParaRPr lang="en-US" dirty="0"/>
          </a:p>
        </p:txBody>
      </p:sp>
      <p:sp>
        <p:nvSpPr>
          <p:cNvPr id="4" name="Footer Placeholder 3"/>
          <p:cNvSpPr>
            <a:spLocks noGrp="1"/>
          </p:cNvSpPr>
          <p:nvPr>
            <p:ph type="ftr" sz="quarter" idx="2"/>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5796"/>
          </a:xfrm>
          <a:prstGeom prst="rect">
            <a:avLst/>
          </a:prstGeom>
        </p:spPr>
        <p:txBody>
          <a:bodyPr vert="horz" lIns="92958" tIns="46479" rIns="92958" bIns="46479"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B24B5AC0-B321-4A86-97B8-6DA69A76B311}" type="datetimeFigureOut">
              <a:rPr lang="en-US" smtClean="0"/>
              <a:t>4/9/2021</a:t>
            </a:fld>
            <a:endParaRPr lang="en-US" dirty="0"/>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21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5768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030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2172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52320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9131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730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3783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6587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8075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0072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135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7173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3767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4/9/2021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4/9/2021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4/9/2021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uboulder.zoom.us/j/4317981384"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#34</a:t>
            </a:r>
          </a:p>
          <a:p>
            <a:r>
              <a:rPr lang="en-US" sz="3600" dirty="0">
                <a:solidFill>
                  <a:srgbClr val="CFB87C"/>
                </a:solidFill>
                <a:latin typeface="HelveticaNeueLT Std ExtBlk Cn" panose="020B0806040502050204" pitchFamily="34" charset="0"/>
              </a:rPr>
              <a:t>9</a:t>
            </a:r>
            <a:r>
              <a:rPr lang="en-US" sz="3600">
                <a:solidFill>
                  <a:srgbClr val="CFB87C"/>
                </a:solidFill>
                <a:latin typeface="HelveticaNeueLT Std ExtBlk Cn" panose="020B0806040502050204" pitchFamily="34" charset="0"/>
              </a:rPr>
              <a:t> </a:t>
            </a:r>
            <a:r>
              <a:rPr lang="en-US" sz="3600" dirty="0">
                <a:solidFill>
                  <a:srgbClr val="CFB87C"/>
                </a:solidFill>
                <a:latin typeface="HelveticaNeueLT Std ExtBlk Cn" panose="020B0806040502050204" pitchFamily="34" charset="0"/>
              </a:rPr>
              <a:t>April 2021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9</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Key observation – there are no new schematics, only </a:t>
            </a:r>
            <a:r>
              <a:rPr lang="en-US" dirty="0" err="1"/>
              <a:t>Codasip</a:t>
            </a:r>
            <a:r>
              <a:rPr lang="en-US" dirty="0"/>
              <a:t> updates</a:t>
            </a:r>
          </a:p>
          <a:p>
            <a:r>
              <a:rPr lang="en-US" dirty="0"/>
              <a:t>You will complete a real Verification exercise – writing a test to check your own hardware</a:t>
            </a:r>
          </a:p>
          <a:p>
            <a:r>
              <a:rPr lang="en-US" dirty="0"/>
              <a:t>This is a more realistic Verification exercise than Phase 3</a:t>
            </a:r>
          </a:p>
          <a:p>
            <a:r>
              <a:rPr lang="en-US" dirty="0"/>
              <a:t>Make sure your test covers an adequate number of cases of each error type</a:t>
            </a:r>
          </a:p>
        </p:txBody>
      </p:sp>
    </p:spTree>
    <p:extLst>
      <p:ext uri="{BB962C8B-B14F-4D97-AF65-F5344CB8AC3E}">
        <p14:creationId xmlns:p14="http://schemas.microsoft.com/office/powerpoint/2010/main" val="4125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Writeback Cache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1" y="1104900"/>
            <a:ext cx="7785370" cy="5006910"/>
          </a:xfrm>
        </p:spPr>
        <p:txBody>
          <a:bodyPr>
            <a:normAutofit/>
          </a:bodyPr>
          <a:lstStyle/>
          <a:p>
            <a:r>
              <a:rPr lang="en-US" altLang="en-US" dirty="0"/>
              <a:t>On write hit, just update the block in cache</a:t>
            </a:r>
          </a:p>
          <a:p>
            <a:pPr lvl="1"/>
            <a:r>
              <a:rPr lang="en-US" altLang="en-US" dirty="0"/>
              <a:t>Keep track of whether each block is dirty with a new bit</a:t>
            </a:r>
          </a:p>
          <a:p>
            <a:r>
              <a:rPr lang="en-US" altLang="en-US" dirty="0"/>
              <a:t>On a miss (read or write), a “Dirty” block must be replaced because we  need that indexed block</a:t>
            </a:r>
          </a:p>
          <a:p>
            <a:pPr lvl="1"/>
            <a:r>
              <a:rPr lang="en-US" altLang="en-US" dirty="0"/>
              <a:t>Write the dirty block back to memory</a:t>
            </a:r>
          </a:p>
          <a:p>
            <a:pPr lvl="1"/>
            <a:r>
              <a:rPr lang="en-US" altLang="en-US" dirty="0"/>
              <a:t>Can use a write buffer to allow replacing block to be read first</a:t>
            </a:r>
          </a:p>
          <a:p>
            <a:pPr lvl="1"/>
            <a:r>
              <a:rPr lang="en-AU" altLang="en-US" dirty="0"/>
              <a:t>Read the addressed block from Main Memory</a:t>
            </a:r>
          </a:p>
          <a:p>
            <a:pPr lvl="1"/>
            <a:r>
              <a:rPr lang="en-AU" altLang="en-US" dirty="0"/>
              <a:t> On a write, write the new data to the cache line, set Dirty bit</a:t>
            </a:r>
          </a:p>
        </p:txBody>
      </p:sp>
      <p:sp>
        <p:nvSpPr>
          <p:cNvPr id="9" name="TextBox 8"/>
          <p:cNvSpPr txBox="1"/>
          <p:nvPr/>
        </p:nvSpPr>
        <p:spPr>
          <a:xfrm>
            <a:off x="8846820" y="117692"/>
            <a:ext cx="2926080" cy="5078313"/>
          </a:xfrm>
          <a:prstGeom prst="rect">
            <a:avLst/>
          </a:prstGeom>
          <a:noFill/>
        </p:spPr>
        <p:txBody>
          <a:bodyPr wrap="square" rtlCol="0">
            <a:spAutoFit/>
          </a:bodyPr>
          <a:lstStyle/>
          <a:p>
            <a:r>
              <a:rPr lang="en-US" dirty="0">
                <a:solidFill>
                  <a:srgbClr val="0070C0"/>
                </a:solidFill>
              </a:rPr>
              <a:t>Write back: </a:t>
            </a:r>
            <a:r>
              <a:rPr lang="en-US" dirty="0">
                <a:solidFill>
                  <a:schemeClr val="bg1"/>
                </a:solidFill>
              </a:rPr>
              <a:t> a scheme in which reduces the number of potential stalls induced by the write buffer being full by updating values only to the block in cache, then writing the modified block to the lower level of the hierarchy when the block in cache is replaced</a:t>
            </a:r>
          </a:p>
          <a:p>
            <a:endParaRPr lang="en-US" dirty="0">
              <a:solidFill>
                <a:schemeClr val="bg1"/>
              </a:solidFill>
            </a:endParaRPr>
          </a:p>
          <a:p>
            <a:r>
              <a:rPr lang="en-US" dirty="0">
                <a:solidFill>
                  <a:srgbClr val="0070C0"/>
                </a:solidFill>
              </a:rPr>
              <a:t>Dirty bit:  </a:t>
            </a:r>
            <a:r>
              <a:rPr lang="en-US" dirty="0">
                <a:solidFill>
                  <a:schemeClr val="bg1"/>
                </a:solidFill>
              </a:rPr>
              <a:t>an additional field in the cache memory that corresponds to whether the cache block has been written to</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6685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Writeback Cache Write Buffer</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104900"/>
            <a:ext cx="8124825" cy="5006910"/>
          </a:xfrm>
        </p:spPr>
        <p:txBody>
          <a:bodyPr>
            <a:normAutofit/>
          </a:bodyPr>
          <a:lstStyle/>
          <a:p>
            <a:r>
              <a:rPr lang="en-AU" altLang="en-US" dirty="0"/>
              <a:t>Example of replacing a “dirty” cache block in a writeback cache using a write buffer</a:t>
            </a:r>
          </a:p>
          <a:p>
            <a:pPr lvl="1"/>
            <a:r>
              <a:rPr lang="en-AU" altLang="en-US" dirty="0"/>
              <a:t>Store the values of the “dirty” block in the write buffer</a:t>
            </a:r>
          </a:p>
          <a:p>
            <a:pPr lvl="1"/>
            <a:r>
              <a:rPr lang="en-AU" altLang="en-US" dirty="0"/>
              <a:t>Read and place the entries of the new block in cache from the next lower level of memory</a:t>
            </a:r>
          </a:p>
          <a:p>
            <a:pPr lvl="1"/>
            <a:r>
              <a:rPr lang="en-AU" altLang="en-US" dirty="0"/>
              <a:t>Restart the CPU (release stall)</a:t>
            </a:r>
          </a:p>
          <a:p>
            <a:pPr lvl="1"/>
            <a:r>
              <a:rPr lang="en-AU" altLang="en-US" dirty="0"/>
              <a:t>Write the data from the write buffer into memory as the CPU continues to execute on a write</a:t>
            </a:r>
          </a:p>
        </p:txBody>
      </p:sp>
      <p:sp>
        <p:nvSpPr>
          <p:cNvPr id="9" name="TextBox 8"/>
          <p:cNvSpPr txBox="1"/>
          <p:nvPr/>
        </p:nvSpPr>
        <p:spPr>
          <a:xfrm>
            <a:off x="9004569" y="2375117"/>
            <a:ext cx="2926080" cy="2308324"/>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A write buffer is an example of the great idea of </a:t>
            </a:r>
            <a:r>
              <a:rPr lang="en-US" dirty="0">
                <a:solidFill>
                  <a:srgbClr val="FF0000"/>
                </a:solidFill>
              </a:rPr>
              <a:t>parallelism</a:t>
            </a:r>
            <a:r>
              <a:rPr lang="en-US" dirty="0">
                <a:solidFill>
                  <a:schemeClr val="bg1"/>
                </a:solidFill>
              </a:rPr>
              <a:t>.  Data is being written to memory as CPU continues to execute.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67949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 Allocation</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What should happen on a write miss?</a:t>
            </a:r>
          </a:p>
          <a:p>
            <a:r>
              <a:rPr lang="en-US" altLang="en-US" sz="3200" dirty="0"/>
              <a:t>Alternatives for writethrough</a:t>
            </a:r>
          </a:p>
          <a:p>
            <a:pPr lvl="1"/>
            <a:r>
              <a:rPr lang="en-US" altLang="en-US" sz="2800" dirty="0"/>
              <a:t>Allocate on miss: fetch the block (called </a:t>
            </a:r>
            <a:r>
              <a:rPr lang="en-US" altLang="en-US" sz="2800" dirty="0">
                <a:solidFill>
                  <a:srgbClr val="FF0000"/>
                </a:solidFill>
              </a:rPr>
              <a:t>write allocation</a:t>
            </a:r>
            <a:r>
              <a:rPr lang="en-US" altLang="en-US" sz="2800" dirty="0"/>
              <a:t>)</a:t>
            </a:r>
          </a:p>
          <a:p>
            <a:pPr lvl="1"/>
            <a:r>
              <a:rPr lang="en-US" altLang="en-US" sz="2800" dirty="0"/>
              <a:t>Write around to memory only: don’t fetch the block (called </a:t>
            </a:r>
            <a:r>
              <a:rPr lang="en-US" altLang="en-US" sz="2800" dirty="0">
                <a:solidFill>
                  <a:srgbClr val="FF0000"/>
                </a:solidFill>
              </a:rPr>
              <a:t>no write allocation</a:t>
            </a:r>
            <a:r>
              <a:rPr lang="en-US" altLang="en-US" sz="2800" dirty="0"/>
              <a:t>)</a:t>
            </a:r>
          </a:p>
          <a:p>
            <a:pPr lvl="2"/>
            <a:r>
              <a:rPr lang="en-US" altLang="en-US" sz="2400" dirty="0"/>
              <a:t>Keep Tag the same (different from the access)</a:t>
            </a:r>
          </a:p>
          <a:p>
            <a:pPr lvl="2"/>
            <a:r>
              <a:rPr lang="en-US" altLang="en-US" sz="2400" dirty="0"/>
              <a:t>Since programs often write a whole block before reading it (e.g., initialization) – Spatial Locality – saves additional memory accesses</a:t>
            </a:r>
          </a:p>
          <a:p>
            <a:r>
              <a:rPr lang="en-US" altLang="en-US" sz="3200" dirty="0"/>
              <a:t>For writeback</a:t>
            </a:r>
          </a:p>
          <a:p>
            <a:pPr lvl="1"/>
            <a:r>
              <a:rPr lang="en-US" altLang="en-US" sz="2800" dirty="0"/>
              <a:t>Usually fetch the block</a:t>
            </a:r>
            <a:endParaRPr lang="en-AU" altLang="en-US" sz="2800" dirty="0"/>
          </a:p>
          <a:p>
            <a:endParaRPr lang="en-AU" altLang="en-US" sz="3200" dirty="0"/>
          </a:p>
        </p:txBody>
      </p:sp>
    </p:spTree>
    <p:extLst>
      <p:ext uri="{BB962C8B-B14F-4D97-AF65-F5344CB8AC3E}">
        <p14:creationId xmlns:p14="http://schemas.microsoft.com/office/powerpoint/2010/main" val="418045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Cache Type Tradeoffs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WRITETHROUGH Cache</a:t>
            </a:r>
          </a:p>
          <a:p>
            <a:pPr lvl="1"/>
            <a:r>
              <a:rPr lang="en-US" altLang="en-US" sz="2800" dirty="0"/>
              <a:t>Write Main Memory on every write</a:t>
            </a:r>
          </a:p>
          <a:p>
            <a:pPr lvl="1"/>
            <a:r>
              <a:rPr lang="en-US" altLang="en-US" sz="2800" dirty="0"/>
              <a:t>Multiple writes to the same block cause multiple Main Memory writes</a:t>
            </a:r>
          </a:p>
          <a:p>
            <a:pPr lvl="1"/>
            <a:r>
              <a:rPr lang="en-US" altLang="en-US" sz="2800" dirty="0"/>
              <a:t>No write allocation improves this somewhat</a:t>
            </a:r>
          </a:p>
          <a:p>
            <a:r>
              <a:rPr lang="en-US" altLang="en-US" sz="3200" dirty="0"/>
              <a:t>WRITEBACK Cache</a:t>
            </a:r>
          </a:p>
          <a:p>
            <a:pPr lvl="1"/>
            <a:r>
              <a:rPr lang="en-US" altLang="en-US" sz="2800" dirty="0"/>
              <a:t>Fewer Main Memory writes overall</a:t>
            </a:r>
          </a:p>
          <a:p>
            <a:pPr lvl="1"/>
            <a:r>
              <a:rPr lang="en-US" altLang="en-US" sz="2800" dirty="0"/>
              <a:t>Read misses cause Main Memory read + write</a:t>
            </a:r>
          </a:p>
          <a:p>
            <a:pPr lvl="1"/>
            <a:r>
              <a:rPr lang="en-US" altLang="en-US" sz="2800" dirty="0"/>
              <a:t>Uses Spatial Locality to improve performance</a:t>
            </a:r>
          </a:p>
          <a:p>
            <a:pPr lvl="1"/>
            <a:r>
              <a:rPr lang="en-US" altLang="en-US" sz="2800" dirty="0"/>
              <a:t>Somewhat more complex</a:t>
            </a:r>
          </a:p>
          <a:p>
            <a:endParaRPr lang="en-AU" altLang="en-US" sz="3200" dirty="0"/>
          </a:p>
        </p:txBody>
      </p:sp>
    </p:spTree>
    <p:extLst>
      <p:ext uri="{BB962C8B-B14F-4D97-AF65-F5344CB8AC3E}">
        <p14:creationId xmlns:p14="http://schemas.microsoft.com/office/powerpoint/2010/main" val="1498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Cache Block Size Considerations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67611"/>
            <a:ext cx="8334676" cy="5007275"/>
          </a:xfrm>
        </p:spPr>
        <p:txBody>
          <a:bodyPr>
            <a:normAutofit fontScale="85000" lnSpcReduction="20000"/>
          </a:bodyPr>
          <a:lstStyle/>
          <a:p>
            <a:r>
              <a:rPr lang="en-US" altLang="en-US" sz="3200" dirty="0"/>
              <a:t>Larger blocks should reduce miss rate</a:t>
            </a:r>
          </a:p>
          <a:p>
            <a:pPr lvl="1"/>
            <a:r>
              <a:rPr lang="en-US" altLang="en-US" sz="2800" dirty="0"/>
              <a:t>Due to spatial locality</a:t>
            </a:r>
          </a:p>
          <a:p>
            <a:pPr lvl="1"/>
            <a:r>
              <a:rPr lang="en-US" altLang="en-US" sz="2800" dirty="0"/>
              <a:t>Examples, moving multiple instructions into a  cache on a single cache miss due to the usual linear progression of code or multiple data array elements</a:t>
            </a:r>
          </a:p>
          <a:p>
            <a:r>
              <a:rPr lang="en-US" altLang="en-US" sz="3200" dirty="0"/>
              <a:t>But in a fixed-sized cache</a:t>
            </a:r>
          </a:p>
          <a:p>
            <a:pPr lvl="1"/>
            <a:r>
              <a:rPr lang="en-US" altLang="en-US" sz="2800" dirty="0"/>
              <a:t>Larger blocks </a:t>
            </a:r>
            <a:r>
              <a:rPr lang="en-US" altLang="en-US" sz="2800" dirty="0">
                <a:sym typeface="Symbol" panose="05050102010706020507" pitchFamily="18" charset="2"/>
              </a:rPr>
              <a:t> fewer of them</a:t>
            </a:r>
          </a:p>
          <a:p>
            <a:pPr lvl="2"/>
            <a:r>
              <a:rPr lang="en-US" altLang="en-US" sz="2400" dirty="0">
                <a:sym typeface="Symbol" panose="05050102010706020507" pitchFamily="18" charset="2"/>
              </a:rPr>
              <a:t>More competition  increased miss rate</a:t>
            </a:r>
          </a:p>
          <a:p>
            <a:r>
              <a:rPr lang="en-US" altLang="en-US" sz="3200" dirty="0">
                <a:sym typeface="Symbol" panose="05050102010706020507" pitchFamily="18" charset="2"/>
              </a:rPr>
              <a:t>Larger miss penalty</a:t>
            </a:r>
          </a:p>
          <a:p>
            <a:pPr lvl="1"/>
            <a:r>
              <a:rPr lang="en-US" altLang="en-US" sz="2800" dirty="0">
                <a:sym typeface="Symbol" panose="05050102010706020507" pitchFamily="18" charset="2"/>
              </a:rPr>
              <a:t>More words required from lower in the memory hierarchy to fill the cache block</a:t>
            </a:r>
          </a:p>
          <a:p>
            <a:pPr lvl="2"/>
            <a:r>
              <a:rPr lang="en-US" altLang="en-US" sz="2400" dirty="0">
                <a:sym typeface="Symbol" panose="05050102010706020507" pitchFamily="18" charset="2"/>
              </a:rPr>
              <a:t>Example:  1 word block = 8 cycle penalty while 4 word block miss penalty is 14 cycles (if Memory is 1 word wide)</a:t>
            </a:r>
          </a:p>
          <a:p>
            <a:pPr lvl="1"/>
            <a:r>
              <a:rPr lang="en-US" altLang="en-US" sz="2800" dirty="0">
                <a:sym typeface="Symbol" panose="05050102010706020507" pitchFamily="18" charset="2"/>
              </a:rPr>
              <a:t>Can override benefit of reduced miss rate</a:t>
            </a:r>
          </a:p>
          <a:p>
            <a:pPr lvl="1"/>
            <a:r>
              <a:rPr lang="en-US" altLang="en-US" sz="2800" dirty="0">
                <a:sym typeface="Symbol" panose="05050102010706020507" pitchFamily="18" charset="2"/>
              </a:rPr>
              <a:t>Early restart and critical word first can help</a:t>
            </a:r>
          </a:p>
        </p:txBody>
      </p:sp>
      <p:sp>
        <p:nvSpPr>
          <p:cNvPr id="9" name="TextBox 8"/>
          <p:cNvSpPr txBox="1"/>
          <p:nvPr/>
        </p:nvSpPr>
        <p:spPr>
          <a:xfrm>
            <a:off x="9004569" y="988375"/>
            <a:ext cx="2926080" cy="4801314"/>
          </a:xfrm>
          <a:prstGeom prst="rect">
            <a:avLst/>
          </a:prstGeom>
          <a:noFill/>
        </p:spPr>
        <p:txBody>
          <a:bodyPr wrap="square" rtlCol="0">
            <a:spAutoFit/>
          </a:bodyPr>
          <a:lstStyle/>
          <a:p>
            <a:r>
              <a:rPr lang="en-US" dirty="0">
                <a:solidFill>
                  <a:srgbClr val="0070C0"/>
                </a:solidFill>
              </a:rPr>
              <a:t>Early restart: </a:t>
            </a:r>
            <a:r>
              <a:rPr lang="en-US" dirty="0">
                <a:solidFill>
                  <a:schemeClr val="bg1"/>
                </a:solidFill>
              </a:rPr>
              <a:t> resume execution as soon as the requested word of the block is available in the cache</a:t>
            </a:r>
          </a:p>
          <a:p>
            <a:endParaRPr lang="en-US" dirty="0">
              <a:solidFill>
                <a:schemeClr val="bg1"/>
              </a:solidFill>
            </a:endParaRPr>
          </a:p>
          <a:p>
            <a:r>
              <a:rPr lang="en-US" dirty="0">
                <a:solidFill>
                  <a:schemeClr val="bg1"/>
                </a:solidFill>
              </a:rPr>
              <a:t>Effectively hiding some of the cache miss penalty by overlapping the completion of the cache fill with the execution of the CPU – an example of </a:t>
            </a:r>
            <a:r>
              <a:rPr lang="en-US" dirty="0">
                <a:solidFill>
                  <a:srgbClr val="FF0000"/>
                </a:solidFill>
              </a:rPr>
              <a:t>parallelism</a:t>
            </a:r>
          </a:p>
          <a:p>
            <a:endParaRPr lang="en-US" dirty="0">
              <a:solidFill>
                <a:srgbClr val="FF0000"/>
              </a:solidFill>
            </a:endParaRPr>
          </a:p>
          <a:p>
            <a:r>
              <a:rPr lang="en-US" dirty="0">
                <a:solidFill>
                  <a:schemeClr val="bg1"/>
                </a:solidFill>
              </a:rPr>
              <a:t>More commonly used in instruction caches due to the nature of code executing linearly while data not necessarily</a:t>
            </a:r>
          </a:p>
        </p:txBody>
      </p:sp>
    </p:spTree>
    <p:extLst>
      <p:ext uri="{BB962C8B-B14F-4D97-AF65-F5344CB8AC3E}">
        <p14:creationId xmlns:p14="http://schemas.microsoft.com/office/powerpoint/2010/main" val="34501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Optimizations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140542"/>
            <a:ext cx="4490884" cy="4971268"/>
          </a:xfrm>
        </p:spPr>
        <p:txBody>
          <a:bodyPr>
            <a:normAutofit/>
          </a:bodyPr>
          <a:lstStyle/>
          <a:p>
            <a:r>
              <a:rPr lang="en-AU" altLang="en-US" dirty="0"/>
              <a:t>Assume 8 words per block</a:t>
            </a:r>
          </a:p>
          <a:p>
            <a:r>
              <a:rPr lang="en-AU" altLang="en-US" dirty="0"/>
              <a:t>Memory is 1 word wide</a:t>
            </a:r>
          </a:p>
          <a:p>
            <a:r>
              <a:rPr lang="en-AU" altLang="en-US" dirty="0"/>
              <a:t>Access time 8-2-2-2-2-2-2-2</a:t>
            </a:r>
          </a:p>
          <a:p>
            <a:r>
              <a:rPr lang="en-AU" altLang="en-US" dirty="0"/>
              <a:t>Access address is word </a:t>
            </a:r>
            <a:r>
              <a:rPr lang="en-AU" altLang="en-US" dirty="0">
                <a:solidFill>
                  <a:srgbClr val="FFC000"/>
                </a:solidFill>
              </a:rPr>
              <a:t>3</a:t>
            </a:r>
          </a:p>
          <a:p>
            <a:r>
              <a:rPr lang="en-AU" altLang="en-US" dirty="0"/>
              <a:t>Normal access sequence</a:t>
            </a:r>
          </a:p>
          <a:p>
            <a:pPr lvl="1"/>
            <a:r>
              <a:rPr lang="en-AU" altLang="en-US" dirty="0"/>
              <a:t>Remove stall after 22 cycles</a:t>
            </a:r>
          </a:p>
          <a:p>
            <a:r>
              <a:rPr lang="en-AU" altLang="en-US" dirty="0">
                <a:solidFill>
                  <a:srgbClr val="FF0000"/>
                </a:solidFill>
              </a:rPr>
              <a:t>Early restart </a:t>
            </a:r>
            <a:r>
              <a:rPr lang="en-AU" altLang="en-US" dirty="0"/>
              <a:t>sequence</a:t>
            </a:r>
          </a:p>
          <a:p>
            <a:pPr lvl="1"/>
            <a:r>
              <a:rPr lang="en-AU" altLang="en-US" dirty="0"/>
              <a:t>Remove stall after 14 cycles</a:t>
            </a:r>
          </a:p>
          <a:p>
            <a:r>
              <a:rPr lang="en-AU" altLang="en-US" dirty="0">
                <a:solidFill>
                  <a:srgbClr val="FF0000"/>
                </a:solidFill>
              </a:rPr>
              <a:t>Critical word first </a:t>
            </a:r>
            <a:r>
              <a:rPr lang="en-AU" altLang="en-US" dirty="0"/>
              <a:t>sequence</a:t>
            </a:r>
          </a:p>
          <a:p>
            <a:pPr lvl="1"/>
            <a:r>
              <a:rPr lang="en-AU" altLang="en-US" dirty="0"/>
              <a:t>Remove stall after 8 cycles</a:t>
            </a:r>
          </a:p>
          <a:p>
            <a:endParaRPr lang="en-AU" altLang="en-US" dirty="0"/>
          </a:p>
        </p:txBody>
      </p:sp>
      <p:sp>
        <p:nvSpPr>
          <p:cNvPr id="9" name="TextBox 8">
            <a:extLst>
              <a:ext uri="{FF2B5EF4-FFF2-40B4-BE49-F238E27FC236}">
                <a16:creationId xmlns:a16="http://schemas.microsoft.com/office/drawing/2014/main" id="{15BEFD70-209F-48B5-886C-BD2287034E58}"/>
              </a:ext>
            </a:extLst>
          </p:cNvPr>
          <p:cNvSpPr txBox="1"/>
          <p:nvPr/>
        </p:nvSpPr>
        <p:spPr>
          <a:xfrm>
            <a:off x="5735053" y="126005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0</a:t>
            </a:r>
          </a:p>
        </p:txBody>
      </p:sp>
      <p:sp>
        <p:nvSpPr>
          <p:cNvPr id="10" name="TextBox 9">
            <a:extLst>
              <a:ext uri="{FF2B5EF4-FFF2-40B4-BE49-F238E27FC236}">
                <a16:creationId xmlns:a16="http://schemas.microsoft.com/office/drawing/2014/main" id="{86602353-3111-4670-9D20-BCB2A6029A57}"/>
              </a:ext>
            </a:extLst>
          </p:cNvPr>
          <p:cNvSpPr txBox="1"/>
          <p:nvPr/>
        </p:nvSpPr>
        <p:spPr>
          <a:xfrm>
            <a:off x="6336632" y="126005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1</a:t>
            </a:r>
          </a:p>
        </p:txBody>
      </p:sp>
      <p:sp>
        <p:nvSpPr>
          <p:cNvPr id="11" name="TextBox 10">
            <a:extLst>
              <a:ext uri="{FF2B5EF4-FFF2-40B4-BE49-F238E27FC236}">
                <a16:creationId xmlns:a16="http://schemas.microsoft.com/office/drawing/2014/main" id="{7DC98911-268E-4977-B9E0-6564135B1A55}"/>
              </a:ext>
            </a:extLst>
          </p:cNvPr>
          <p:cNvSpPr txBox="1"/>
          <p:nvPr/>
        </p:nvSpPr>
        <p:spPr>
          <a:xfrm>
            <a:off x="6938211" y="126005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2</a:t>
            </a:r>
          </a:p>
        </p:txBody>
      </p:sp>
      <p:sp>
        <p:nvSpPr>
          <p:cNvPr id="12" name="TextBox 11">
            <a:extLst>
              <a:ext uri="{FF2B5EF4-FFF2-40B4-BE49-F238E27FC236}">
                <a16:creationId xmlns:a16="http://schemas.microsoft.com/office/drawing/2014/main" id="{49509DA3-418E-426E-9734-5F0B24B6C8F5}"/>
              </a:ext>
            </a:extLst>
          </p:cNvPr>
          <p:cNvSpPr txBox="1"/>
          <p:nvPr/>
        </p:nvSpPr>
        <p:spPr>
          <a:xfrm>
            <a:off x="7539790" y="1260056"/>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3</a:t>
            </a:r>
          </a:p>
        </p:txBody>
      </p:sp>
      <p:sp>
        <p:nvSpPr>
          <p:cNvPr id="17" name="TextBox 16">
            <a:extLst>
              <a:ext uri="{FF2B5EF4-FFF2-40B4-BE49-F238E27FC236}">
                <a16:creationId xmlns:a16="http://schemas.microsoft.com/office/drawing/2014/main" id="{20D1BA92-C4EC-4806-8A1D-974246A4AC71}"/>
              </a:ext>
            </a:extLst>
          </p:cNvPr>
          <p:cNvSpPr txBox="1"/>
          <p:nvPr/>
        </p:nvSpPr>
        <p:spPr>
          <a:xfrm>
            <a:off x="8141369" y="125757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4</a:t>
            </a:r>
          </a:p>
        </p:txBody>
      </p:sp>
      <p:sp>
        <p:nvSpPr>
          <p:cNvPr id="18" name="TextBox 17">
            <a:extLst>
              <a:ext uri="{FF2B5EF4-FFF2-40B4-BE49-F238E27FC236}">
                <a16:creationId xmlns:a16="http://schemas.microsoft.com/office/drawing/2014/main" id="{BD53AD39-99FA-43DE-85DE-920891AADEA2}"/>
              </a:ext>
            </a:extLst>
          </p:cNvPr>
          <p:cNvSpPr txBox="1"/>
          <p:nvPr/>
        </p:nvSpPr>
        <p:spPr>
          <a:xfrm>
            <a:off x="8742948" y="1257576"/>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5</a:t>
            </a:r>
          </a:p>
        </p:txBody>
      </p:sp>
      <p:sp>
        <p:nvSpPr>
          <p:cNvPr id="19" name="TextBox 18">
            <a:extLst>
              <a:ext uri="{FF2B5EF4-FFF2-40B4-BE49-F238E27FC236}">
                <a16:creationId xmlns:a16="http://schemas.microsoft.com/office/drawing/2014/main" id="{53F7909F-81EC-4744-A8AE-ED6673267BB5}"/>
              </a:ext>
            </a:extLst>
          </p:cNvPr>
          <p:cNvSpPr txBox="1"/>
          <p:nvPr/>
        </p:nvSpPr>
        <p:spPr>
          <a:xfrm>
            <a:off x="9344527" y="1257576"/>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6</a:t>
            </a:r>
          </a:p>
        </p:txBody>
      </p:sp>
      <p:sp>
        <p:nvSpPr>
          <p:cNvPr id="20" name="TextBox 19">
            <a:extLst>
              <a:ext uri="{FF2B5EF4-FFF2-40B4-BE49-F238E27FC236}">
                <a16:creationId xmlns:a16="http://schemas.microsoft.com/office/drawing/2014/main" id="{B4A2FAF3-F5E9-4573-A209-6D43A9FC0795}"/>
              </a:ext>
            </a:extLst>
          </p:cNvPr>
          <p:cNvSpPr txBox="1"/>
          <p:nvPr/>
        </p:nvSpPr>
        <p:spPr>
          <a:xfrm>
            <a:off x="9946106" y="1257575"/>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7</a:t>
            </a:r>
          </a:p>
        </p:txBody>
      </p:sp>
      <p:sp>
        <p:nvSpPr>
          <p:cNvPr id="21" name="TextBox 20">
            <a:extLst>
              <a:ext uri="{FF2B5EF4-FFF2-40B4-BE49-F238E27FC236}">
                <a16:creationId xmlns:a16="http://schemas.microsoft.com/office/drawing/2014/main" id="{4C811B6A-D3C5-40EE-B914-F5C84B91AFE0}"/>
              </a:ext>
            </a:extLst>
          </p:cNvPr>
          <p:cNvSpPr txBox="1"/>
          <p:nvPr/>
        </p:nvSpPr>
        <p:spPr>
          <a:xfrm>
            <a:off x="5735053" y="3266909"/>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0</a:t>
            </a:r>
          </a:p>
        </p:txBody>
      </p:sp>
      <p:sp>
        <p:nvSpPr>
          <p:cNvPr id="22" name="TextBox 21">
            <a:extLst>
              <a:ext uri="{FF2B5EF4-FFF2-40B4-BE49-F238E27FC236}">
                <a16:creationId xmlns:a16="http://schemas.microsoft.com/office/drawing/2014/main" id="{9E6A69E5-880E-4014-8B30-B277959ADD86}"/>
              </a:ext>
            </a:extLst>
          </p:cNvPr>
          <p:cNvSpPr txBox="1"/>
          <p:nvPr/>
        </p:nvSpPr>
        <p:spPr>
          <a:xfrm>
            <a:off x="6336632" y="326690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1</a:t>
            </a:r>
          </a:p>
        </p:txBody>
      </p:sp>
      <p:sp>
        <p:nvSpPr>
          <p:cNvPr id="23" name="TextBox 22">
            <a:extLst>
              <a:ext uri="{FF2B5EF4-FFF2-40B4-BE49-F238E27FC236}">
                <a16:creationId xmlns:a16="http://schemas.microsoft.com/office/drawing/2014/main" id="{314964A5-2AF6-4C38-AAC6-F9D5B8FC8F17}"/>
              </a:ext>
            </a:extLst>
          </p:cNvPr>
          <p:cNvSpPr txBox="1"/>
          <p:nvPr/>
        </p:nvSpPr>
        <p:spPr>
          <a:xfrm>
            <a:off x="6938211" y="326690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2</a:t>
            </a:r>
          </a:p>
        </p:txBody>
      </p:sp>
      <p:sp>
        <p:nvSpPr>
          <p:cNvPr id="24" name="TextBox 23">
            <a:extLst>
              <a:ext uri="{FF2B5EF4-FFF2-40B4-BE49-F238E27FC236}">
                <a16:creationId xmlns:a16="http://schemas.microsoft.com/office/drawing/2014/main" id="{14F9A38B-EC4A-4E8F-B007-9762EF6BD6C4}"/>
              </a:ext>
            </a:extLst>
          </p:cNvPr>
          <p:cNvSpPr txBox="1"/>
          <p:nvPr/>
        </p:nvSpPr>
        <p:spPr>
          <a:xfrm>
            <a:off x="7539790" y="3266907"/>
            <a:ext cx="601579" cy="276999"/>
          </a:xfrm>
          <a:prstGeom prst="rect">
            <a:avLst/>
          </a:prstGeom>
          <a:noFill/>
          <a:ln w="28575">
            <a:solidFill>
              <a:srgbClr val="FFC000"/>
            </a:solidFill>
          </a:ln>
        </p:spPr>
        <p:txBody>
          <a:bodyPr wrap="square" rtlCol="0">
            <a:spAutoFit/>
          </a:bodyPr>
          <a:lstStyle/>
          <a:p>
            <a:pPr algn="ctr"/>
            <a:r>
              <a:rPr lang="en-US" sz="1200" dirty="0">
                <a:solidFill>
                  <a:schemeClr val="bg1"/>
                </a:solidFill>
              </a:rPr>
              <a:t>3</a:t>
            </a:r>
          </a:p>
        </p:txBody>
      </p:sp>
      <p:sp>
        <p:nvSpPr>
          <p:cNvPr id="25" name="TextBox 24">
            <a:extLst>
              <a:ext uri="{FF2B5EF4-FFF2-40B4-BE49-F238E27FC236}">
                <a16:creationId xmlns:a16="http://schemas.microsoft.com/office/drawing/2014/main" id="{6060FE45-619B-4ED3-85B0-74E578BE4C5F}"/>
              </a:ext>
            </a:extLst>
          </p:cNvPr>
          <p:cNvSpPr txBox="1"/>
          <p:nvPr/>
        </p:nvSpPr>
        <p:spPr>
          <a:xfrm>
            <a:off x="8141369" y="326442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4</a:t>
            </a:r>
          </a:p>
        </p:txBody>
      </p:sp>
      <p:sp>
        <p:nvSpPr>
          <p:cNvPr id="26" name="TextBox 25">
            <a:extLst>
              <a:ext uri="{FF2B5EF4-FFF2-40B4-BE49-F238E27FC236}">
                <a16:creationId xmlns:a16="http://schemas.microsoft.com/office/drawing/2014/main" id="{73841F8F-0B47-42CC-9EBA-FAD12C73FBED}"/>
              </a:ext>
            </a:extLst>
          </p:cNvPr>
          <p:cNvSpPr txBox="1"/>
          <p:nvPr/>
        </p:nvSpPr>
        <p:spPr>
          <a:xfrm>
            <a:off x="8742948" y="326442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5</a:t>
            </a:r>
          </a:p>
        </p:txBody>
      </p:sp>
      <p:sp>
        <p:nvSpPr>
          <p:cNvPr id="27" name="TextBox 26">
            <a:extLst>
              <a:ext uri="{FF2B5EF4-FFF2-40B4-BE49-F238E27FC236}">
                <a16:creationId xmlns:a16="http://schemas.microsoft.com/office/drawing/2014/main" id="{7C700C9C-5AAD-4B6A-BC59-D74A09D11863}"/>
              </a:ext>
            </a:extLst>
          </p:cNvPr>
          <p:cNvSpPr txBox="1"/>
          <p:nvPr/>
        </p:nvSpPr>
        <p:spPr>
          <a:xfrm>
            <a:off x="9344527" y="326442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6</a:t>
            </a:r>
          </a:p>
        </p:txBody>
      </p:sp>
      <p:sp>
        <p:nvSpPr>
          <p:cNvPr id="28" name="TextBox 27">
            <a:extLst>
              <a:ext uri="{FF2B5EF4-FFF2-40B4-BE49-F238E27FC236}">
                <a16:creationId xmlns:a16="http://schemas.microsoft.com/office/drawing/2014/main" id="{68DCF9FF-A657-4542-B7F5-FAA3CDEE3D9A}"/>
              </a:ext>
            </a:extLst>
          </p:cNvPr>
          <p:cNvSpPr txBox="1"/>
          <p:nvPr/>
        </p:nvSpPr>
        <p:spPr>
          <a:xfrm>
            <a:off x="9946106" y="3264426"/>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7</a:t>
            </a:r>
          </a:p>
        </p:txBody>
      </p:sp>
      <p:sp>
        <p:nvSpPr>
          <p:cNvPr id="29" name="TextBox 28">
            <a:extLst>
              <a:ext uri="{FF2B5EF4-FFF2-40B4-BE49-F238E27FC236}">
                <a16:creationId xmlns:a16="http://schemas.microsoft.com/office/drawing/2014/main" id="{186A4DF2-06BF-4EEF-90AB-75C556A9252D}"/>
              </a:ext>
            </a:extLst>
          </p:cNvPr>
          <p:cNvSpPr txBox="1"/>
          <p:nvPr/>
        </p:nvSpPr>
        <p:spPr>
          <a:xfrm>
            <a:off x="5735053" y="4172622"/>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0</a:t>
            </a:r>
          </a:p>
        </p:txBody>
      </p:sp>
      <p:sp>
        <p:nvSpPr>
          <p:cNvPr id="30" name="TextBox 29">
            <a:extLst>
              <a:ext uri="{FF2B5EF4-FFF2-40B4-BE49-F238E27FC236}">
                <a16:creationId xmlns:a16="http://schemas.microsoft.com/office/drawing/2014/main" id="{65C231A4-10F2-4E36-82C2-22E7C9242D98}"/>
              </a:ext>
            </a:extLst>
          </p:cNvPr>
          <p:cNvSpPr txBox="1"/>
          <p:nvPr/>
        </p:nvSpPr>
        <p:spPr>
          <a:xfrm>
            <a:off x="6336632" y="4172621"/>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1</a:t>
            </a:r>
          </a:p>
        </p:txBody>
      </p:sp>
      <p:sp>
        <p:nvSpPr>
          <p:cNvPr id="31" name="TextBox 30">
            <a:extLst>
              <a:ext uri="{FF2B5EF4-FFF2-40B4-BE49-F238E27FC236}">
                <a16:creationId xmlns:a16="http://schemas.microsoft.com/office/drawing/2014/main" id="{BC27FC20-A1D8-40E6-9721-6DB45270A8BD}"/>
              </a:ext>
            </a:extLst>
          </p:cNvPr>
          <p:cNvSpPr txBox="1"/>
          <p:nvPr/>
        </p:nvSpPr>
        <p:spPr>
          <a:xfrm>
            <a:off x="6938211" y="4172621"/>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2</a:t>
            </a:r>
          </a:p>
        </p:txBody>
      </p:sp>
      <p:sp>
        <p:nvSpPr>
          <p:cNvPr id="32" name="TextBox 31">
            <a:extLst>
              <a:ext uri="{FF2B5EF4-FFF2-40B4-BE49-F238E27FC236}">
                <a16:creationId xmlns:a16="http://schemas.microsoft.com/office/drawing/2014/main" id="{071A0168-3727-4BC0-BE0E-F20362733EC6}"/>
              </a:ext>
            </a:extLst>
          </p:cNvPr>
          <p:cNvSpPr txBox="1"/>
          <p:nvPr/>
        </p:nvSpPr>
        <p:spPr>
          <a:xfrm>
            <a:off x="7539790" y="4172620"/>
            <a:ext cx="601579" cy="276999"/>
          </a:xfrm>
          <a:prstGeom prst="rect">
            <a:avLst/>
          </a:prstGeom>
          <a:noFill/>
          <a:ln w="28575">
            <a:solidFill>
              <a:srgbClr val="FFC000"/>
            </a:solidFill>
          </a:ln>
        </p:spPr>
        <p:txBody>
          <a:bodyPr wrap="square" rtlCol="0">
            <a:spAutoFit/>
          </a:bodyPr>
          <a:lstStyle/>
          <a:p>
            <a:pPr algn="ctr"/>
            <a:r>
              <a:rPr lang="en-US" sz="1200" dirty="0">
                <a:solidFill>
                  <a:schemeClr val="bg1"/>
                </a:solidFill>
              </a:rPr>
              <a:t>3</a:t>
            </a:r>
          </a:p>
        </p:txBody>
      </p:sp>
      <p:sp>
        <p:nvSpPr>
          <p:cNvPr id="33" name="TextBox 32">
            <a:extLst>
              <a:ext uri="{FF2B5EF4-FFF2-40B4-BE49-F238E27FC236}">
                <a16:creationId xmlns:a16="http://schemas.microsoft.com/office/drawing/2014/main" id="{1EDD0CB6-6361-417A-830A-A226B8BB30AE}"/>
              </a:ext>
            </a:extLst>
          </p:cNvPr>
          <p:cNvSpPr txBox="1"/>
          <p:nvPr/>
        </p:nvSpPr>
        <p:spPr>
          <a:xfrm>
            <a:off x="8141369" y="4170141"/>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4</a:t>
            </a:r>
          </a:p>
        </p:txBody>
      </p:sp>
      <p:sp>
        <p:nvSpPr>
          <p:cNvPr id="34" name="TextBox 33">
            <a:extLst>
              <a:ext uri="{FF2B5EF4-FFF2-40B4-BE49-F238E27FC236}">
                <a16:creationId xmlns:a16="http://schemas.microsoft.com/office/drawing/2014/main" id="{71EBEDF0-96EB-45F8-B7F3-406A02A25106}"/>
              </a:ext>
            </a:extLst>
          </p:cNvPr>
          <p:cNvSpPr txBox="1"/>
          <p:nvPr/>
        </p:nvSpPr>
        <p:spPr>
          <a:xfrm>
            <a:off x="8742948" y="4170140"/>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5</a:t>
            </a:r>
          </a:p>
        </p:txBody>
      </p:sp>
      <p:sp>
        <p:nvSpPr>
          <p:cNvPr id="35" name="TextBox 34">
            <a:extLst>
              <a:ext uri="{FF2B5EF4-FFF2-40B4-BE49-F238E27FC236}">
                <a16:creationId xmlns:a16="http://schemas.microsoft.com/office/drawing/2014/main" id="{6E288951-CFDA-4BAB-8B29-7FC421D2A54B}"/>
              </a:ext>
            </a:extLst>
          </p:cNvPr>
          <p:cNvSpPr txBox="1"/>
          <p:nvPr/>
        </p:nvSpPr>
        <p:spPr>
          <a:xfrm>
            <a:off x="9344527" y="4170140"/>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6</a:t>
            </a:r>
          </a:p>
        </p:txBody>
      </p:sp>
      <p:sp>
        <p:nvSpPr>
          <p:cNvPr id="36" name="TextBox 35">
            <a:extLst>
              <a:ext uri="{FF2B5EF4-FFF2-40B4-BE49-F238E27FC236}">
                <a16:creationId xmlns:a16="http://schemas.microsoft.com/office/drawing/2014/main" id="{EC706EA7-CFBD-42A7-8624-34B77BC7679E}"/>
              </a:ext>
            </a:extLst>
          </p:cNvPr>
          <p:cNvSpPr txBox="1"/>
          <p:nvPr/>
        </p:nvSpPr>
        <p:spPr>
          <a:xfrm>
            <a:off x="9946106" y="4170139"/>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7</a:t>
            </a:r>
          </a:p>
        </p:txBody>
      </p:sp>
      <p:sp>
        <p:nvSpPr>
          <p:cNvPr id="37" name="TextBox 36">
            <a:extLst>
              <a:ext uri="{FF2B5EF4-FFF2-40B4-BE49-F238E27FC236}">
                <a16:creationId xmlns:a16="http://schemas.microsoft.com/office/drawing/2014/main" id="{C04E7FA0-A53B-47C9-ABD2-D6A577D16C4B}"/>
              </a:ext>
            </a:extLst>
          </p:cNvPr>
          <p:cNvSpPr txBox="1"/>
          <p:nvPr/>
        </p:nvSpPr>
        <p:spPr>
          <a:xfrm>
            <a:off x="5735053" y="5063139"/>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0</a:t>
            </a:r>
          </a:p>
        </p:txBody>
      </p:sp>
      <p:sp>
        <p:nvSpPr>
          <p:cNvPr id="38" name="TextBox 37">
            <a:extLst>
              <a:ext uri="{FF2B5EF4-FFF2-40B4-BE49-F238E27FC236}">
                <a16:creationId xmlns:a16="http://schemas.microsoft.com/office/drawing/2014/main" id="{E19F1667-FF5F-49A9-918F-13BA33DB52DA}"/>
              </a:ext>
            </a:extLst>
          </p:cNvPr>
          <p:cNvSpPr txBox="1"/>
          <p:nvPr/>
        </p:nvSpPr>
        <p:spPr>
          <a:xfrm>
            <a:off x="6336632" y="506313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1</a:t>
            </a:r>
          </a:p>
        </p:txBody>
      </p:sp>
      <p:sp>
        <p:nvSpPr>
          <p:cNvPr id="39" name="TextBox 38">
            <a:extLst>
              <a:ext uri="{FF2B5EF4-FFF2-40B4-BE49-F238E27FC236}">
                <a16:creationId xmlns:a16="http://schemas.microsoft.com/office/drawing/2014/main" id="{57FED6C4-904A-442D-9C34-E8360520E4E0}"/>
              </a:ext>
            </a:extLst>
          </p:cNvPr>
          <p:cNvSpPr txBox="1"/>
          <p:nvPr/>
        </p:nvSpPr>
        <p:spPr>
          <a:xfrm>
            <a:off x="6938211" y="506313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2</a:t>
            </a:r>
          </a:p>
        </p:txBody>
      </p:sp>
      <p:sp>
        <p:nvSpPr>
          <p:cNvPr id="40" name="TextBox 39">
            <a:extLst>
              <a:ext uri="{FF2B5EF4-FFF2-40B4-BE49-F238E27FC236}">
                <a16:creationId xmlns:a16="http://schemas.microsoft.com/office/drawing/2014/main" id="{BA290301-017E-4ED7-89DE-B0ED521FBBB6}"/>
              </a:ext>
            </a:extLst>
          </p:cNvPr>
          <p:cNvSpPr txBox="1"/>
          <p:nvPr/>
        </p:nvSpPr>
        <p:spPr>
          <a:xfrm>
            <a:off x="7539790" y="5063137"/>
            <a:ext cx="601579" cy="276999"/>
          </a:xfrm>
          <a:prstGeom prst="rect">
            <a:avLst/>
          </a:prstGeom>
          <a:noFill/>
          <a:ln w="28575">
            <a:solidFill>
              <a:srgbClr val="FFC000"/>
            </a:solidFill>
          </a:ln>
        </p:spPr>
        <p:txBody>
          <a:bodyPr wrap="square" rtlCol="0">
            <a:spAutoFit/>
          </a:bodyPr>
          <a:lstStyle/>
          <a:p>
            <a:pPr algn="ctr"/>
            <a:r>
              <a:rPr lang="en-US" sz="1200" dirty="0">
                <a:solidFill>
                  <a:schemeClr val="bg1"/>
                </a:solidFill>
              </a:rPr>
              <a:t>3</a:t>
            </a:r>
          </a:p>
        </p:txBody>
      </p:sp>
      <p:sp>
        <p:nvSpPr>
          <p:cNvPr id="41" name="TextBox 40">
            <a:extLst>
              <a:ext uri="{FF2B5EF4-FFF2-40B4-BE49-F238E27FC236}">
                <a16:creationId xmlns:a16="http://schemas.microsoft.com/office/drawing/2014/main" id="{97C354F4-0553-43C7-AE75-2A519A5A4086}"/>
              </a:ext>
            </a:extLst>
          </p:cNvPr>
          <p:cNvSpPr txBox="1"/>
          <p:nvPr/>
        </p:nvSpPr>
        <p:spPr>
          <a:xfrm>
            <a:off x="8141369" y="5060658"/>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4</a:t>
            </a:r>
          </a:p>
        </p:txBody>
      </p:sp>
      <p:sp>
        <p:nvSpPr>
          <p:cNvPr id="42" name="TextBox 41">
            <a:extLst>
              <a:ext uri="{FF2B5EF4-FFF2-40B4-BE49-F238E27FC236}">
                <a16:creationId xmlns:a16="http://schemas.microsoft.com/office/drawing/2014/main" id="{7C5A230B-5B6B-4471-9E50-C4EF8E6C945C}"/>
              </a:ext>
            </a:extLst>
          </p:cNvPr>
          <p:cNvSpPr txBox="1"/>
          <p:nvPr/>
        </p:nvSpPr>
        <p:spPr>
          <a:xfrm>
            <a:off x="8742948" y="506065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5</a:t>
            </a:r>
          </a:p>
        </p:txBody>
      </p:sp>
      <p:sp>
        <p:nvSpPr>
          <p:cNvPr id="43" name="TextBox 42">
            <a:extLst>
              <a:ext uri="{FF2B5EF4-FFF2-40B4-BE49-F238E27FC236}">
                <a16:creationId xmlns:a16="http://schemas.microsoft.com/office/drawing/2014/main" id="{916FB123-E74D-4788-953A-48FFC152DBC6}"/>
              </a:ext>
            </a:extLst>
          </p:cNvPr>
          <p:cNvSpPr txBox="1"/>
          <p:nvPr/>
        </p:nvSpPr>
        <p:spPr>
          <a:xfrm>
            <a:off x="9344527" y="5060657"/>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6</a:t>
            </a:r>
          </a:p>
        </p:txBody>
      </p:sp>
      <p:sp>
        <p:nvSpPr>
          <p:cNvPr id="44" name="TextBox 43">
            <a:extLst>
              <a:ext uri="{FF2B5EF4-FFF2-40B4-BE49-F238E27FC236}">
                <a16:creationId xmlns:a16="http://schemas.microsoft.com/office/drawing/2014/main" id="{793F2401-8C47-4538-85BA-E9F866467AB6}"/>
              </a:ext>
            </a:extLst>
          </p:cNvPr>
          <p:cNvSpPr txBox="1"/>
          <p:nvPr/>
        </p:nvSpPr>
        <p:spPr>
          <a:xfrm>
            <a:off x="9946106" y="5060656"/>
            <a:ext cx="601579" cy="276999"/>
          </a:xfrm>
          <a:prstGeom prst="rect">
            <a:avLst/>
          </a:prstGeom>
          <a:noFill/>
          <a:ln w="28575">
            <a:solidFill>
              <a:srgbClr val="0070C0"/>
            </a:solidFill>
          </a:ln>
        </p:spPr>
        <p:txBody>
          <a:bodyPr wrap="square" rtlCol="0">
            <a:spAutoFit/>
          </a:bodyPr>
          <a:lstStyle/>
          <a:p>
            <a:pPr algn="ctr"/>
            <a:r>
              <a:rPr lang="en-US" sz="1200" dirty="0">
                <a:solidFill>
                  <a:schemeClr val="bg1"/>
                </a:solidFill>
              </a:rPr>
              <a:t>7</a:t>
            </a:r>
          </a:p>
        </p:txBody>
      </p:sp>
    </p:spTree>
    <p:extLst>
      <p:ext uri="{BB962C8B-B14F-4D97-AF65-F5344CB8AC3E}">
        <p14:creationId xmlns:p14="http://schemas.microsoft.com/office/powerpoint/2010/main" val="366645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a:t>Course Project discussion – Phase 9</a:t>
            </a:r>
          </a:p>
          <a:p>
            <a:r>
              <a:rPr lang="en-US" dirty="0"/>
              <a:t>Chapter 5</a:t>
            </a:r>
          </a:p>
        </p:txBody>
      </p:sp>
    </p:spTree>
    <p:extLst>
      <p:ext uri="{BB962C8B-B14F-4D97-AF65-F5344CB8AC3E}">
        <p14:creationId xmlns:p14="http://schemas.microsoft.com/office/powerpoint/2010/main" val="158006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Reading assignment for the week</a:t>
            </a:r>
          </a:p>
          <a:p>
            <a:pPr lvl="1"/>
            <a:r>
              <a:rPr lang="en-US" dirty="0"/>
              <a:t>“Computer Organization and Design, The Hardware / Software Interface, RISC-V edition,” by David Patterson and John Hennessy</a:t>
            </a:r>
          </a:p>
          <a:p>
            <a:pPr lvl="2"/>
            <a:r>
              <a:rPr lang="en-US" dirty="0"/>
              <a:t>ISBN 978-0-12-812275-4</a:t>
            </a:r>
          </a:p>
          <a:p>
            <a:pPr lvl="2"/>
            <a:r>
              <a:rPr lang="en-US" dirty="0"/>
              <a:t>Chapter 5, “</a:t>
            </a:r>
            <a:r>
              <a:rPr lang="en-AU" dirty="0"/>
              <a:t>Large and Fast: Exploiting Memory Hierarchy</a:t>
            </a:r>
            <a:r>
              <a:rPr lang="en-US" dirty="0"/>
              <a:t>”</a:t>
            </a:r>
          </a:p>
          <a:p>
            <a:pPr lvl="2"/>
            <a:r>
              <a:rPr lang="en-US" dirty="0"/>
              <a:t>pages 410-449 (sections 5.5 thru 5.8)</a:t>
            </a:r>
          </a:p>
          <a:p>
            <a:r>
              <a:rPr lang="en-US" dirty="0"/>
              <a:t>OH today 2:00 to 3:00 in Zoom - </a:t>
            </a:r>
            <a:r>
              <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https://cuboulder.zoom.us/j/4317981384</a:t>
            </a:r>
            <a:endParaRPr lang="en-US" dirty="0"/>
          </a:p>
          <a:p>
            <a:pPr lvl="2"/>
            <a:endParaRPr lang="en-US" dirty="0"/>
          </a:p>
          <a:p>
            <a:endParaRPr lang="en-US" sz="3200" dirty="0"/>
          </a:p>
          <a:p>
            <a:pPr marL="0" indent="0">
              <a:buNone/>
            </a:pPr>
            <a:endParaRPr lang="en-US" sz="2800" dirty="0"/>
          </a:p>
        </p:txBody>
      </p:sp>
    </p:spTree>
    <p:extLst>
      <p:ext uri="{BB962C8B-B14F-4D97-AF65-F5344CB8AC3E}">
        <p14:creationId xmlns:p14="http://schemas.microsoft.com/office/powerpoint/2010/main" val="340290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Phase 7 is in the deduction period – 1%/day</a:t>
            </a:r>
          </a:p>
          <a:p>
            <a:r>
              <a:rPr lang="en-US" sz="3200" dirty="0"/>
              <a:t>Phase 8 is in the deduction period – 1%/day (new scoring)</a:t>
            </a:r>
          </a:p>
          <a:p>
            <a:r>
              <a:rPr lang="en-US" sz="3200" dirty="0"/>
              <a:t>Phase 9 is posted – Target Date Sunday, April 11 at 10:00 PM</a:t>
            </a:r>
          </a:p>
          <a:p>
            <a:r>
              <a:rPr lang="en-US" sz="3200" dirty="0"/>
              <a:t>Phase 10 will be posted by Sunday</a:t>
            </a:r>
          </a:p>
          <a:p>
            <a:r>
              <a:rPr lang="en-US" sz="3200" dirty="0"/>
              <a:t>Target Date Sunday, April 18 at 10:00 PM</a:t>
            </a:r>
          </a:p>
          <a:p>
            <a:r>
              <a:rPr lang="en-US" sz="3200" dirty="0"/>
              <a:t>Bonus 1%/day, Deduction 4%/day</a:t>
            </a:r>
          </a:p>
          <a:p>
            <a:pPr marL="0" indent="0">
              <a:buNone/>
            </a:pPr>
            <a:endParaRPr lang="en-US" sz="2800" dirty="0"/>
          </a:p>
        </p:txBody>
      </p:sp>
    </p:spTree>
    <p:extLst>
      <p:ext uri="{BB962C8B-B14F-4D97-AF65-F5344CB8AC3E}">
        <p14:creationId xmlns:p14="http://schemas.microsoft.com/office/powerpoint/2010/main" val="5997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Homework #5 will be posted early next week and due the following week</a:t>
            </a:r>
          </a:p>
          <a:p>
            <a:r>
              <a:rPr lang="en-US" sz="3200" dirty="0"/>
              <a:t>Homework #4 grades have been corrected</a:t>
            </a:r>
          </a:p>
          <a:p>
            <a:r>
              <a:rPr lang="en-US" sz="3200" dirty="0"/>
              <a:t>Homework #4 Solution Guide posted in Canvas</a:t>
            </a:r>
          </a:p>
          <a:p>
            <a:pPr marL="0" indent="0">
              <a:buNone/>
            </a:pPr>
            <a:endParaRPr lang="en-US" sz="2800" dirty="0"/>
          </a:p>
        </p:txBody>
      </p:sp>
    </p:spTree>
    <p:extLst>
      <p:ext uri="{BB962C8B-B14F-4D97-AF65-F5344CB8AC3E}">
        <p14:creationId xmlns:p14="http://schemas.microsoft.com/office/powerpoint/2010/main" val="416452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Final Exam</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May 3, 1:30 to 4:00 PM, Online</a:t>
            </a:r>
          </a:p>
          <a:p>
            <a:r>
              <a:rPr lang="en-US" sz="3200" dirty="0"/>
              <a:t>~20 Homework style questions</a:t>
            </a:r>
          </a:p>
          <a:p>
            <a:r>
              <a:rPr lang="en-US" sz="3200" dirty="0"/>
              <a:t>~30 short questions</a:t>
            </a:r>
          </a:p>
          <a:p>
            <a:r>
              <a:rPr lang="en-US" sz="3200" dirty="0"/>
              <a:t>Twice as many questions as the </a:t>
            </a:r>
            <a:r>
              <a:rPr lang="en-US" sz="3200" dirty="0" err="1"/>
              <a:t>MidTerm</a:t>
            </a:r>
            <a:r>
              <a:rPr lang="en-US" sz="3200" dirty="0"/>
              <a:t>, but 3 times as much time</a:t>
            </a:r>
          </a:p>
          <a:p>
            <a:r>
              <a:rPr lang="en-US" sz="3200" dirty="0"/>
              <a:t>The Final Exam is typically quite challenging</a:t>
            </a:r>
          </a:p>
          <a:p>
            <a:r>
              <a:rPr lang="en-US" sz="3200" dirty="0"/>
              <a:t>There will be a Practice Final available the week before the real Final</a:t>
            </a:r>
          </a:p>
          <a:p>
            <a:endParaRPr lang="en-US" sz="3200" dirty="0"/>
          </a:p>
          <a:p>
            <a:pPr marL="0" indent="0">
              <a:buNone/>
            </a:pPr>
            <a:endParaRPr lang="en-US" sz="2800" dirty="0"/>
          </a:p>
        </p:txBody>
      </p:sp>
    </p:spTree>
    <p:extLst>
      <p:ext uri="{BB962C8B-B14F-4D97-AF65-F5344CB8AC3E}">
        <p14:creationId xmlns:p14="http://schemas.microsoft.com/office/powerpoint/2010/main" val="215677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Table&#10;&#10;Description automatically generated">
            <a:extLst>
              <a:ext uri="{FF2B5EF4-FFF2-40B4-BE49-F238E27FC236}">
                <a16:creationId xmlns:a16="http://schemas.microsoft.com/office/drawing/2014/main" id="{C096FB54-F833-4D23-9B32-D07DF8801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5" y="2009108"/>
            <a:ext cx="6914200" cy="1653829"/>
          </a:xfrm>
          <a:prstGeom prst="rect">
            <a:avLst/>
          </a:prstGeom>
        </p:spPr>
      </p:pic>
      <p:sp>
        <p:nvSpPr>
          <p:cNvPr id="2" name="Title 1"/>
          <p:cNvSpPr>
            <a:spLocks noGrp="1"/>
          </p:cNvSpPr>
          <p:nvPr>
            <p:ph type="title"/>
          </p:nvPr>
        </p:nvSpPr>
        <p:spPr>
          <a:xfrm>
            <a:off x="838200" y="339246"/>
            <a:ext cx="10515600" cy="1325563"/>
          </a:xfrm>
        </p:spPr>
        <p:txBody>
          <a:bodyPr/>
          <a:lstStyle/>
          <a:p>
            <a:r>
              <a:rPr lang="en-US" dirty="0"/>
              <a:t>ECC Calculation</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7</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64808"/>
            <a:ext cx="3043844" cy="4070399"/>
          </a:xfrm>
        </p:spPr>
        <p:txBody>
          <a:bodyPr>
            <a:normAutofit/>
          </a:bodyPr>
          <a:lstStyle/>
          <a:p>
            <a:r>
              <a:rPr lang="en-US" dirty="0"/>
              <a:t>Data in = 0x1256</a:t>
            </a:r>
          </a:p>
          <a:p>
            <a:r>
              <a:rPr lang="en-US" dirty="0"/>
              <a:t>Convert to binary (bits in reverse)</a:t>
            </a:r>
          </a:p>
          <a:p>
            <a:r>
              <a:rPr lang="en-US" dirty="0"/>
              <a:t>Get p1 1’s (Poll)</a:t>
            </a:r>
          </a:p>
          <a:p>
            <a:r>
              <a:rPr lang="en-US" dirty="0"/>
              <a:t>Count (3)</a:t>
            </a:r>
          </a:p>
          <a:p>
            <a:r>
              <a:rPr lang="en-US" dirty="0"/>
              <a:t>odd -&gt; 1 even -&gt; 0</a:t>
            </a:r>
          </a:p>
          <a:p>
            <a:r>
              <a:rPr lang="en-US" dirty="0"/>
              <a:t>p1 = 1</a:t>
            </a:r>
          </a:p>
          <a:p>
            <a:endParaRPr lang="en-US" dirty="0"/>
          </a:p>
        </p:txBody>
      </p:sp>
      <p:sp>
        <p:nvSpPr>
          <p:cNvPr id="10" name="Content Placeholder 6">
            <a:extLst>
              <a:ext uri="{FF2B5EF4-FFF2-40B4-BE49-F238E27FC236}">
                <a16:creationId xmlns:a16="http://schemas.microsoft.com/office/drawing/2014/main" id="{B2F73D42-8FCC-4868-82BA-B953751D12A9}"/>
              </a:ext>
            </a:extLst>
          </p:cNvPr>
          <p:cNvSpPr txBox="1">
            <a:spLocks/>
          </p:cNvSpPr>
          <p:nvPr/>
        </p:nvSpPr>
        <p:spPr>
          <a:xfrm>
            <a:off x="5511337" y="1363287"/>
            <a:ext cx="5721529" cy="604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                      6                               5                     2                     1</a:t>
            </a:r>
          </a:p>
          <a:p>
            <a:pPr marL="0" indent="0">
              <a:buNone/>
            </a:pPr>
            <a:r>
              <a:rPr lang="en-US" sz="1200" dirty="0"/>
              <a:t>               0             1     1     0             1      0     1     0     0     1     0             0     1     0     0      0          </a:t>
            </a:r>
          </a:p>
        </p:txBody>
      </p:sp>
      <p:cxnSp>
        <p:nvCxnSpPr>
          <p:cNvPr id="12" name="Straight Arrow Connector 11">
            <a:extLst>
              <a:ext uri="{FF2B5EF4-FFF2-40B4-BE49-F238E27FC236}">
                <a16:creationId xmlns:a16="http://schemas.microsoft.com/office/drawing/2014/main" id="{C478D429-C3B1-4892-BBFB-62D8ED749DE7}"/>
              </a:ext>
            </a:extLst>
          </p:cNvPr>
          <p:cNvCxnSpPr>
            <a:cxnSpLocks/>
          </p:cNvCxnSpPr>
          <p:nvPr/>
        </p:nvCxnSpPr>
        <p:spPr>
          <a:xfrm flipV="1">
            <a:off x="3609975" y="1859705"/>
            <a:ext cx="2358563" cy="8291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DF0CD0-E60A-4E6D-9A52-C85678C7AE25}"/>
              </a:ext>
            </a:extLst>
          </p:cNvPr>
          <p:cNvSpPr/>
          <p:nvPr/>
        </p:nvSpPr>
        <p:spPr>
          <a:xfrm>
            <a:off x="6517177" y="2480895"/>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C5631FD-D2EF-4F63-BF4E-00345DB9F551}"/>
              </a:ext>
            </a:extLst>
          </p:cNvPr>
          <p:cNvSpPr/>
          <p:nvPr/>
        </p:nvSpPr>
        <p:spPr>
          <a:xfrm>
            <a:off x="7547264" y="2480895"/>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5090EA-864F-4C56-82D9-D14911DC9E69}"/>
              </a:ext>
            </a:extLst>
          </p:cNvPr>
          <p:cNvSpPr/>
          <p:nvPr/>
        </p:nvSpPr>
        <p:spPr>
          <a:xfrm>
            <a:off x="8057803" y="2480895"/>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6C42843-4546-4053-B8C0-35B538336A2A}"/>
              </a:ext>
            </a:extLst>
          </p:cNvPr>
          <p:cNvCxnSpPr>
            <a:cxnSpLocks/>
            <a:stCxn id="13" idx="0"/>
          </p:cNvCxnSpPr>
          <p:nvPr/>
        </p:nvCxnSpPr>
        <p:spPr>
          <a:xfrm flipV="1">
            <a:off x="6621087" y="1967769"/>
            <a:ext cx="103909" cy="513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66E66B-C05B-4A45-8736-2AA28ABD52BF}"/>
              </a:ext>
            </a:extLst>
          </p:cNvPr>
          <p:cNvCxnSpPr>
            <a:cxnSpLocks/>
          </p:cNvCxnSpPr>
          <p:nvPr/>
        </p:nvCxnSpPr>
        <p:spPr>
          <a:xfrm flipV="1">
            <a:off x="7651174" y="1967769"/>
            <a:ext cx="103909" cy="513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5FFF3B-5731-48CA-A367-7C7A26B9C265}"/>
              </a:ext>
            </a:extLst>
          </p:cNvPr>
          <p:cNvCxnSpPr>
            <a:cxnSpLocks/>
          </p:cNvCxnSpPr>
          <p:nvPr/>
        </p:nvCxnSpPr>
        <p:spPr>
          <a:xfrm flipV="1">
            <a:off x="8156664" y="1967769"/>
            <a:ext cx="108958" cy="513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DF5458B-61D6-40D8-944B-81DEAED56918}"/>
              </a:ext>
            </a:extLst>
          </p:cNvPr>
          <p:cNvSpPr/>
          <p:nvPr/>
        </p:nvSpPr>
        <p:spPr>
          <a:xfrm>
            <a:off x="6774354" y="264900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9CBCCC7-DA3B-48B9-BE72-77B603FCEF5A}"/>
              </a:ext>
            </a:extLst>
          </p:cNvPr>
          <p:cNvSpPr/>
          <p:nvPr/>
        </p:nvSpPr>
        <p:spPr>
          <a:xfrm>
            <a:off x="8052754" y="2661874"/>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E0AFB68-1689-4345-805C-FBB288168D4F}"/>
              </a:ext>
            </a:extLst>
          </p:cNvPr>
          <p:cNvSpPr/>
          <p:nvPr/>
        </p:nvSpPr>
        <p:spPr>
          <a:xfrm>
            <a:off x="8816021" y="2661873"/>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C07D540-D707-4F83-9CB8-246ECE708261}"/>
              </a:ext>
            </a:extLst>
          </p:cNvPr>
          <p:cNvSpPr/>
          <p:nvPr/>
        </p:nvSpPr>
        <p:spPr>
          <a:xfrm>
            <a:off x="9878290" y="2650052"/>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6">
            <a:extLst>
              <a:ext uri="{FF2B5EF4-FFF2-40B4-BE49-F238E27FC236}">
                <a16:creationId xmlns:a16="http://schemas.microsoft.com/office/drawing/2014/main" id="{258D22A4-D80A-431F-8BA0-569EAC63B77C}"/>
              </a:ext>
            </a:extLst>
          </p:cNvPr>
          <p:cNvSpPr txBox="1">
            <a:spLocks/>
          </p:cNvSpPr>
          <p:nvPr/>
        </p:nvSpPr>
        <p:spPr>
          <a:xfrm>
            <a:off x="4450478" y="4086732"/>
            <a:ext cx="6782388" cy="17051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p2(4) = 0</a:t>
            </a:r>
          </a:p>
          <a:p>
            <a:r>
              <a:rPr lang="en-US" dirty="0"/>
              <a:t>p4(3) = 1</a:t>
            </a:r>
          </a:p>
          <a:p>
            <a:r>
              <a:rPr lang="en-US" dirty="0"/>
              <a:t>p8(3) = 1</a:t>
            </a:r>
          </a:p>
          <a:p>
            <a:r>
              <a:rPr lang="en-US" dirty="0"/>
              <a:t>p16(1) = 1</a:t>
            </a:r>
          </a:p>
          <a:p>
            <a:endParaRPr lang="en-US" dirty="0"/>
          </a:p>
        </p:txBody>
      </p:sp>
      <p:sp>
        <p:nvSpPr>
          <p:cNvPr id="31" name="Oval 30">
            <a:extLst>
              <a:ext uri="{FF2B5EF4-FFF2-40B4-BE49-F238E27FC236}">
                <a16:creationId xmlns:a16="http://schemas.microsoft.com/office/drawing/2014/main" id="{F7C12219-EA9C-4E8F-80BE-DEB8CEBCC8B7}"/>
              </a:ext>
            </a:extLst>
          </p:cNvPr>
          <p:cNvSpPr/>
          <p:nvPr/>
        </p:nvSpPr>
        <p:spPr>
          <a:xfrm>
            <a:off x="6524917" y="2829419"/>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503DCD2-6E58-407C-81D4-3C3034A953CF}"/>
              </a:ext>
            </a:extLst>
          </p:cNvPr>
          <p:cNvSpPr/>
          <p:nvPr/>
        </p:nvSpPr>
        <p:spPr>
          <a:xfrm>
            <a:off x="6774354" y="2843808"/>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FBA3564-C7FE-422F-B487-5CFE21F0701D}"/>
              </a:ext>
            </a:extLst>
          </p:cNvPr>
          <p:cNvSpPr/>
          <p:nvPr/>
        </p:nvSpPr>
        <p:spPr>
          <a:xfrm>
            <a:off x="8843189" y="2842852"/>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C0D972-9DB1-4C70-9006-E0C1ABF75050}"/>
              </a:ext>
            </a:extLst>
          </p:cNvPr>
          <p:cNvSpPr/>
          <p:nvPr/>
        </p:nvSpPr>
        <p:spPr>
          <a:xfrm>
            <a:off x="7547263" y="3028088"/>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8B49F85-12A6-4C30-A2E2-2552F5E79DBD}"/>
              </a:ext>
            </a:extLst>
          </p:cNvPr>
          <p:cNvSpPr/>
          <p:nvPr/>
        </p:nvSpPr>
        <p:spPr>
          <a:xfrm>
            <a:off x="8054486" y="3028088"/>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6120AC6-24D1-4168-A3EE-CD1CDCB95FC5}"/>
              </a:ext>
            </a:extLst>
          </p:cNvPr>
          <p:cNvSpPr/>
          <p:nvPr/>
        </p:nvSpPr>
        <p:spPr>
          <a:xfrm>
            <a:off x="8830739" y="3028088"/>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ED36B56-BEC1-42BF-8CEC-75A1042BB550}"/>
              </a:ext>
            </a:extLst>
          </p:cNvPr>
          <p:cNvSpPr/>
          <p:nvPr/>
        </p:nvSpPr>
        <p:spPr>
          <a:xfrm>
            <a:off x="9878289" y="3249203"/>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xEl>
                                              <p:pRg st="1" end="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xEl>
                                              <p:pRg st="2" end="2"/>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
                                            <p:txEl>
                                              <p:pRg st="3" end="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Table&#10;&#10;Description automatically generated">
            <a:extLst>
              <a:ext uri="{FF2B5EF4-FFF2-40B4-BE49-F238E27FC236}">
                <a16:creationId xmlns:a16="http://schemas.microsoft.com/office/drawing/2014/main" id="{03184756-DB3C-4B37-9AE4-A478B9201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5" y="1951958"/>
            <a:ext cx="6914200" cy="1653829"/>
          </a:xfrm>
          <a:prstGeom prst="rect">
            <a:avLst/>
          </a:prstGeom>
        </p:spPr>
      </p:pic>
      <p:sp>
        <p:nvSpPr>
          <p:cNvPr id="2" name="Title 1"/>
          <p:cNvSpPr>
            <a:spLocks noGrp="1"/>
          </p:cNvSpPr>
          <p:nvPr>
            <p:ph type="title"/>
          </p:nvPr>
        </p:nvSpPr>
        <p:spPr>
          <a:xfrm>
            <a:off x="838200" y="339246"/>
            <a:ext cx="10515600" cy="1325563"/>
          </a:xfrm>
        </p:spPr>
        <p:txBody>
          <a:bodyPr/>
          <a:lstStyle/>
          <a:p>
            <a:r>
              <a:rPr lang="en-US" dirty="0"/>
              <a:t>ECC Calculation for p32</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64808"/>
            <a:ext cx="3043844" cy="4070399"/>
          </a:xfrm>
        </p:spPr>
        <p:txBody>
          <a:bodyPr>
            <a:normAutofit/>
          </a:bodyPr>
          <a:lstStyle/>
          <a:p>
            <a:r>
              <a:rPr lang="en-US" dirty="0"/>
              <a:t>Include parity bits p1 through p16</a:t>
            </a:r>
          </a:p>
          <a:p>
            <a:r>
              <a:rPr lang="en-US" dirty="0"/>
              <a:t>Count 1’s for p32</a:t>
            </a:r>
          </a:p>
          <a:p>
            <a:r>
              <a:rPr lang="en-US" dirty="0"/>
              <a:t>9 =&gt; p32 = 1 – why?</a:t>
            </a:r>
          </a:p>
          <a:p>
            <a:r>
              <a:rPr lang="en-US" dirty="0"/>
              <a:t>9 is odd, so the XOR of all 1 bits is 1</a:t>
            </a:r>
          </a:p>
          <a:p>
            <a:endParaRPr lang="en-US" dirty="0"/>
          </a:p>
        </p:txBody>
      </p:sp>
      <p:sp>
        <p:nvSpPr>
          <p:cNvPr id="10" name="Content Placeholder 6">
            <a:extLst>
              <a:ext uri="{FF2B5EF4-FFF2-40B4-BE49-F238E27FC236}">
                <a16:creationId xmlns:a16="http://schemas.microsoft.com/office/drawing/2014/main" id="{B2F73D42-8FCC-4868-82BA-B953751D12A9}"/>
              </a:ext>
            </a:extLst>
          </p:cNvPr>
          <p:cNvSpPr txBox="1">
            <a:spLocks/>
          </p:cNvSpPr>
          <p:nvPr/>
        </p:nvSpPr>
        <p:spPr>
          <a:xfrm>
            <a:off x="5511337" y="1363287"/>
            <a:ext cx="5721529" cy="604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                      6                               5                     2                     1</a:t>
            </a:r>
          </a:p>
          <a:p>
            <a:pPr marL="0" indent="0">
              <a:buNone/>
            </a:pPr>
            <a:r>
              <a:rPr lang="en-US" sz="1200" dirty="0"/>
              <a:t> 1     0       0    1     1     1     0     1      1      0     1     0     0     1     0    1      0     1     0     0      0          </a:t>
            </a:r>
          </a:p>
        </p:txBody>
      </p:sp>
      <p:cxnSp>
        <p:nvCxnSpPr>
          <p:cNvPr id="12" name="Straight Arrow Connector 11">
            <a:extLst>
              <a:ext uri="{FF2B5EF4-FFF2-40B4-BE49-F238E27FC236}">
                <a16:creationId xmlns:a16="http://schemas.microsoft.com/office/drawing/2014/main" id="{C478D429-C3B1-4892-BBFB-62D8ED749DE7}"/>
              </a:ext>
            </a:extLst>
          </p:cNvPr>
          <p:cNvCxnSpPr>
            <a:cxnSpLocks/>
          </p:cNvCxnSpPr>
          <p:nvPr/>
        </p:nvCxnSpPr>
        <p:spPr>
          <a:xfrm>
            <a:off x="3882044" y="1859705"/>
            <a:ext cx="16292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DF0CD0-E60A-4E6D-9A52-C85678C7AE25}"/>
              </a:ext>
            </a:extLst>
          </p:cNvPr>
          <p:cNvSpPr/>
          <p:nvPr/>
        </p:nvSpPr>
        <p:spPr>
          <a:xfrm>
            <a:off x="5479817" y="3383669"/>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6C42843-4546-4053-B8C0-35B538336A2A}"/>
              </a:ext>
            </a:extLst>
          </p:cNvPr>
          <p:cNvCxnSpPr>
            <a:cxnSpLocks/>
            <a:stCxn id="13" idx="0"/>
            <a:endCxn id="20" idx="4"/>
          </p:cNvCxnSpPr>
          <p:nvPr/>
        </p:nvCxnSpPr>
        <p:spPr>
          <a:xfrm flipV="1">
            <a:off x="5583727" y="1907149"/>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6B3D8E9-5654-4408-9ABD-141F25AFDCDD}"/>
              </a:ext>
            </a:extLst>
          </p:cNvPr>
          <p:cNvSpPr/>
          <p:nvPr/>
        </p:nvSpPr>
        <p:spPr>
          <a:xfrm>
            <a:off x="5583727" y="1761222"/>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A4E62E2-374C-4B8C-BA3C-09F1A3666ED9}"/>
              </a:ext>
            </a:extLst>
          </p:cNvPr>
          <p:cNvSpPr/>
          <p:nvPr/>
        </p:nvSpPr>
        <p:spPr>
          <a:xfrm>
            <a:off x="5835707" y="1770747"/>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29217A2-43B7-4B35-B7B1-7EFCE60D5357}"/>
              </a:ext>
            </a:extLst>
          </p:cNvPr>
          <p:cNvSpPr/>
          <p:nvPr/>
        </p:nvSpPr>
        <p:spPr>
          <a:xfrm>
            <a:off x="6363912" y="176262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C91C80-EC28-4BC9-9F4F-9ECD4861D306}"/>
              </a:ext>
            </a:extLst>
          </p:cNvPr>
          <p:cNvSpPr/>
          <p:nvPr/>
        </p:nvSpPr>
        <p:spPr>
          <a:xfrm>
            <a:off x="7358495" y="1759144"/>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8A90B71-8EFE-4DEB-A7CA-F2FA774AFC27}"/>
              </a:ext>
            </a:extLst>
          </p:cNvPr>
          <p:cNvSpPr/>
          <p:nvPr/>
        </p:nvSpPr>
        <p:spPr>
          <a:xfrm>
            <a:off x="9413472" y="176122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D4BC678-2C8D-4C46-864F-343C0F42FFDD}"/>
              </a:ext>
            </a:extLst>
          </p:cNvPr>
          <p:cNvSpPr/>
          <p:nvPr/>
        </p:nvSpPr>
        <p:spPr>
          <a:xfrm>
            <a:off x="6263290"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74EF308-D949-4411-BEB1-7CAF1B5689E5}"/>
              </a:ext>
            </a:extLst>
          </p:cNvPr>
          <p:cNvCxnSpPr>
            <a:cxnSpLocks/>
            <a:stCxn id="26" idx="0"/>
          </p:cNvCxnSpPr>
          <p:nvPr/>
        </p:nvCxnSpPr>
        <p:spPr>
          <a:xfrm flipV="1">
            <a:off x="6367200"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ACF0928D-36AB-4763-9423-DDEEE3574001}"/>
              </a:ext>
            </a:extLst>
          </p:cNvPr>
          <p:cNvSpPr/>
          <p:nvPr/>
        </p:nvSpPr>
        <p:spPr>
          <a:xfrm>
            <a:off x="6518132"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72FEEAB-AECD-4E52-93AA-D500400A3E2B}"/>
              </a:ext>
            </a:extLst>
          </p:cNvPr>
          <p:cNvCxnSpPr>
            <a:cxnSpLocks/>
            <a:stCxn id="28" idx="0"/>
          </p:cNvCxnSpPr>
          <p:nvPr/>
        </p:nvCxnSpPr>
        <p:spPr>
          <a:xfrm flipV="1">
            <a:off x="6622042"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778379A-E9ED-4AA8-BA4C-38E8B9EF9662}"/>
              </a:ext>
            </a:extLst>
          </p:cNvPr>
          <p:cNvSpPr/>
          <p:nvPr/>
        </p:nvSpPr>
        <p:spPr>
          <a:xfrm>
            <a:off x="6767507"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02031B8-9E33-4B7B-AC9B-58D29B14644C}"/>
              </a:ext>
            </a:extLst>
          </p:cNvPr>
          <p:cNvCxnSpPr>
            <a:cxnSpLocks/>
            <a:stCxn id="30" idx="0"/>
          </p:cNvCxnSpPr>
          <p:nvPr/>
        </p:nvCxnSpPr>
        <p:spPr>
          <a:xfrm flipV="1">
            <a:off x="6871417"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0C80448-359C-46EB-B598-6728D5A0E369}"/>
              </a:ext>
            </a:extLst>
          </p:cNvPr>
          <p:cNvSpPr/>
          <p:nvPr/>
        </p:nvSpPr>
        <p:spPr>
          <a:xfrm>
            <a:off x="7538132"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F79C5D97-3768-434D-BB19-D53635609ACE}"/>
              </a:ext>
            </a:extLst>
          </p:cNvPr>
          <p:cNvCxnSpPr>
            <a:cxnSpLocks/>
            <a:stCxn id="32" idx="0"/>
          </p:cNvCxnSpPr>
          <p:nvPr/>
        </p:nvCxnSpPr>
        <p:spPr>
          <a:xfrm flipV="1">
            <a:off x="7642042"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9F2ACB03-42D6-42C3-A31F-75C6F7297462}"/>
              </a:ext>
            </a:extLst>
          </p:cNvPr>
          <p:cNvSpPr/>
          <p:nvPr/>
        </p:nvSpPr>
        <p:spPr>
          <a:xfrm>
            <a:off x="8065037"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46B69D3E-AE82-4CA9-A4AC-D3896C6EC2AC}"/>
              </a:ext>
            </a:extLst>
          </p:cNvPr>
          <p:cNvCxnSpPr>
            <a:cxnSpLocks/>
            <a:stCxn id="34" idx="0"/>
          </p:cNvCxnSpPr>
          <p:nvPr/>
        </p:nvCxnSpPr>
        <p:spPr>
          <a:xfrm flipV="1">
            <a:off x="8168947"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C90E471-DB44-459B-A51A-54A379F978FA}"/>
              </a:ext>
            </a:extLst>
          </p:cNvPr>
          <p:cNvSpPr/>
          <p:nvPr/>
        </p:nvSpPr>
        <p:spPr>
          <a:xfrm>
            <a:off x="8845956"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09A88792-3C0C-43CA-9F74-7764CDB499CB}"/>
              </a:ext>
            </a:extLst>
          </p:cNvPr>
          <p:cNvCxnSpPr>
            <a:cxnSpLocks/>
            <a:stCxn id="36" idx="0"/>
          </p:cNvCxnSpPr>
          <p:nvPr/>
        </p:nvCxnSpPr>
        <p:spPr>
          <a:xfrm flipV="1">
            <a:off x="8949866"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5743922-28FB-4689-8868-6CA0ADDD3189}"/>
              </a:ext>
            </a:extLst>
          </p:cNvPr>
          <p:cNvSpPr/>
          <p:nvPr/>
        </p:nvSpPr>
        <p:spPr>
          <a:xfrm>
            <a:off x="9370029"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D054515-F6D2-448A-8384-B92C3CCFE933}"/>
              </a:ext>
            </a:extLst>
          </p:cNvPr>
          <p:cNvCxnSpPr>
            <a:cxnSpLocks/>
            <a:stCxn id="38" idx="0"/>
          </p:cNvCxnSpPr>
          <p:nvPr/>
        </p:nvCxnSpPr>
        <p:spPr>
          <a:xfrm flipV="1">
            <a:off x="9473939"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00A7018-B9EF-467E-BF80-BE6B90F5CB51}"/>
              </a:ext>
            </a:extLst>
          </p:cNvPr>
          <p:cNvSpPr/>
          <p:nvPr/>
        </p:nvSpPr>
        <p:spPr>
          <a:xfrm>
            <a:off x="9877077" y="3381591"/>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08C241E4-F8D3-400B-99EB-E95C56CDDD65}"/>
              </a:ext>
            </a:extLst>
          </p:cNvPr>
          <p:cNvCxnSpPr>
            <a:cxnSpLocks/>
            <a:stCxn id="40" idx="0"/>
          </p:cNvCxnSpPr>
          <p:nvPr/>
        </p:nvCxnSpPr>
        <p:spPr>
          <a:xfrm flipV="1">
            <a:off x="9980987" y="1905071"/>
            <a:ext cx="103910" cy="1476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6">
            <a:extLst>
              <a:ext uri="{FF2B5EF4-FFF2-40B4-BE49-F238E27FC236}">
                <a16:creationId xmlns:a16="http://schemas.microsoft.com/office/drawing/2014/main" id="{A5DF641F-4F2A-4840-8A5D-0AF53DD96A80}"/>
              </a:ext>
            </a:extLst>
          </p:cNvPr>
          <p:cNvSpPr txBox="1">
            <a:spLocks/>
          </p:cNvSpPr>
          <p:nvPr/>
        </p:nvSpPr>
        <p:spPr>
          <a:xfrm>
            <a:off x="838200" y="5174015"/>
            <a:ext cx="11092449" cy="1087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Final value</a:t>
            </a:r>
          </a:p>
          <a:p>
            <a:r>
              <a:rPr lang="en-US" dirty="0"/>
              <a:t>0b0000 0000 0011 1101 0001 0010 0101 0110 = 0x003D1256</a:t>
            </a:r>
          </a:p>
          <a:p>
            <a:endParaRPr lang="en-US" dirty="0"/>
          </a:p>
        </p:txBody>
      </p:sp>
    </p:spTree>
    <p:extLst>
      <p:ext uri="{BB962C8B-B14F-4D97-AF65-F5344CB8AC3E}">
        <p14:creationId xmlns:p14="http://schemas.microsoft.com/office/powerpoint/2010/main" val="20494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20" grpId="0" animBg="1"/>
      <p:bldP spid="21" grpId="0" animBg="1"/>
      <p:bldP spid="23" grpId="0" animBg="1"/>
      <p:bldP spid="24" grpId="0" animBg="1"/>
      <p:bldP spid="25" grpId="0" animBg="1"/>
      <p:bldP spid="26" grpId="0" animBg="1"/>
      <p:bldP spid="28" grpId="0" animBg="1"/>
      <p:bldP spid="30" grpId="0" animBg="1"/>
      <p:bldP spid="32" grpId="0" animBg="1"/>
      <p:bldP spid="34" grpId="0" animBg="1"/>
      <p:bldP spid="36" grpId="0" animBg="1"/>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able&#10;&#10;Description automatically generated">
            <a:extLst>
              <a:ext uri="{FF2B5EF4-FFF2-40B4-BE49-F238E27FC236}">
                <a16:creationId xmlns:a16="http://schemas.microsoft.com/office/drawing/2014/main" id="{D218FC3F-8F78-429B-A82D-F77EBD543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5" y="2028158"/>
            <a:ext cx="6914200" cy="1653829"/>
          </a:xfrm>
          <a:prstGeom prst="rect">
            <a:avLst/>
          </a:prstGeom>
        </p:spPr>
      </p:pic>
      <p:sp>
        <p:nvSpPr>
          <p:cNvPr id="2" name="Title 1"/>
          <p:cNvSpPr>
            <a:spLocks noGrp="1"/>
          </p:cNvSpPr>
          <p:nvPr>
            <p:ph type="title"/>
          </p:nvPr>
        </p:nvSpPr>
        <p:spPr>
          <a:xfrm>
            <a:off x="838200" y="339246"/>
            <a:ext cx="10515600" cy="1325563"/>
          </a:xfrm>
        </p:spPr>
        <p:txBody>
          <a:bodyPr/>
          <a:lstStyle/>
          <a:p>
            <a:r>
              <a:rPr lang="en-US" dirty="0"/>
              <a:t>ECC Calculation - Syndrome</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64808"/>
            <a:ext cx="3043844" cy="4393092"/>
          </a:xfrm>
        </p:spPr>
        <p:txBody>
          <a:bodyPr>
            <a:normAutofit fontScale="92500" lnSpcReduction="20000"/>
          </a:bodyPr>
          <a:lstStyle/>
          <a:p>
            <a:r>
              <a:rPr lang="en-US" dirty="0"/>
              <a:t>Syndrome = 46</a:t>
            </a:r>
          </a:p>
          <a:p>
            <a:r>
              <a:rPr lang="en-US" dirty="0"/>
              <a:t>Convert to binary</a:t>
            </a:r>
          </a:p>
          <a:p>
            <a:r>
              <a:rPr lang="en-US" dirty="0"/>
              <a:t>0b101110</a:t>
            </a:r>
          </a:p>
          <a:p>
            <a:r>
              <a:rPr lang="en-US" dirty="0"/>
              <a:t>Find a column that matches (Poll)</a:t>
            </a:r>
          </a:p>
          <a:p>
            <a:r>
              <a:rPr lang="en-US" dirty="0"/>
              <a:t>If so – bit in error (d9)</a:t>
            </a:r>
          </a:p>
          <a:p>
            <a:r>
              <a:rPr lang="en-US" dirty="0" err="1"/>
              <a:t>dX</a:t>
            </a:r>
            <a:r>
              <a:rPr lang="en-US" dirty="0"/>
              <a:t> or </a:t>
            </a:r>
            <a:r>
              <a:rPr lang="en-US" dirty="0" err="1"/>
              <a:t>pX</a:t>
            </a:r>
            <a:endParaRPr lang="en-US" dirty="0"/>
          </a:p>
          <a:p>
            <a:r>
              <a:rPr lang="en-US" dirty="0"/>
              <a:t>If 0 – no error</a:t>
            </a:r>
          </a:p>
          <a:p>
            <a:r>
              <a:rPr lang="en-US" dirty="0"/>
              <a:t>If no match – multiple errors</a:t>
            </a:r>
          </a:p>
          <a:p>
            <a:endParaRPr lang="en-US" dirty="0"/>
          </a:p>
          <a:p>
            <a:endParaRPr lang="en-US" dirty="0"/>
          </a:p>
        </p:txBody>
      </p:sp>
      <p:sp>
        <p:nvSpPr>
          <p:cNvPr id="10" name="Content Placeholder 6">
            <a:extLst>
              <a:ext uri="{FF2B5EF4-FFF2-40B4-BE49-F238E27FC236}">
                <a16:creationId xmlns:a16="http://schemas.microsoft.com/office/drawing/2014/main" id="{B2F73D42-8FCC-4868-82BA-B953751D12A9}"/>
              </a:ext>
            </a:extLst>
          </p:cNvPr>
          <p:cNvSpPr txBox="1">
            <a:spLocks/>
          </p:cNvSpPr>
          <p:nvPr/>
        </p:nvSpPr>
        <p:spPr>
          <a:xfrm>
            <a:off x="5511337" y="1363287"/>
            <a:ext cx="5721529" cy="604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                      6                               5                     2                     1</a:t>
            </a:r>
          </a:p>
          <a:p>
            <a:pPr marL="0" indent="0">
              <a:buNone/>
            </a:pPr>
            <a:r>
              <a:rPr lang="en-US" sz="1200" dirty="0"/>
              <a:t>               0             1     1     0             1      0     1     0     0     1     0             0     1     0     0      0          </a:t>
            </a:r>
          </a:p>
        </p:txBody>
      </p:sp>
      <p:sp>
        <p:nvSpPr>
          <p:cNvPr id="37" name="Oval 36">
            <a:extLst>
              <a:ext uri="{FF2B5EF4-FFF2-40B4-BE49-F238E27FC236}">
                <a16:creationId xmlns:a16="http://schemas.microsoft.com/office/drawing/2014/main" id="{9ED36B56-BEC1-42BF-8CEC-75A1042BB550}"/>
              </a:ext>
            </a:extLst>
          </p:cNvPr>
          <p:cNvSpPr/>
          <p:nvPr/>
        </p:nvSpPr>
        <p:spPr>
          <a:xfrm>
            <a:off x="8791072" y="2419350"/>
            <a:ext cx="284019" cy="1262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FB295298-AC81-47F3-BE6D-EF56F03E0706}"/>
              </a:ext>
            </a:extLst>
          </p:cNvPr>
          <p:cNvCxnSpPr>
            <a:cxnSpLocks/>
          </p:cNvCxnSpPr>
          <p:nvPr/>
        </p:nvCxnSpPr>
        <p:spPr>
          <a:xfrm flipV="1">
            <a:off x="3800475" y="2886075"/>
            <a:ext cx="4733925" cy="3143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B3937CD5-303B-4F01-B921-984D6482CD50}"/>
              </a:ext>
            </a:extLst>
          </p:cNvPr>
          <p:cNvSpPr/>
          <p:nvPr/>
        </p:nvSpPr>
        <p:spPr>
          <a:xfrm>
            <a:off x="8867272" y="2272056"/>
            <a:ext cx="207819"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7" grpId="0" animBg="1"/>
      <p:bldP spid="39"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63150</TotalTime>
  <Words>1259</Words>
  <Application>Microsoft Office PowerPoint</Application>
  <PresentationFormat>Widescreen</PresentationFormat>
  <Paragraphs>205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HelveticaNeueLT Std ExtBlk Cn</vt:lpstr>
      <vt:lpstr>Office Theme</vt:lpstr>
      <vt:lpstr>ECEN 3593-001 Computer Organization</vt:lpstr>
      <vt:lpstr>Agenda</vt:lpstr>
      <vt:lpstr>Class Announcements</vt:lpstr>
      <vt:lpstr>Class Announcements</vt:lpstr>
      <vt:lpstr>Class Announcements</vt:lpstr>
      <vt:lpstr>Final Exam</vt:lpstr>
      <vt:lpstr>ECC Calculation</vt:lpstr>
      <vt:lpstr>ECC Calculation for p32</vt:lpstr>
      <vt:lpstr>ECC Calculation - Syndrome</vt:lpstr>
      <vt:lpstr>Phase 9</vt:lpstr>
      <vt:lpstr>Writeback Cache</vt:lpstr>
      <vt:lpstr>Writeback Cache Write Buffer</vt:lpstr>
      <vt:lpstr>Write Allocation</vt:lpstr>
      <vt:lpstr>Cache Type Tradeoffs</vt:lpstr>
      <vt:lpstr>Cache Block Size Considerations</vt:lpstr>
      <vt:lpstr>Optimizations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776</cp:revision>
  <cp:lastPrinted>2017-10-14T14:57:33Z</cp:lastPrinted>
  <dcterms:created xsi:type="dcterms:W3CDTF">2015-08-04T22:38:58Z</dcterms:created>
  <dcterms:modified xsi:type="dcterms:W3CDTF">2021-04-09T19:39:47Z</dcterms:modified>
</cp:coreProperties>
</file>