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1262" r:id="rId4"/>
    <p:sldId id="1356" r:id="rId5"/>
    <p:sldId id="1357" r:id="rId6"/>
    <p:sldId id="1358" r:id="rId7"/>
    <p:sldId id="1359" r:id="rId8"/>
    <p:sldId id="1360" r:id="rId9"/>
    <p:sldId id="1361" r:id="rId10"/>
    <p:sldId id="1362" r:id="rId11"/>
    <p:sldId id="1251" r:id="rId12"/>
    <p:sldId id="1252" r:id="rId13"/>
    <p:sldId id="1341" r:id="rId14"/>
    <p:sldId id="1342" r:id="rId15"/>
    <p:sldId id="1343" r:id="rId16"/>
    <p:sldId id="1344" r:id="rId17"/>
    <p:sldId id="1345" r:id="rId18"/>
    <p:sldId id="1346" r:id="rId19"/>
    <p:sldId id="1249" r:id="rId20"/>
    <p:sldId id="1250" r:id="rId21"/>
    <p:sldId id="1351" r:id="rId22"/>
    <p:sldId id="1182" r:id="rId23"/>
    <p:sldId id="1185" r:id="rId24"/>
    <p:sldId id="1186" r:id="rId25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78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9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9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3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4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5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3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0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02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2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1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3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6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1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5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5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#35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2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 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April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Phases 9 and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63455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Direct Mapped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282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Location determined by address</a:t>
            </a:r>
          </a:p>
          <a:p>
            <a:r>
              <a:rPr lang="en-US" altLang="en-US" sz="3200" dirty="0"/>
              <a:t>Direct mapped: only one index choice</a:t>
            </a:r>
          </a:p>
          <a:p>
            <a:pPr lvl="1"/>
            <a:r>
              <a:rPr lang="en-US" altLang="en-US" sz="2800" dirty="0"/>
              <a:t>(Block address) modulo (#Blocks in cache)</a:t>
            </a:r>
            <a:endParaRPr lang="en-AU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33532" y="5034592"/>
            <a:ext cx="5279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#Blocks is a power of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Index address bits</a:t>
            </a:r>
          </a:p>
        </p:txBody>
      </p:sp>
      <p:pic>
        <p:nvPicPr>
          <p:cNvPr id="10" name="Picture 9" descr="f05-05-P3744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75771" y="91687"/>
            <a:ext cx="39078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Direct-mapped cache: </a:t>
            </a:r>
            <a:r>
              <a:rPr lang="en-US" sz="2000" dirty="0">
                <a:solidFill>
                  <a:schemeClr val="bg1"/>
                </a:solidFill>
              </a:rPr>
              <a:t> a cache structure which each memory location  is mapped to exactly one location in  the cache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Block address/Index:</a:t>
            </a:r>
            <a:r>
              <a:rPr lang="en-US" sz="2000" dirty="0">
                <a:solidFill>
                  <a:schemeClr val="bg1"/>
                </a:solidFill>
              </a:rPr>
              <a:t>  The address used to address a block of memory in a cache or a level of memory hierarchy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many bits would the Index include if there are 512 bytes in the cache with a block size of 4 words?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- 9 bits to address 512 bytes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- 7 bits to address 128 words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- 5 bits to address 32 blocks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Tags and Valid bits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8334676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How do we know which particular block is stored in a cache location?</a:t>
            </a:r>
          </a:p>
          <a:p>
            <a:pPr lvl="1"/>
            <a:r>
              <a:rPr lang="en-US" altLang="en-US" sz="2800" dirty="0"/>
              <a:t>Store block address as well as the data</a:t>
            </a:r>
          </a:p>
          <a:p>
            <a:pPr lvl="1"/>
            <a:r>
              <a:rPr lang="en-US" altLang="en-US" sz="2800" dirty="0"/>
              <a:t>Actually, only need the high-order bits</a:t>
            </a:r>
          </a:p>
          <a:p>
            <a:pPr lvl="1"/>
            <a:r>
              <a:rPr lang="en-US" altLang="en-US" sz="2800" dirty="0"/>
              <a:t>Called the tag</a:t>
            </a:r>
          </a:p>
          <a:p>
            <a:r>
              <a:rPr lang="en-US" altLang="en-US" sz="3200" dirty="0"/>
              <a:t>What if there is no data in a location?</a:t>
            </a:r>
          </a:p>
          <a:p>
            <a:pPr lvl="1"/>
            <a:r>
              <a:rPr lang="en-US" altLang="en-US" sz="2800" dirty="0"/>
              <a:t>Valid bit: 1 = present, 0 = not present</a:t>
            </a:r>
          </a:p>
          <a:p>
            <a:pPr lvl="1"/>
            <a:r>
              <a:rPr lang="en-US" altLang="en-US" sz="2800" dirty="0"/>
              <a:t>Initially 0</a:t>
            </a:r>
            <a:endParaRPr lang="en-AU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191901" y="529731"/>
            <a:ext cx="35805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Tag:  </a:t>
            </a:r>
            <a:r>
              <a:rPr lang="en-US" sz="2000" dirty="0">
                <a:solidFill>
                  <a:schemeClr val="bg1"/>
                </a:solidFill>
              </a:rPr>
              <a:t>a field in a table used for a memory hierarchy that contains the address information required to identify whether the associated block in the hierarchy corresponds to a requested word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  In our 32-bit address RISC-V machine with a 512 byte cache, the address information to identify with a cache block would be 32-bits minus the 9-bits used to access the cache equating to upper 23-bits of the address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81" y="5292114"/>
            <a:ext cx="722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Valid bit:  </a:t>
            </a:r>
            <a:r>
              <a:rPr lang="en-US" sz="2000" dirty="0">
                <a:solidFill>
                  <a:schemeClr val="bg1"/>
                </a:solidFill>
              </a:rPr>
              <a:t>a field in the tables of a memory hierarchy that indicates that the associated block in the hierarchy contains valid data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Cache Access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4852"/>
            <a:ext cx="4898924" cy="4692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– 32 lines, 1 word/line =&gt; 7 address bits (address shown)</a:t>
            </a:r>
          </a:p>
          <a:p>
            <a:r>
              <a:rPr lang="en-US" dirty="0"/>
              <a:t>Direct Mapped Cache – 8 lines</a:t>
            </a:r>
          </a:p>
          <a:p>
            <a:r>
              <a:rPr lang="en-US" dirty="0"/>
              <a:t>Initially all Valid bits are 0</a:t>
            </a:r>
          </a:p>
          <a:p>
            <a:r>
              <a:rPr lang="en-US" dirty="0"/>
              <a:t>1 word per line</a:t>
            </a:r>
          </a:p>
          <a:p>
            <a:r>
              <a:rPr lang="en-US" dirty="0"/>
              <a:t>Byte offset – address bits 1:0</a:t>
            </a:r>
          </a:p>
          <a:p>
            <a:r>
              <a:rPr lang="en-US" dirty="0"/>
              <a:t>No block offset</a:t>
            </a:r>
          </a:p>
          <a:p>
            <a:r>
              <a:rPr lang="en-US" dirty="0"/>
              <a:t>Index – address bits 4:2</a:t>
            </a:r>
          </a:p>
          <a:p>
            <a:r>
              <a:rPr lang="en-US" dirty="0"/>
              <a:t>Upper address – bits 6:5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75F9A-8997-43EE-910F-AB18ADA624F9}"/>
              </a:ext>
            </a:extLst>
          </p:cNvPr>
          <p:cNvSpPr txBox="1"/>
          <p:nvPr/>
        </p:nvSpPr>
        <p:spPr>
          <a:xfrm>
            <a:off x="7354528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52A2-A47C-4214-A676-9BD222540070}"/>
              </a:ext>
            </a:extLst>
          </p:cNvPr>
          <p:cNvSpPr txBox="1"/>
          <p:nvPr/>
        </p:nvSpPr>
        <p:spPr>
          <a:xfrm>
            <a:off x="8160773" y="9846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A029-AA12-435E-920E-81B9CF00A950}"/>
              </a:ext>
            </a:extLst>
          </p:cNvPr>
          <p:cNvSpPr txBox="1"/>
          <p:nvPr/>
        </p:nvSpPr>
        <p:spPr>
          <a:xfrm>
            <a:off x="8967018" y="9881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C271A-B7C3-49CB-B2BD-6E14FF0E0A12}"/>
              </a:ext>
            </a:extLst>
          </p:cNvPr>
          <p:cNvSpPr txBox="1"/>
          <p:nvPr/>
        </p:nvSpPr>
        <p:spPr>
          <a:xfrm>
            <a:off x="9773263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05788-DED5-45D2-846F-C6CAF9DA2236}"/>
              </a:ext>
            </a:extLst>
          </p:cNvPr>
          <p:cNvSpPr txBox="1"/>
          <p:nvPr/>
        </p:nvSpPr>
        <p:spPr>
          <a:xfrm>
            <a:off x="7354528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DDFE9-4D60-4122-9E89-63DFFDF9DBA2}"/>
              </a:ext>
            </a:extLst>
          </p:cNvPr>
          <p:cNvSpPr txBox="1"/>
          <p:nvPr/>
        </p:nvSpPr>
        <p:spPr>
          <a:xfrm>
            <a:off x="8160773" y="123511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D5243-FCDB-46FA-A737-0B62E27A0ABD}"/>
              </a:ext>
            </a:extLst>
          </p:cNvPr>
          <p:cNvSpPr txBox="1"/>
          <p:nvPr/>
        </p:nvSpPr>
        <p:spPr>
          <a:xfrm>
            <a:off x="8967018" y="123863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BC7D-993B-4051-BD8A-257FBEC8B363}"/>
              </a:ext>
            </a:extLst>
          </p:cNvPr>
          <p:cNvSpPr txBox="1"/>
          <p:nvPr/>
        </p:nvSpPr>
        <p:spPr>
          <a:xfrm>
            <a:off x="9773263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CB6C-AC2F-4C34-98E8-A015F1DF0B33}"/>
              </a:ext>
            </a:extLst>
          </p:cNvPr>
          <p:cNvSpPr txBox="1"/>
          <p:nvPr/>
        </p:nvSpPr>
        <p:spPr>
          <a:xfrm>
            <a:off x="7354528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11FB-B8E7-446C-8114-59C8CFE4F2FD}"/>
              </a:ext>
            </a:extLst>
          </p:cNvPr>
          <p:cNvSpPr txBox="1"/>
          <p:nvPr/>
        </p:nvSpPr>
        <p:spPr>
          <a:xfrm>
            <a:off x="8160773" y="148274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CF1B4-B488-4547-9AF9-D474A5D48039}"/>
              </a:ext>
            </a:extLst>
          </p:cNvPr>
          <p:cNvSpPr txBox="1"/>
          <p:nvPr/>
        </p:nvSpPr>
        <p:spPr>
          <a:xfrm>
            <a:off x="8967018" y="14862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1102-D6B0-432B-88BB-666610B85A87}"/>
              </a:ext>
            </a:extLst>
          </p:cNvPr>
          <p:cNvSpPr txBox="1"/>
          <p:nvPr/>
        </p:nvSpPr>
        <p:spPr>
          <a:xfrm>
            <a:off x="9773263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E673D-7975-4F3C-BE6D-44862B720F1E}"/>
              </a:ext>
            </a:extLst>
          </p:cNvPr>
          <p:cNvSpPr txBox="1"/>
          <p:nvPr/>
        </p:nvSpPr>
        <p:spPr>
          <a:xfrm>
            <a:off x="7352071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BFFD-5F6B-48EC-8C39-6E8CCF7A40E7}"/>
              </a:ext>
            </a:extLst>
          </p:cNvPr>
          <p:cNvSpPr txBox="1"/>
          <p:nvPr/>
        </p:nvSpPr>
        <p:spPr>
          <a:xfrm>
            <a:off x="8158316" y="172581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FBF68-7BB4-43A6-91AF-1C48F28BCC47}"/>
              </a:ext>
            </a:extLst>
          </p:cNvPr>
          <p:cNvSpPr txBox="1"/>
          <p:nvPr/>
        </p:nvSpPr>
        <p:spPr>
          <a:xfrm>
            <a:off x="8964561" y="17293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6163-5A26-4705-9A24-237A6CEC4751}"/>
              </a:ext>
            </a:extLst>
          </p:cNvPr>
          <p:cNvSpPr txBox="1"/>
          <p:nvPr/>
        </p:nvSpPr>
        <p:spPr>
          <a:xfrm>
            <a:off x="9770806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5CDF6-A42C-4CE2-8D31-DD01C823B967}"/>
              </a:ext>
            </a:extLst>
          </p:cNvPr>
          <p:cNvSpPr txBox="1"/>
          <p:nvPr/>
        </p:nvSpPr>
        <p:spPr>
          <a:xfrm>
            <a:off x="7352071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DF4F4-242B-4358-82D5-9D7FED02AC44}"/>
              </a:ext>
            </a:extLst>
          </p:cNvPr>
          <p:cNvSpPr txBox="1"/>
          <p:nvPr/>
        </p:nvSpPr>
        <p:spPr>
          <a:xfrm>
            <a:off x="8158316" y="197184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4142D-11CE-4DB9-AC82-011E14854E1B}"/>
              </a:ext>
            </a:extLst>
          </p:cNvPr>
          <p:cNvSpPr txBox="1"/>
          <p:nvPr/>
        </p:nvSpPr>
        <p:spPr>
          <a:xfrm>
            <a:off x="8964561" y="19753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D38F9-F917-4C3C-938F-411D35D90D29}"/>
              </a:ext>
            </a:extLst>
          </p:cNvPr>
          <p:cNvSpPr txBox="1"/>
          <p:nvPr/>
        </p:nvSpPr>
        <p:spPr>
          <a:xfrm>
            <a:off x="9770806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D41A9-0A3A-416B-B8F1-8AE275CB33CF}"/>
              </a:ext>
            </a:extLst>
          </p:cNvPr>
          <p:cNvSpPr txBox="1"/>
          <p:nvPr/>
        </p:nvSpPr>
        <p:spPr>
          <a:xfrm>
            <a:off x="7352071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84D6-E9CE-442C-A7E0-A2B3E2F2ED01}"/>
              </a:ext>
            </a:extLst>
          </p:cNvPr>
          <p:cNvSpPr txBox="1"/>
          <p:nvPr/>
        </p:nvSpPr>
        <p:spPr>
          <a:xfrm>
            <a:off x="8158316" y="222232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AADE9-CAF2-42FD-988B-225F2D901381}"/>
              </a:ext>
            </a:extLst>
          </p:cNvPr>
          <p:cNvSpPr txBox="1"/>
          <p:nvPr/>
        </p:nvSpPr>
        <p:spPr>
          <a:xfrm>
            <a:off x="8964561" y="222583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88BD1-3ECB-4A52-B78B-A8A464D445B6}"/>
              </a:ext>
            </a:extLst>
          </p:cNvPr>
          <p:cNvSpPr txBox="1"/>
          <p:nvPr/>
        </p:nvSpPr>
        <p:spPr>
          <a:xfrm>
            <a:off x="9770806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2AAC0-8BF0-4A9B-8A6E-2D849D926C34}"/>
              </a:ext>
            </a:extLst>
          </p:cNvPr>
          <p:cNvSpPr txBox="1"/>
          <p:nvPr/>
        </p:nvSpPr>
        <p:spPr>
          <a:xfrm>
            <a:off x="7352071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37CF8-628B-477E-86DE-674884B2416A}"/>
              </a:ext>
            </a:extLst>
          </p:cNvPr>
          <p:cNvSpPr txBox="1"/>
          <p:nvPr/>
        </p:nvSpPr>
        <p:spPr>
          <a:xfrm>
            <a:off x="8158316" y="246995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7B0DAC-D0C7-49C8-97C5-2F1541463135}"/>
              </a:ext>
            </a:extLst>
          </p:cNvPr>
          <p:cNvSpPr txBox="1"/>
          <p:nvPr/>
        </p:nvSpPr>
        <p:spPr>
          <a:xfrm>
            <a:off x="8964561" y="247347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D2FD7-F164-4C04-81E7-AB6CFAE0A35E}"/>
              </a:ext>
            </a:extLst>
          </p:cNvPr>
          <p:cNvSpPr txBox="1"/>
          <p:nvPr/>
        </p:nvSpPr>
        <p:spPr>
          <a:xfrm>
            <a:off x="9770806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E9292-2FBD-47B0-BF5A-72777827ACFC}"/>
              </a:ext>
            </a:extLst>
          </p:cNvPr>
          <p:cNvSpPr txBox="1"/>
          <p:nvPr/>
        </p:nvSpPr>
        <p:spPr>
          <a:xfrm>
            <a:off x="7349614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67775-8658-4011-8953-6D653FD48E31}"/>
              </a:ext>
            </a:extLst>
          </p:cNvPr>
          <p:cNvSpPr txBox="1"/>
          <p:nvPr/>
        </p:nvSpPr>
        <p:spPr>
          <a:xfrm>
            <a:off x="8155859" y="271301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6FF784-896D-4015-916F-8B69301440D7}"/>
              </a:ext>
            </a:extLst>
          </p:cNvPr>
          <p:cNvSpPr txBox="1"/>
          <p:nvPr/>
        </p:nvSpPr>
        <p:spPr>
          <a:xfrm>
            <a:off x="8962104" y="271653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F7245-335F-4845-B5C8-B98E14400714}"/>
              </a:ext>
            </a:extLst>
          </p:cNvPr>
          <p:cNvSpPr txBox="1"/>
          <p:nvPr/>
        </p:nvSpPr>
        <p:spPr>
          <a:xfrm>
            <a:off x="9768349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CA002-CD8B-40DB-BBBE-2625765F56C3}"/>
              </a:ext>
            </a:extLst>
          </p:cNvPr>
          <p:cNvSpPr txBox="1"/>
          <p:nvPr/>
        </p:nvSpPr>
        <p:spPr>
          <a:xfrm>
            <a:off x="7364363" y="38621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F6BC-3CB7-4843-9286-944E99FC93A4}"/>
              </a:ext>
            </a:extLst>
          </p:cNvPr>
          <p:cNvSpPr txBox="1"/>
          <p:nvPr/>
        </p:nvSpPr>
        <p:spPr>
          <a:xfrm>
            <a:off x="8170608" y="386862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76F0F-C0A6-4948-BC22-64CA18377734}"/>
              </a:ext>
            </a:extLst>
          </p:cNvPr>
          <p:cNvSpPr txBox="1"/>
          <p:nvPr/>
        </p:nvSpPr>
        <p:spPr>
          <a:xfrm>
            <a:off x="8981770" y="38626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0EB015-A252-4F83-B431-C58ECBD61BC3}"/>
              </a:ext>
            </a:extLst>
          </p:cNvPr>
          <p:cNvSpPr txBox="1"/>
          <p:nvPr/>
        </p:nvSpPr>
        <p:spPr>
          <a:xfrm>
            <a:off x="7369277" y="410550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EE55A-6B91-4FD4-9977-99C6C951A921}"/>
              </a:ext>
            </a:extLst>
          </p:cNvPr>
          <p:cNvSpPr txBox="1"/>
          <p:nvPr/>
        </p:nvSpPr>
        <p:spPr>
          <a:xfrm>
            <a:off x="8175522" y="41086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28596B-09F5-451B-873D-A6CFC606DE08}"/>
              </a:ext>
            </a:extLst>
          </p:cNvPr>
          <p:cNvSpPr txBox="1"/>
          <p:nvPr/>
        </p:nvSpPr>
        <p:spPr>
          <a:xfrm>
            <a:off x="8981767" y="41121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7F041-695C-496A-B1B9-8C85ED59382F}"/>
              </a:ext>
            </a:extLst>
          </p:cNvPr>
          <p:cNvSpPr txBox="1"/>
          <p:nvPr/>
        </p:nvSpPr>
        <p:spPr>
          <a:xfrm>
            <a:off x="7369277" y="435598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6891A6-E854-4609-864C-890D234409E4}"/>
              </a:ext>
            </a:extLst>
          </p:cNvPr>
          <p:cNvSpPr txBox="1"/>
          <p:nvPr/>
        </p:nvSpPr>
        <p:spPr>
          <a:xfrm>
            <a:off x="8175522" y="435914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8DE6C8-5B54-46A2-9EE0-0B98F16C0493}"/>
              </a:ext>
            </a:extLst>
          </p:cNvPr>
          <p:cNvSpPr txBox="1"/>
          <p:nvPr/>
        </p:nvSpPr>
        <p:spPr>
          <a:xfrm>
            <a:off x="8981767" y="436266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FC81A-742E-4A0C-80B3-823535FD8D7E}"/>
              </a:ext>
            </a:extLst>
          </p:cNvPr>
          <p:cNvSpPr txBox="1"/>
          <p:nvPr/>
        </p:nvSpPr>
        <p:spPr>
          <a:xfrm>
            <a:off x="7369277" y="460362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DD7EB7-94CD-4ED6-BD5F-6898F9B63F78}"/>
              </a:ext>
            </a:extLst>
          </p:cNvPr>
          <p:cNvSpPr txBox="1"/>
          <p:nvPr/>
        </p:nvSpPr>
        <p:spPr>
          <a:xfrm>
            <a:off x="8175522" y="460677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426D9-9B90-43DC-838A-EBED385C09F7}"/>
              </a:ext>
            </a:extLst>
          </p:cNvPr>
          <p:cNvSpPr txBox="1"/>
          <p:nvPr/>
        </p:nvSpPr>
        <p:spPr>
          <a:xfrm>
            <a:off x="8981767" y="46102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1B88D-9F05-40D6-9E20-BD55785B0758}"/>
              </a:ext>
            </a:extLst>
          </p:cNvPr>
          <p:cNvSpPr txBox="1"/>
          <p:nvPr/>
        </p:nvSpPr>
        <p:spPr>
          <a:xfrm>
            <a:off x="7366820" y="48466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30307-CBD7-400D-AB05-55DE24C9F3A9}"/>
              </a:ext>
            </a:extLst>
          </p:cNvPr>
          <p:cNvSpPr txBox="1"/>
          <p:nvPr/>
        </p:nvSpPr>
        <p:spPr>
          <a:xfrm>
            <a:off x="8173065" y="484984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51A276-DBA2-4839-9462-AB2376A64B1C}"/>
              </a:ext>
            </a:extLst>
          </p:cNvPr>
          <p:cNvSpPr txBox="1"/>
          <p:nvPr/>
        </p:nvSpPr>
        <p:spPr>
          <a:xfrm>
            <a:off x="8979310" y="485335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65306B-BFC3-470E-A3C4-473E9D1D22F3}"/>
              </a:ext>
            </a:extLst>
          </p:cNvPr>
          <p:cNvSpPr txBox="1"/>
          <p:nvPr/>
        </p:nvSpPr>
        <p:spPr>
          <a:xfrm>
            <a:off x="7366820" y="50927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4966F4-D6DE-4E8A-8587-E060F20CA06E}"/>
              </a:ext>
            </a:extLst>
          </p:cNvPr>
          <p:cNvSpPr txBox="1"/>
          <p:nvPr/>
        </p:nvSpPr>
        <p:spPr>
          <a:xfrm>
            <a:off x="8173065" y="509587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48839-5464-47C0-81D4-01AA0688877C}"/>
              </a:ext>
            </a:extLst>
          </p:cNvPr>
          <p:cNvSpPr txBox="1"/>
          <p:nvPr/>
        </p:nvSpPr>
        <p:spPr>
          <a:xfrm>
            <a:off x="8979310" y="50993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15051-D7A4-4991-BB92-3562A3DA2EE1}"/>
              </a:ext>
            </a:extLst>
          </p:cNvPr>
          <p:cNvSpPr txBox="1"/>
          <p:nvPr/>
        </p:nvSpPr>
        <p:spPr>
          <a:xfrm>
            <a:off x="7366820" y="53431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23822C-E090-4F94-86F4-D3675FD1E10A}"/>
              </a:ext>
            </a:extLst>
          </p:cNvPr>
          <p:cNvSpPr txBox="1"/>
          <p:nvPr/>
        </p:nvSpPr>
        <p:spPr>
          <a:xfrm>
            <a:off x="8173065" y="534635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8D1BD-47CF-4286-9C23-7A75242777AA}"/>
              </a:ext>
            </a:extLst>
          </p:cNvPr>
          <p:cNvSpPr txBox="1"/>
          <p:nvPr/>
        </p:nvSpPr>
        <p:spPr>
          <a:xfrm>
            <a:off x="8979310" y="534987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7EBD45-A4B4-4ECC-AE13-E36E5D95B822}"/>
              </a:ext>
            </a:extLst>
          </p:cNvPr>
          <p:cNvSpPr txBox="1"/>
          <p:nvPr/>
        </p:nvSpPr>
        <p:spPr>
          <a:xfrm>
            <a:off x="7366820" y="55908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86782-08A1-4D8B-86B5-65B4ADABB88E}"/>
              </a:ext>
            </a:extLst>
          </p:cNvPr>
          <p:cNvSpPr txBox="1"/>
          <p:nvPr/>
        </p:nvSpPr>
        <p:spPr>
          <a:xfrm>
            <a:off x="8173065" y="559398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8F27EF-6505-4EB3-BDEC-0F9AB25588DE}"/>
              </a:ext>
            </a:extLst>
          </p:cNvPr>
          <p:cNvSpPr txBox="1"/>
          <p:nvPr/>
        </p:nvSpPr>
        <p:spPr>
          <a:xfrm>
            <a:off x="8979310" y="559750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8C3B63-2577-47E0-B4F3-9211AD9D1F23}"/>
              </a:ext>
            </a:extLst>
          </p:cNvPr>
          <p:cNvSpPr txBox="1"/>
          <p:nvPr/>
        </p:nvSpPr>
        <p:spPr>
          <a:xfrm>
            <a:off x="7364363" y="58338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5BB8B-04CE-43FF-A07E-91F5243F0B75}"/>
              </a:ext>
            </a:extLst>
          </p:cNvPr>
          <p:cNvSpPr txBox="1"/>
          <p:nvPr/>
        </p:nvSpPr>
        <p:spPr>
          <a:xfrm>
            <a:off x="8170608" y="583704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C2D684-F120-4C9E-93AC-6F6D2FBF62DE}"/>
              </a:ext>
            </a:extLst>
          </p:cNvPr>
          <p:cNvSpPr txBox="1"/>
          <p:nvPr/>
        </p:nvSpPr>
        <p:spPr>
          <a:xfrm>
            <a:off x="8976853" y="584056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CB33D-CDBE-47BD-B9CC-0EE1AB14F7EE}"/>
              </a:ext>
            </a:extLst>
          </p:cNvPr>
          <p:cNvSpPr txBox="1"/>
          <p:nvPr/>
        </p:nvSpPr>
        <p:spPr>
          <a:xfrm>
            <a:off x="6587615" y="387802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7DDE3A-6522-4DE6-9850-087A60C72B62}"/>
              </a:ext>
            </a:extLst>
          </p:cNvPr>
          <p:cNvSpPr txBox="1"/>
          <p:nvPr/>
        </p:nvSpPr>
        <p:spPr>
          <a:xfrm>
            <a:off x="6560575" y="4111511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3CB6A-2C3F-4666-B9EB-D39E166AF5ED}"/>
              </a:ext>
            </a:extLst>
          </p:cNvPr>
          <p:cNvSpPr txBox="1"/>
          <p:nvPr/>
        </p:nvSpPr>
        <p:spPr>
          <a:xfrm>
            <a:off x="6560575" y="436198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10F58F-F44B-4FF2-B65B-260C892331D7}"/>
              </a:ext>
            </a:extLst>
          </p:cNvPr>
          <p:cNvSpPr txBox="1"/>
          <p:nvPr/>
        </p:nvSpPr>
        <p:spPr>
          <a:xfrm>
            <a:off x="6560575" y="4609622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2E1C0-3B53-4666-98E0-A259BDF05DDC}"/>
              </a:ext>
            </a:extLst>
          </p:cNvPr>
          <p:cNvSpPr txBox="1"/>
          <p:nvPr/>
        </p:nvSpPr>
        <p:spPr>
          <a:xfrm>
            <a:off x="6558118" y="4852686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96ACDF-141E-4775-8707-353E529AFD3E}"/>
              </a:ext>
            </a:extLst>
          </p:cNvPr>
          <p:cNvSpPr txBox="1"/>
          <p:nvPr/>
        </p:nvSpPr>
        <p:spPr>
          <a:xfrm>
            <a:off x="6558118" y="509871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232F6-B9CA-4DA2-B1B8-8F3B0EA7A50C}"/>
              </a:ext>
            </a:extLst>
          </p:cNvPr>
          <p:cNvSpPr txBox="1"/>
          <p:nvPr/>
        </p:nvSpPr>
        <p:spPr>
          <a:xfrm>
            <a:off x="6558118" y="534919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AEC64E-12B5-43C6-99B4-54E6B89ABB6E}"/>
              </a:ext>
            </a:extLst>
          </p:cNvPr>
          <p:cNvSpPr txBox="1"/>
          <p:nvPr/>
        </p:nvSpPr>
        <p:spPr>
          <a:xfrm>
            <a:off x="6558118" y="559683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9372E-D8D8-45B1-9E7B-3CFE23DEFB24}"/>
              </a:ext>
            </a:extLst>
          </p:cNvPr>
          <p:cNvSpPr txBox="1"/>
          <p:nvPr/>
        </p:nvSpPr>
        <p:spPr>
          <a:xfrm>
            <a:off x="6555661" y="5839894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7234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Cache Access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898924" cy="4351338"/>
          </a:xfrm>
        </p:spPr>
        <p:txBody>
          <a:bodyPr>
            <a:normAutofit/>
          </a:bodyPr>
          <a:lstStyle/>
          <a:p>
            <a:r>
              <a:rPr lang="en-US" dirty="0"/>
              <a:t>Read address 0100100</a:t>
            </a:r>
          </a:p>
          <a:p>
            <a:r>
              <a:rPr lang="en-US" dirty="0"/>
              <a:t>Index = 001 (01</a:t>
            </a:r>
            <a:r>
              <a:rPr lang="en-US" dirty="0">
                <a:solidFill>
                  <a:srgbClr val="FF0000"/>
                </a:solidFill>
              </a:rPr>
              <a:t>001</a:t>
            </a:r>
            <a:r>
              <a:rPr lang="en-US" dirty="0"/>
              <a:t>00)</a:t>
            </a:r>
          </a:p>
          <a:p>
            <a:r>
              <a:rPr lang="en-US" dirty="0"/>
              <a:t>Valid = 0 =&gt; MISS</a:t>
            </a:r>
          </a:p>
          <a:p>
            <a:r>
              <a:rPr lang="en-US" dirty="0"/>
              <a:t>Copy data</a:t>
            </a:r>
          </a:p>
          <a:p>
            <a:r>
              <a:rPr lang="en-US" dirty="0"/>
              <a:t>Upper address = 01 (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00100)</a:t>
            </a:r>
          </a:p>
          <a:p>
            <a:r>
              <a:rPr lang="en-US" dirty="0"/>
              <a:t>Load to tag</a:t>
            </a:r>
          </a:p>
          <a:p>
            <a:r>
              <a:rPr lang="en-US" dirty="0"/>
              <a:t>Set Valid bit</a:t>
            </a:r>
          </a:p>
          <a:p>
            <a:r>
              <a:rPr lang="en-US" dirty="0"/>
              <a:t>Data to Processor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75F9A-8997-43EE-910F-AB18ADA624F9}"/>
              </a:ext>
            </a:extLst>
          </p:cNvPr>
          <p:cNvSpPr txBox="1"/>
          <p:nvPr/>
        </p:nvSpPr>
        <p:spPr>
          <a:xfrm>
            <a:off x="7354528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52A2-A47C-4214-A676-9BD222540070}"/>
              </a:ext>
            </a:extLst>
          </p:cNvPr>
          <p:cNvSpPr txBox="1"/>
          <p:nvPr/>
        </p:nvSpPr>
        <p:spPr>
          <a:xfrm>
            <a:off x="8160773" y="9846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A029-AA12-435E-920E-81B9CF00A950}"/>
              </a:ext>
            </a:extLst>
          </p:cNvPr>
          <p:cNvSpPr txBox="1"/>
          <p:nvPr/>
        </p:nvSpPr>
        <p:spPr>
          <a:xfrm>
            <a:off x="8967018" y="9881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C271A-B7C3-49CB-B2BD-6E14FF0E0A12}"/>
              </a:ext>
            </a:extLst>
          </p:cNvPr>
          <p:cNvSpPr txBox="1"/>
          <p:nvPr/>
        </p:nvSpPr>
        <p:spPr>
          <a:xfrm>
            <a:off x="9773263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05788-DED5-45D2-846F-C6CAF9DA2236}"/>
              </a:ext>
            </a:extLst>
          </p:cNvPr>
          <p:cNvSpPr txBox="1"/>
          <p:nvPr/>
        </p:nvSpPr>
        <p:spPr>
          <a:xfrm>
            <a:off x="7354528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DDFE9-4D60-4122-9E89-63DFFDF9DBA2}"/>
              </a:ext>
            </a:extLst>
          </p:cNvPr>
          <p:cNvSpPr txBox="1"/>
          <p:nvPr/>
        </p:nvSpPr>
        <p:spPr>
          <a:xfrm>
            <a:off x="8160773" y="123511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D5243-FCDB-46FA-A737-0B62E27A0ABD}"/>
              </a:ext>
            </a:extLst>
          </p:cNvPr>
          <p:cNvSpPr txBox="1"/>
          <p:nvPr/>
        </p:nvSpPr>
        <p:spPr>
          <a:xfrm>
            <a:off x="8967018" y="123863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BC7D-993B-4051-BD8A-257FBEC8B363}"/>
              </a:ext>
            </a:extLst>
          </p:cNvPr>
          <p:cNvSpPr txBox="1"/>
          <p:nvPr/>
        </p:nvSpPr>
        <p:spPr>
          <a:xfrm>
            <a:off x="9773263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CB6C-AC2F-4C34-98E8-A015F1DF0B33}"/>
              </a:ext>
            </a:extLst>
          </p:cNvPr>
          <p:cNvSpPr txBox="1"/>
          <p:nvPr/>
        </p:nvSpPr>
        <p:spPr>
          <a:xfrm>
            <a:off x="7354528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11FB-B8E7-446C-8114-59C8CFE4F2FD}"/>
              </a:ext>
            </a:extLst>
          </p:cNvPr>
          <p:cNvSpPr txBox="1"/>
          <p:nvPr/>
        </p:nvSpPr>
        <p:spPr>
          <a:xfrm>
            <a:off x="8160773" y="148274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CF1B4-B488-4547-9AF9-D474A5D48039}"/>
              </a:ext>
            </a:extLst>
          </p:cNvPr>
          <p:cNvSpPr txBox="1"/>
          <p:nvPr/>
        </p:nvSpPr>
        <p:spPr>
          <a:xfrm>
            <a:off x="8967018" y="14862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1102-D6B0-432B-88BB-666610B85A87}"/>
              </a:ext>
            </a:extLst>
          </p:cNvPr>
          <p:cNvSpPr txBox="1"/>
          <p:nvPr/>
        </p:nvSpPr>
        <p:spPr>
          <a:xfrm>
            <a:off x="9773263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E673D-7975-4F3C-BE6D-44862B720F1E}"/>
              </a:ext>
            </a:extLst>
          </p:cNvPr>
          <p:cNvSpPr txBox="1"/>
          <p:nvPr/>
        </p:nvSpPr>
        <p:spPr>
          <a:xfrm>
            <a:off x="7352071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BFFD-5F6B-48EC-8C39-6E8CCF7A40E7}"/>
              </a:ext>
            </a:extLst>
          </p:cNvPr>
          <p:cNvSpPr txBox="1"/>
          <p:nvPr/>
        </p:nvSpPr>
        <p:spPr>
          <a:xfrm>
            <a:off x="8158316" y="172581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FBF68-7BB4-43A6-91AF-1C48F28BCC47}"/>
              </a:ext>
            </a:extLst>
          </p:cNvPr>
          <p:cNvSpPr txBox="1"/>
          <p:nvPr/>
        </p:nvSpPr>
        <p:spPr>
          <a:xfrm>
            <a:off x="8964561" y="17293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6163-5A26-4705-9A24-237A6CEC4751}"/>
              </a:ext>
            </a:extLst>
          </p:cNvPr>
          <p:cNvSpPr txBox="1"/>
          <p:nvPr/>
        </p:nvSpPr>
        <p:spPr>
          <a:xfrm>
            <a:off x="9770806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5CDF6-A42C-4CE2-8D31-DD01C823B967}"/>
              </a:ext>
            </a:extLst>
          </p:cNvPr>
          <p:cNvSpPr txBox="1"/>
          <p:nvPr/>
        </p:nvSpPr>
        <p:spPr>
          <a:xfrm>
            <a:off x="7352071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DF4F4-242B-4358-82D5-9D7FED02AC44}"/>
              </a:ext>
            </a:extLst>
          </p:cNvPr>
          <p:cNvSpPr txBox="1"/>
          <p:nvPr/>
        </p:nvSpPr>
        <p:spPr>
          <a:xfrm>
            <a:off x="8158316" y="197184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4142D-11CE-4DB9-AC82-011E14854E1B}"/>
              </a:ext>
            </a:extLst>
          </p:cNvPr>
          <p:cNvSpPr txBox="1"/>
          <p:nvPr/>
        </p:nvSpPr>
        <p:spPr>
          <a:xfrm>
            <a:off x="8964561" y="19753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D38F9-F917-4C3C-938F-411D35D90D29}"/>
              </a:ext>
            </a:extLst>
          </p:cNvPr>
          <p:cNvSpPr txBox="1"/>
          <p:nvPr/>
        </p:nvSpPr>
        <p:spPr>
          <a:xfrm>
            <a:off x="9770806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D41A9-0A3A-416B-B8F1-8AE275CB33CF}"/>
              </a:ext>
            </a:extLst>
          </p:cNvPr>
          <p:cNvSpPr txBox="1"/>
          <p:nvPr/>
        </p:nvSpPr>
        <p:spPr>
          <a:xfrm>
            <a:off x="7352071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84D6-E9CE-442C-A7E0-A2B3E2F2ED01}"/>
              </a:ext>
            </a:extLst>
          </p:cNvPr>
          <p:cNvSpPr txBox="1"/>
          <p:nvPr/>
        </p:nvSpPr>
        <p:spPr>
          <a:xfrm>
            <a:off x="8158316" y="222232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AADE9-CAF2-42FD-988B-225F2D901381}"/>
              </a:ext>
            </a:extLst>
          </p:cNvPr>
          <p:cNvSpPr txBox="1"/>
          <p:nvPr/>
        </p:nvSpPr>
        <p:spPr>
          <a:xfrm>
            <a:off x="8964561" y="222583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88BD1-3ECB-4A52-B78B-A8A464D445B6}"/>
              </a:ext>
            </a:extLst>
          </p:cNvPr>
          <p:cNvSpPr txBox="1"/>
          <p:nvPr/>
        </p:nvSpPr>
        <p:spPr>
          <a:xfrm>
            <a:off x="9770806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2AAC0-8BF0-4A9B-8A6E-2D849D926C34}"/>
              </a:ext>
            </a:extLst>
          </p:cNvPr>
          <p:cNvSpPr txBox="1"/>
          <p:nvPr/>
        </p:nvSpPr>
        <p:spPr>
          <a:xfrm>
            <a:off x="7352071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37CF8-628B-477E-86DE-674884B2416A}"/>
              </a:ext>
            </a:extLst>
          </p:cNvPr>
          <p:cNvSpPr txBox="1"/>
          <p:nvPr/>
        </p:nvSpPr>
        <p:spPr>
          <a:xfrm>
            <a:off x="8158316" y="246995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7B0DAC-D0C7-49C8-97C5-2F1541463135}"/>
              </a:ext>
            </a:extLst>
          </p:cNvPr>
          <p:cNvSpPr txBox="1"/>
          <p:nvPr/>
        </p:nvSpPr>
        <p:spPr>
          <a:xfrm>
            <a:off x="8964561" y="247347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D2FD7-F164-4C04-81E7-AB6CFAE0A35E}"/>
              </a:ext>
            </a:extLst>
          </p:cNvPr>
          <p:cNvSpPr txBox="1"/>
          <p:nvPr/>
        </p:nvSpPr>
        <p:spPr>
          <a:xfrm>
            <a:off x="9770806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E9292-2FBD-47B0-BF5A-72777827ACFC}"/>
              </a:ext>
            </a:extLst>
          </p:cNvPr>
          <p:cNvSpPr txBox="1"/>
          <p:nvPr/>
        </p:nvSpPr>
        <p:spPr>
          <a:xfrm>
            <a:off x="7349614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67775-8658-4011-8953-6D653FD48E31}"/>
              </a:ext>
            </a:extLst>
          </p:cNvPr>
          <p:cNvSpPr txBox="1"/>
          <p:nvPr/>
        </p:nvSpPr>
        <p:spPr>
          <a:xfrm>
            <a:off x="8155859" y="271301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6FF784-896D-4015-916F-8B69301440D7}"/>
              </a:ext>
            </a:extLst>
          </p:cNvPr>
          <p:cNvSpPr txBox="1"/>
          <p:nvPr/>
        </p:nvSpPr>
        <p:spPr>
          <a:xfrm>
            <a:off x="8962104" y="271653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F7245-335F-4845-B5C8-B98E14400714}"/>
              </a:ext>
            </a:extLst>
          </p:cNvPr>
          <p:cNvSpPr txBox="1"/>
          <p:nvPr/>
        </p:nvSpPr>
        <p:spPr>
          <a:xfrm>
            <a:off x="9768349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CA002-CD8B-40DB-BBBE-2625765F56C3}"/>
              </a:ext>
            </a:extLst>
          </p:cNvPr>
          <p:cNvSpPr txBox="1"/>
          <p:nvPr/>
        </p:nvSpPr>
        <p:spPr>
          <a:xfrm>
            <a:off x="7364363" y="38621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F6BC-3CB7-4843-9286-944E99FC93A4}"/>
              </a:ext>
            </a:extLst>
          </p:cNvPr>
          <p:cNvSpPr txBox="1"/>
          <p:nvPr/>
        </p:nvSpPr>
        <p:spPr>
          <a:xfrm>
            <a:off x="8170608" y="386862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76F0F-C0A6-4948-BC22-64CA18377734}"/>
              </a:ext>
            </a:extLst>
          </p:cNvPr>
          <p:cNvSpPr txBox="1"/>
          <p:nvPr/>
        </p:nvSpPr>
        <p:spPr>
          <a:xfrm>
            <a:off x="8981770" y="38626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0EB015-A252-4F83-B431-C58ECBD61BC3}"/>
              </a:ext>
            </a:extLst>
          </p:cNvPr>
          <p:cNvSpPr txBox="1"/>
          <p:nvPr/>
        </p:nvSpPr>
        <p:spPr>
          <a:xfrm>
            <a:off x="7369277" y="410550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EE55A-6B91-4FD4-9977-99C6C951A921}"/>
              </a:ext>
            </a:extLst>
          </p:cNvPr>
          <p:cNvSpPr txBox="1"/>
          <p:nvPr/>
        </p:nvSpPr>
        <p:spPr>
          <a:xfrm>
            <a:off x="8175522" y="41086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28596B-09F5-451B-873D-A6CFC606DE08}"/>
              </a:ext>
            </a:extLst>
          </p:cNvPr>
          <p:cNvSpPr txBox="1"/>
          <p:nvPr/>
        </p:nvSpPr>
        <p:spPr>
          <a:xfrm>
            <a:off x="8981767" y="41121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7F041-695C-496A-B1B9-8C85ED59382F}"/>
              </a:ext>
            </a:extLst>
          </p:cNvPr>
          <p:cNvSpPr txBox="1"/>
          <p:nvPr/>
        </p:nvSpPr>
        <p:spPr>
          <a:xfrm>
            <a:off x="7369277" y="435598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6891A6-E854-4609-864C-890D234409E4}"/>
              </a:ext>
            </a:extLst>
          </p:cNvPr>
          <p:cNvSpPr txBox="1"/>
          <p:nvPr/>
        </p:nvSpPr>
        <p:spPr>
          <a:xfrm>
            <a:off x="8175522" y="435914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8DE6C8-5B54-46A2-9EE0-0B98F16C0493}"/>
              </a:ext>
            </a:extLst>
          </p:cNvPr>
          <p:cNvSpPr txBox="1"/>
          <p:nvPr/>
        </p:nvSpPr>
        <p:spPr>
          <a:xfrm>
            <a:off x="8981767" y="436266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FC81A-742E-4A0C-80B3-823535FD8D7E}"/>
              </a:ext>
            </a:extLst>
          </p:cNvPr>
          <p:cNvSpPr txBox="1"/>
          <p:nvPr/>
        </p:nvSpPr>
        <p:spPr>
          <a:xfrm>
            <a:off x="7369277" y="460362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DD7EB7-94CD-4ED6-BD5F-6898F9B63F78}"/>
              </a:ext>
            </a:extLst>
          </p:cNvPr>
          <p:cNvSpPr txBox="1"/>
          <p:nvPr/>
        </p:nvSpPr>
        <p:spPr>
          <a:xfrm>
            <a:off x="8175522" y="460677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426D9-9B90-43DC-838A-EBED385C09F7}"/>
              </a:ext>
            </a:extLst>
          </p:cNvPr>
          <p:cNvSpPr txBox="1"/>
          <p:nvPr/>
        </p:nvSpPr>
        <p:spPr>
          <a:xfrm>
            <a:off x="8981767" y="46102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1B88D-9F05-40D6-9E20-BD55785B0758}"/>
              </a:ext>
            </a:extLst>
          </p:cNvPr>
          <p:cNvSpPr txBox="1"/>
          <p:nvPr/>
        </p:nvSpPr>
        <p:spPr>
          <a:xfrm>
            <a:off x="7366820" y="48466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30307-CBD7-400D-AB05-55DE24C9F3A9}"/>
              </a:ext>
            </a:extLst>
          </p:cNvPr>
          <p:cNvSpPr txBox="1"/>
          <p:nvPr/>
        </p:nvSpPr>
        <p:spPr>
          <a:xfrm>
            <a:off x="8173065" y="484984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51A276-DBA2-4839-9462-AB2376A64B1C}"/>
              </a:ext>
            </a:extLst>
          </p:cNvPr>
          <p:cNvSpPr txBox="1"/>
          <p:nvPr/>
        </p:nvSpPr>
        <p:spPr>
          <a:xfrm>
            <a:off x="8979310" y="485335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65306B-BFC3-470E-A3C4-473E9D1D22F3}"/>
              </a:ext>
            </a:extLst>
          </p:cNvPr>
          <p:cNvSpPr txBox="1"/>
          <p:nvPr/>
        </p:nvSpPr>
        <p:spPr>
          <a:xfrm>
            <a:off x="7366820" y="50927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4966F4-D6DE-4E8A-8587-E060F20CA06E}"/>
              </a:ext>
            </a:extLst>
          </p:cNvPr>
          <p:cNvSpPr txBox="1"/>
          <p:nvPr/>
        </p:nvSpPr>
        <p:spPr>
          <a:xfrm>
            <a:off x="8173065" y="509587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48839-5464-47C0-81D4-01AA0688877C}"/>
              </a:ext>
            </a:extLst>
          </p:cNvPr>
          <p:cNvSpPr txBox="1"/>
          <p:nvPr/>
        </p:nvSpPr>
        <p:spPr>
          <a:xfrm>
            <a:off x="8979310" y="50993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15051-D7A4-4991-BB92-3562A3DA2EE1}"/>
              </a:ext>
            </a:extLst>
          </p:cNvPr>
          <p:cNvSpPr txBox="1"/>
          <p:nvPr/>
        </p:nvSpPr>
        <p:spPr>
          <a:xfrm>
            <a:off x="7366820" y="53431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23822C-E090-4F94-86F4-D3675FD1E10A}"/>
              </a:ext>
            </a:extLst>
          </p:cNvPr>
          <p:cNvSpPr txBox="1"/>
          <p:nvPr/>
        </p:nvSpPr>
        <p:spPr>
          <a:xfrm>
            <a:off x="8173065" y="534635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8D1BD-47CF-4286-9C23-7A75242777AA}"/>
              </a:ext>
            </a:extLst>
          </p:cNvPr>
          <p:cNvSpPr txBox="1"/>
          <p:nvPr/>
        </p:nvSpPr>
        <p:spPr>
          <a:xfrm>
            <a:off x="8979310" y="534987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7EBD45-A4B4-4ECC-AE13-E36E5D95B822}"/>
              </a:ext>
            </a:extLst>
          </p:cNvPr>
          <p:cNvSpPr txBox="1"/>
          <p:nvPr/>
        </p:nvSpPr>
        <p:spPr>
          <a:xfrm>
            <a:off x="7366820" y="55908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86782-08A1-4D8B-86B5-65B4ADABB88E}"/>
              </a:ext>
            </a:extLst>
          </p:cNvPr>
          <p:cNvSpPr txBox="1"/>
          <p:nvPr/>
        </p:nvSpPr>
        <p:spPr>
          <a:xfrm>
            <a:off x="8173065" y="559398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8F27EF-6505-4EB3-BDEC-0F9AB25588DE}"/>
              </a:ext>
            </a:extLst>
          </p:cNvPr>
          <p:cNvSpPr txBox="1"/>
          <p:nvPr/>
        </p:nvSpPr>
        <p:spPr>
          <a:xfrm>
            <a:off x="8979310" y="559750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8C3B63-2577-47E0-B4F3-9211AD9D1F23}"/>
              </a:ext>
            </a:extLst>
          </p:cNvPr>
          <p:cNvSpPr txBox="1"/>
          <p:nvPr/>
        </p:nvSpPr>
        <p:spPr>
          <a:xfrm>
            <a:off x="7364363" y="58338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5BB8B-04CE-43FF-A07E-91F5243F0B75}"/>
              </a:ext>
            </a:extLst>
          </p:cNvPr>
          <p:cNvSpPr txBox="1"/>
          <p:nvPr/>
        </p:nvSpPr>
        <p:spPr>
          <a:xfrm>
            <a:off x="8170608" y="583704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C2D684-F120-4C9E-93AC-6F6D2FBF62DE}"/>
              </a:ext>
            </a:extLst>
          </p:cNvPr>
          <p:cNvSpPr txBox="1"/>
          <p:nvPr/>
        </p:nvSpPr>
        <p:spPr>
          <a:xfrm>
            <a:off x="8976853" y="584056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CB33D-CDBE-47BD-B9CC-0EE1AB14F7EE}"/>
              </a:ext>
            </a:extLst>
          </p:cNvPr>
          <p:cNvSpPr txBox="1"/>
          <p:nvPr/>
        </p:nvSpPr>
        <p:spPr>
          <a:xfrm>
            <a:off x="6587615" y="387802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7DDE3A-6522-4DE6-9850-087A60C72B62}"/>
              </a:ext>
            </a:extLst>
          </p:cNvPr>
          <p:cNvSpPr txBox="1"/>
          <p:nvPr/>
        </p:nvSpPr>
        <p:spPr>
          <a:xfrm>
            <a:off x="6560575" y="4111511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3CB6A-2C3F-4666-B9EB-D39E166AF5ED}"/>
              </a:ext>
            </a:extLst>
          </p:cNvPr>
          <p:cNvSpPr txBox="1"/>
          <p:nvPr/>
        </p:nvSpPr>
        <p:spPr>
          <a:xfrm>
            <a:off x="6560575" y="436198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10F58F-F44B-4FF2-B65B-260C892331D7}"/>
              </a:ext>
            </a:extLst>
          </p:cNvPr>
          <p:cNvSpPr txBox="1"/>
          <p:nvPr/>
        </p:nvSpPr>
        <p:spPr>
          <a:xfrm>
            <a:off x="6560575" y="4609622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2E1C0-3B53-4666-98E0-A259BDF05DDC}"/>
              </a:ext>
            </a:extLst>
          </p:cNvPr>
          <p:cNvSpPr txBox="1"/>
          <p:nvPr/>
        </p:nvSpPr>
        <p:spPr>
          <a:xfrm>
            <a:off x="6558118" y="4852686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96ACDF-141E-4775-8707-353E529AFD3E}"/>
              </a:ext>
            </a:extLst>
          </p:cNvPr>
          <p:cNvSpPr txBox="1"/>
          <p:nvPr/>
        </p:nvSpPr>
        <p:spPr>
          <a:xfrm>
            <a:off x="6558118" y="509871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232F6-B9CA-4DA2-B1B8-8F3B0EA7A50C}"/>
              </a:ext>
            </a:extLst>
          </p:cNvPr>
          <p:cNvSpPr txBox="1"/>
          <p:nvPr/>
        </p:nvSpPr>
        <p:spPr>
          <a:xfrm>
            <a:off x="6558118" y="534919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AEC64E-12B5-43C6-99B4-54E6B89ABB6E}"/>
              </a:ext>
            </a:extLst>
          </p:cNvPr>
          <p:cNvSpPr txBox="1"/>
          <p:nvPr/>
        </p:nvSpPr>
        <p:spPr>
          <a:xfrm>
            <a:off x="6558118" y="559683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9372E-D8D8-45B1-9E7B-3CFE23DEFB24}"/>
              </a:ext>
            </a:extLst>
          </p:cNvPr>
          <p:cNvSpPr txBox="1"/>
          <p:nvPr/>
        </p:nvSpPr>
        <p:spPr>
          <a:xfrm>
            <a:off x="6555661" y="5839894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8F9033-891A-4ACA-A5A0-A1F6674312E2}"/>
              </a:ext>
            </a:extLst>
          </p:cNvPr>
          <p:cNvSpPr txBox="1"/>
          <p:nvPr/>
        </p:nvSpPr>
        <p:spPr>
          <a:xfrm>
            <a:off x="8160777" y="1481344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0100100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6915F-1867-4EAC-9BC7-953273488986}"/>
              </a:ext>
            </a:extLst>
          </p:cNvPr>
          <p:cNvCxnSpPr/>
          <p:nvPr/>
        </p:nvCxnSpPr>
        <p:spPr>
          <a:xfrm>
            <a:off x="6449961" y="4485772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D76A4BC-C2A8-4A56-B3A5-B139CA9C3535}"/>
              </a:ext>
            </a:extLst>
          </p:cNvPr>
          <p:cNvSpPr txBox="1"/>
          <p:nvPr/>
        </p:nvSpPr>
        <p:spPr>
          <a:xfrm>
            <a:off x="7364362" y="4348454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FDCCDB-FCE5-4425-BEB4-0C051B55F138}"/>
              </a:ext>
            </a:extLst>
          </p:cNvPr>
          <p:cNvSpPr txBox="1"/>
          <p:nvPr/>
        </p:nvSpPr>
        <p:spPr>
          <a:xfrm>
            <a:off x="8160775" y="4350582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555570-5CED-48EB-8A16-93F1807A7950}"/>
              </a:ext>
            </a:extLst>
          </p:cNvPr>
          <p:cNvCxnSpPr/>
          <p:nvPr/>
        </p:nvCxnSpPr>
        <p:spPr>
          <a:xfrm>
            <a:off x="9964994" y="4473286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6667 0.42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210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1" grpId="0" animBg="1"/>
      <p:bldP spid="52" grpId="0" animBg="1"/>
      <p:bldP spid="53" grpId="0" animBg="1"/>
      <p:bldP spid="82" grpId="0" animBg="1"/>
      <p:bldP spid="82" grpId="1" animBg="1"/>
      <p:bldP spid="84" grpId="0" animBg="1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Cache Access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898924" cy="4351338"/>
          </a:xfrm>
        </p:spPr>
        <p:txBody>
          <a:bodyPr>
            <a:normAutofit/>
          </a:bodyPr>
          <a:lstStyle/>
          <a:p>
            <a:r>
              <a:rPr lang="en-US" dirty="0"/>
              <a:t>Read address 1110100</a:t>
            </a:r>
          </a:p>
          <a:p>
            <a:r>
              <a:rPr lang="en-US" dirty="0"/>
              <a:t>Index = 101 (11</a:t>
            </a:r>
            <a:r>
              <a:rPr lang="en-US" dirty="0">
                <a:solidFill>
                  <a:srgbClr val="FF0000"/>
                </a:solidFill>
              </a:rPr>
              <a:t>101</a:t>
            </a:r>
            <a:r>
              <a:rPr lang="en-US" dirty="0"/>
              <a:t>00)</a:t>
            </a:r>
          </a:p>
          <a:p>
            <a:r>
              <a:rPr lang="en-US" dirty="0"/>
              <a:t>Valid = 0 =&gt; MISS</a:t>
            </a:r>
          </a:p>
          <a:p>
            <a:r>
              <a:rPr lang="en-US" dirty="0"/>
              <a:t>Copy data</a:t>
            </a:r>
          </a:p>
          <a:p>
            <a:r>
              <a:rPr lang="en-US" dirty="0"/>
              <a:t>Upper address = 11 (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10100)</a:t>
            </a:r>
          </a:p>
          <a:p>
            <a:r>
              <a:rPr lang="en-US" dirty="0"/>
              <a:t>Load to tag</a:t>
            </a:r>
          </a:p>
          <a:p>
            <a:r>
              <a:rPr lang="en-US" dirty="0"/>
              <a:t>Set Valid bit</a:t>
            </a:r>
          </a:p>
          <a:p>
            <a:r>
              <a:rPr lang="en-US" dirty="0"/>
              <a:t>Data to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75F9A-8997-43EE-910F-AB18ADA624F9}"/>
              </a:ext>
            </a:extLst>
          </p:cNvPr>
          <p:cNvSpPr txBox="1"/>
          <p:nvPr/>
        </p:nvSpPr>
        <p:spPr>
          <a:xfrm>
            <a:off x="7354528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52A2-A47C-4214-A676-9BD222540070}"/>
              </a:ext>
            </a:extLst>
          </p:cNvPr>
          <p:cNvSpPr txBox="1"/>
          <p:nvPr/>
        </p:nvSpPr>
        <p:spPr>
          <a:xfrm>
            <a:off x="8160773" y="9846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A029-AA12-435E-920E-81B9CF00A950}"/>
              </a:ext>
            </a:extLst>
          </p:cNvPr>
          <p:cNvSpPr txBox="1"/>
          <p:nvPr/>
        </p:nvSpPr>
        <p:spPr>
          <a:xfrm>
            <a:off x="8967018" y="9881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C271A-B7C3-49CB-B2BD-6E14FF0E0A12}"/>
              </a:ext>
            </a:extLst>
          </p:cNvPr>
          <p:cNvSpPr txBox="1"/>
          <p:nvPr/>
        </p:nvSpPr>
        <p:spPr>
          <a:xfrm>
            <a:off x="9773263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05788-DED5-45D2-846F-C6CAF9DA2236}"/>
              </a:ext>
            </a:extLst>
          </p:cNvPr>
          <p:cNvSpPr txBox="1"/>
          <p:nvPr/>
        </p:nvSpPr>
        <p:spPr>
          <a:xfrm>
            <a:off x="7354528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DDFE9-4D60-4122-9E89-63DFFDF9DBA2}"/>
              </a:ext>
            </a:extLst>
          </p:cNvPr>
          <p:cNvSpPr txBox="1"/>
          <p:nvPr/>
        </p:nvSpPr>
        <p:spPr>
          <a:xfrm>
            <a:off x="8160773" y="123511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D5243-FCDB-46FA-A737-0B62E27A0ABD}"/>
              </a:ext>
            </a:extLst>
          </p:cNvPr>
          <p:cNvSpPr txBox="1"/>
          <p:nvPr/>
        </p:nvSpPr>
        <p:spPr>
          <a:xfrm>
            <a:off x="8967018" y="123863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BC7D-993B-4051-BD8A-257FBEC8B363}"/>
              </a:ext>
            </a:extLst>
          </p:cNvPr>
          <p:cNvSpPr txBox="1"/>
          <p:nvPr/>
        </p:nvSpPr>
        <p:spPr>
          <a:xfrm>
            <a:off x="9773263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CB6C-AC2F-4C34-98E8-A015F1DF0B33}"/>
              </a:ext>
            </a:extLst>
          </p:cNvPr>
          <p:cNvSpPr txBox="1"/>
          <p:nvPr/>
        </p:nvSpPr>
        <p:spPr>
          <a:xfrm>
            <a:off x="7354528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11FB-B8E7-446C-8114-59C8CFE4F2FD}"/>
              </a:ext>
            </a:extLst>
          </p:cNvPr>
          <p:cNvSpPr txBox="1"/>
          <p:nvPr/>
        </p:nvSpPr>
        <p:spPr>
          <a:xfrm>
            <a:off x="8160773" y="148274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CF1B4-B488-4547-9AF9-D474A5D48039}"/>
              </a:ext>
            </a:extLst>
          </p:cNvPr>
          <p:cNvSpPr txBox="1"/>
          <p:nvPr/>
        </p:nvSpPr>
        <p:spPr>
          <a:xfrm>
            <a:off x="8967018" y="14862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1102-D6B0-432B-88BB-666610B85A87}"/>
              </a:ext>
            </a:extLst>
          </p:cNvPr>
          <p:cNvSpPr txBox="1"/>
          <p:nvPr/>
        </p:nvSpPr>
        <p:spPr>
          <a:xfrm>
            <a:off x="9773263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E673D-7975-4F3C-BE6D-44862B720F1E}"/>
              </a:ext>
            </a:extLst>
          </p:cNvPr>
          <p:cNvSpPr txBox="1"/>
          <p:nvPr/>
        </p:nvSpPr>
        <p:spPr>
          <a:xfrm>
            <a:off x="7352071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BFFD-5F6B-48EC-8C39-6E8CCF7A40E7}"/>
              </a:ext>
            </a:extLst>
          </p:cNvPr>
          <p:cNvSpPr txBox="1"/>
          <p:nvPr/>
        </p:nvSpPr>
        <p:spPr>
          <a:xfrm>
            <a:off x="8158316" y="172581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FBF68-7BB4-43A6-91AF-1C48F28BCC47}"/>
              </a:ext>
            </a:extLst>
          </p:cNvPr>
          <p:cNvSpPr txBox="1"/>
          <p:nvPr/>
        </p:nvSpPr>
        <p:spPr>
          <a:xfrm>
            <a:off x="8964561" y="17293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6163-5A26-4705-9A24-237A6CEC4751}"/>
              </a:ext>
            </a:extLst>
          </p:cNvPr>
          <p:cNvSpPr txBox="1"/>
          <p:nvPr/>
        </p:nvSpPr>
        <p:spPr>
          <a:xfrm>
            <a:off x="9770806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5CDF6-A42C-4CE2-8D31-DD01C823B967}"/>
              </a:ext>
            </a:extLst>
          </p:cNvPr>
          <p:cNvSpPr txBox="1"/>
          <p:nvPr/>
        </p:nvSpPr>
        <p:spPr>
          <a:xfrm>
            <a:off x="7352071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DF4F4-242B-4358-82D5-9D7FED02AC44}"/>
              </a:ext>
            </a:extLst>
          </p:cNvPr>
          <p:cNvSpPr txBox="1"/>
          <p:nvPr/>
        </p:nvSpPr>
        <p:spPr>
          <a:xfrm>
            <a:off x="8158316" y="197184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4142D-11CE-4DB9-AC82-011E14854E1B}"/>
              </a:ext>
            </a:extLst>
          </p:cNvPr>
          <p:cNvSpPr txBox="1"/>
          <p:nvPr/>
        </p:nvSpPr>
        <p:spPr>
          <a:xfrm>
            <a:off x="8964561" y="19753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D38F9-F917-4C3C-938F-411D35D90D29}"/>
              </a:ext>
            </a:extLst>
          </p:cNvPr>
          <p:cNvSpPr txBox="1"/>
          <p:nvPr/>
        </p:nvSpPr>
        <p:spPr>
          <a:xfrm>
            <a:off x="9770806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D41A9-0A3A-416B-B8F1-8AE275CB33CF}"/>
              </a:ext>
            </a:extLst>
          </p:cNvPr>
          <p:cNvSpPr txBox="1"/>
          <p:nvPr/>
        </p:nvSpPr>
        <p:spPr>
          <a:xfrm>
            <a:off x="7352071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84D6-E9CE-442C-A7E0-A2B3E2F2ED01}"/>
              </a:ext>
            </a:extLst>
          </p:cNvPr>
          <p:cNvSpPr txBox="1"/>
          <p:nvPr/>
        </p:nvSpPr>
        <p:spPr>
          <a:xfrm>
            <a:off x="8158316" y="222232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AADE9-CAF2-42FD-988B-225F2D901381}"/>
              </a:ext>
            </a:extLst>
          </p:cNvPr>
          <p:cNvSpPr txBox="1"/>
          <p:nvPr/>
        </p:nvSpPr>
        <p:spPr>
          <a:xfrm>
            <a:off x="8964561" y="222583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88BD1-3ECB-4A52-B78B-A8A464D445B6}"/>
              </a:ext>
            </a:extLst>
          </p:cNvPr>
          <p:cNvSpPr txBox="1"/>
          <p:nvPr/>
        </p:nvSpPr>
        <p:spPr>
          <a:xfrm>
            <a:off x="9770806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2AAC0-8BF0-4A9B-8A6E-2D849D926C34}"/>
              </a:ext>
            </a:extLst>
          </p:cNvPr>
          <p:cNvSpPr txBox="1"/>
          <p:nvPr/>
        </p:nvSpPr>
        <p:spPr>
          <a:xfrm>
            <a:off x="7352071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37CF8-628B-477E-86DE-674884B2416A}"/>
              </a:ext>
            </a:extLst>
          </p:cNvPr>
          <p:cNvSpPr txBox="1"/>
          <p:nvPr/>
        </p:nvSpPr>
        <p:spPr>
          <a:xfrm>
            <a:off x="8158316" y="246995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7B0DAC-D0C7-49C8-97C5-2F1541463135}"/>
              </a:ext>
            </a:extLst>
          </p:cNvPr>
          <p:cNvSpPr txBox="1"/>
          <p:nvPr/>
        </p:nvSpPr>
        <p:spPr>
          <a:xfrm>
            <a:off x="8964561" y="247347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D2FD7-F164-4C04-81E7-AB6CFAE0A35E}"/>
              </a:ext>
            </a:extLst>
          </p:cNvPr>
          <p:cNvSpPr txBox="1"/>
          <p:nvPr/>
        </p:nvSpPr>
        <p:spPr>
          <a:xfrm>
            <a:off x="9770806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E9292-2FBD-47B0-BF5A-72777827ACFC}"/>
              </a:ext>
            </a:extLst>
          </p:cNvPr>
          <p:cNvSpPr txBox="1"/>
          <p:nvPr/>
        </p:nvSpPr>
        <p:spPr>
          <a:xfrm>
            <a:off x="7349614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67775-8658-4011-8953-6D653FD48E31}"/>
              </a:ext>
            </a:extLst>
          </p:cNvPr>
          <p:cNvSpPr txBox="1"/>
          <p:nvPr/>
        </p:nvSpPr>
        <p:spPr>
          <a:xfrm>
            <a:off x="8155859" y="271301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6FF784-896D-4015-916F-8B69301440D7}"/>
              </a:ext>
            </a:extLst>
          </p:cNvPr>
          <p:cNvSpPr txBox="1"/>
          <p:nvPr/>
        </p:nvSpPr>
        <p:spPr>
          <a:xfrm>
            <a:off x="8962104" y="271653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F7245-335F-4845-B5C8-B98E14400714}"/>
              </a:ext>
            </a:extLst>
          </p:cNvPr>
          <p:cNvSpPr txBox="1"/>
          <p:nvPr/>
        </p:nvSpPr>
        <p:spPr>
          <a:xfrm>
            <a:off x="9768349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CA002-CD8B-40DB-BBBE-2625765F56C3}"/>
              </a:ext>
            </a:extLst>
          </p:cNvPr>
          <p:cNvSpPr txBox="1"/>
          <p:nvPr/>
        </p:nvSpPr>
        <p:spPr>
          <a:xfrm>
            <a:off x="7364363" y="38621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F6BC-3CB7-4843-9286-944E99FC93A4}"/>
              </a:ext>
            </a:extLst>
          </p:cNvPr>
          <p:cNvSpPr txBox="1"/>
          <p:nvPr/>
        </p:nvSpPr>
        <p:spPr>
          <a:xfrm>
            <a:off x="8170608" y="386862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76F0F-C0A6-4948-BC22-64CA18377734}"/>
              </a:ext>
            </a:extLst>
          </p:cNvPr>
          <p:cNvSpPr txBox="1"/>
          <p:nvPr/>
        </p:nvSpPr>
        <p:spPr>
          <a:xfrm>
            <a:off x="8981770" y="38626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0EB015-A252-4F83-B431-C58ECBD61BC3}"/>
              </a:ext>
            </a:extLst>
          </p:cNvPr>
          <p:cNvSpPr txBox="1"/>
          <p:nvPr/>
        </p:nvSpPr>
        <p:spPr>
          <a:xfrm>
            <a:off x="7369277" y="410550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EE55A-6B91-4FD4-9977-99C6C951A921}"/>
              </a:ext>
            </a:extLst>
          </p:cNvPr>
          <p:cNvSpPr txBox="1"/>
          <p:nvPr/>
        </p:nvSpPr>
        <p:spPr>
          <a:xfrm>
            <a:off x="8175522" y="41086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28596B-09F5-451B-873D-A6CFC606DE08}"/>
              </a:ext>
            </a:extLst>
          </p:cNvPr>
          <p:cNvSpPr txBox="1"/>
          <p:nvPr/>
        </p:nvSpPr>
        <p:spPr>
          <a:xfrm>
            <a:off x="8981767" y="41121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7F041-695C-496A-B1B9-8C85ED59382F}"/>
              </a:ext>
            </a:extLst>
          </p:cNvPr>
          <p:cNvSpPr txBox="1"/>
          <p:nvPr/>
        </p:nvSpPr>
        <p:spPr>
          <a:xfrm>
            <a:off x="7369277" y="435598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6891A6-E854-4609-864C-890D234409E4}"/>
              </a:ext>
            </a:extLst>
          </p:cNvPr>
          <p:cNvSpPr txBox="1"/>
          <p:nvPr/>
        </p:nvSpPr>
        <p:spPr>
          <a:xfrm>
            <a:off x="8175522" y="435914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8DE6C8-5B54-46A2-9EE0-0B98F16C0493}"/>
              </a:ext>
            </a:extLst>
          </p:cNvPr>
          <p:cNvSpPr txBox="1"/>
          <p:nvPr/>
        </p:nvSpPr>
        <p:spPr>
          <a:xfrm>
            <a:off x="8981767" y="436266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FC81A-742E-4A0C-80B3-823535FD8D7E}"/>
              </a:ext>
            </a:extLst>
          </p:cNvPr>
          <p:cNvSpPr txBox="1"/>
          <p:nvPr/>
        </p:nvSpPr>
        <p:spPr>
          <a:xfrm>
            <a:off x="7369277" y="460362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DD7EB7-94CD-4ED6-BD5F-6898F9B63F78}"/>
              </a:ext>
            </a:extLst>
          </p:cNvPr>
          <p:cNvSpPr txBox="1"/>
          <p:nvPr/>
        </p:nvSpPr>
        <p:spPr>
          <a:xfrm>
            <a:off x="8175522" y="460677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426D9-9B90-43DC-838A-EBED385C09F7}"/>
              </a:ext>
            </a:extLst>
          </p:cNvPr>
          <p:cNvSpPr txBox="1"/>
          <p:nvPr/>
        </p:nvSpPr>
        <p:spPr>
          <a:xfrm>
            <a:off x="8981767" y="46102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1B88D-9F05-40D6-9E20-BD55785B0758}"/>
              </a:ext>
            </a:extLst>
          </p:cNvPr>
          <p:cNvSpPr txBox="1"/>
          <p:nvPr/>
        </p:nvSpPr>
        <p:spPr>
          <a:xfrm>
            <a:off x="7366820" y="48466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30307-CBD7-400D-AB05-55DE24C9F3A9}"/>
              </a:ext>
            </a:extLst>
          </p:cNvPr>
          <p:cNvSpPr txBox="1"/>
          <p:nvPr/>
        </p:nvSpPr>
        <p:spPr>
          <a:xfrm>
            <a:off x="8173065" y="484984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51A276-DBA2-4839-9462-AB2376A64B1C}"/>
              </a:ext>
            </a:extLst>
          </p:cNvPr>
          <p:cNvSpPr txBox="1"/>
          <p:nvPr/>
        </p:nvSpPr>
        <p:spPr>
          <a:xfrm>
            <a:off x="8979310" y="485335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65306B-BFC3-470E-A3C4-473E9D1D22F3}"/>
              </a:ext>
            </a:extLst>
          </p:cNvPr>
          <p:cNvSpPr txBox="1"/>
          <p:nvPr/>
        </p:nvSpPr>
        <p:spPr>
          <a:xfrm>
            <a:off x="7366820" y="50927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4966F4-D6DE-4E8A-8587-E060F20CA06E}"/>
              </a:ext>
            </a:extLst>
          </p:cNvPr>
          <p:cNvSpPr txBox="1"/>
          <p:nvPr/>
        </p:nvSpPr>
        <p:spPr>
          <a:xfrm>
            <a:off x="8173065" y="509587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48839-5464-47C0-81D4-01AA0688877C}"/>
              </a:ext>
            </a:extLst>
          </p:cNvPr>
          <p:cNvSpPr txBox="1"/>
          <p:nvPr/>
        </p:nvSpPr>
        <p:spPr>
          <a:xfrm>
            <a:off x="8979310" y="50993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15051-D7A4-4991-BB92-3562A3DA2EE1}"/>
              </a:ext>
            </a:extLst>
          </p:cNvPr>
          <p:cNvSpPr txBox="1"/>
          <p:nvPr/>
        </p:nvSpPr>
        <p:spPr>
          <a:xfrm>
            <a:off x="7366820" y="53431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23822C-E090-4F94-86F4-D3675FD1E10A}"/>
              </a:ext>
            </a:extLst>
          </p:cNvPr>
          <p:cNvSpPr txBox="1"/>
          <p:nvPr/>
        </p:nvSpPr>
        <p:spPr>
          <a:xfrm>
            <a:off x="8173065" y="534635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8D1BD-47CF-4286-9C23-7A75242777AA}"/>
              </a:ext>
            </a:extLst>
          </p:cNvPr>
          <p:cNvSpPr txBox="1"/>
          <p:nvPr/>
        </p:nvSpPr>
        <p:spPr>
          <a:xfrm>
            <a:off x="8979310" y="534987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7EBD45-A4B4-4ECC-AE13-E36E5D95B822}"/>
              </a:ext>
            </a:extLst>
          </p:cNvPr>
          <p:cNvSpPr txBox="1"/>
          <p:nvPr/>
        </p:nvSpPr>
        <p:spPr>
          <a:xfrm>
            <a:off x="7366820" y="55908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86782-08A1-4D8B-86B5-65B4ADABB88E}"/>
              </a:ext>
            </a:extLst>
          </p:cNvPr>
          <p:cNvSpPr txBox="1"/>
          <p:nvPr/>
        </p:nvSpPr>
        <p:spPr>
          <a:xfrm>
            <a:off x="8173065" y="559398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8F27EF-6505-4EB3-BDEC-0F9AB25588DE}"/>
              </a:ext>
            </a:extLst>
          </p:cNvPr>
          <p:cNvSpPr txBox="1"/>
          <p:nvPr/>
        </p:nvSpPr>
        <p:spPr>
          <a:xfrm>
            <a:off x="8979310" y="559750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8C3B63-2577-47E0-B4F3-9211AD9D1F23}"/>
              </a:ext>
            </a:extLst>
          </p:cNvPr>
          <p:cNvSpPr txBox="1"/>
          <p:nvPr/>
        </p:nvSpPr>
        <p:spPr>
          <a:xfrm>
            <a:off x="7364363" y="58338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5BB8B-04CE-43FF-A07E-91F5243F0B75}"/>
              </a:ext>
            </a:extLst>
          </p:cNvPr>
          <p:cNvSpPr txBox="1"/>
          <p:nvPr/>
        </p:nvSpPr>
        <p:spPr>
          <a:xfrm>
            <a:off x="8170608" y="583704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C2D684-F120-4C9E-93AC-6F6D2FBF62DE}"/>
              </a:ext>
            </a:extLst>
          </p:cNvPr>
          <p:cNvSpPr txBox="1"/>
          <p:nvPr/>
        </p:nvSpPr>
        <p:spPr>
          <a:xfrm>
            <a:off x="8976853" y="584056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CB33D-CDBE-47BD-B9CC-0EE1AB14F7EE}"/>
              </a:ext>
            </a:extLst>
          </p:cNvPr>
          <p:cNvSpPr txBox="1"/>
          <p:nvPr/>
        </p:nvSpPr>
        <p:spPr>
          <a:xfrm>
            <a:off x="6587615" y="387802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7DDE3A-6522-4DE6-9850-087A60C72B62}"/>
              </a:ext>
            </a:extLst>
          </p:cNvPr>
          <p:cNvSpPr txBox="1"/>
          <p:nvPr/>
        </p:nvSpPr>
        <p:spPr>
          <a:xfrm>
            <a:off x="6560575" y="4111511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3CB6A-2C3F-4666-B9EB-D39E166AF5ED}"/>
              </a:ext>
            </a:extLst>
          </p:cNvPr>
          <p:cNvSpPr txBox="1"/>
          <p:nvPr/>
        </p:nvSpPr>
        <p:spPr>
          <a:xfrm>
            <a:off x="6560575" y="436198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10F58F-F44B-4FF2-B65B-260C892331D7}"/>
              </a:ext>
            </a:extLst>
          </p:cNvPr>
          <p:cNvSpPr txBox="1"/>
          <p:nvPr/>
        </p:nvSpPr>
        <p:spPr>
          <a:xfrm>
            <a:off x="6560575" y="4609622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2E1C0-3B53-4666-98E0-A259BDF05DDC}"/>
              </a:ext>
            </a:extLst>
          </p:cNvPr>
          <p:cNvSpPr txBox="1"/>
          <p:nvPr/>
        </p:nvSpPr>
        <p:spPr>
          <a:xfrm>
            <a:off x="6558118" y="4852686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96ACDF-141E-4775-8707-353E529AFD3E}"/>
              </a:ext>
            </a:extLst>
          </p:cNvPr>
          <p:cNvSpPr txBox="1"/>
          <p:nvPr/>
        </p:nvSpPr>
        <p:spPr>
          <a:xfrm>
            <a:off x="6558118" y="509871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232F6-B9CA-4DA2-B1B8-8F3B0EA7A50C}"/>
              </a:ext>
            </a:extLst>
          </p:cNvPr>
          <p:cNvSpPr txBox="1"/>
          <p:nvPr/>
        </p:nvSpPr>
        <p:spPr>
          <a:xfrm>
            <a:off x="6558118" y="534919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AEC64E-12B5-43C6-99B4-54E6B89ABB6E}"/>
              </a:ext>
            </a:extLst>
          </p:cNvPr>
          <p:cNvSpPr txBox="1"/>
          <p:nvPr/>
        </p:nvSpPr>
        <p:spPr>
          <a:xfrm>
            <a:off x="6558118" y="559683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9372E-D8D8-45B1-9E7B-3CFE23DEFB24}"/>
              </a:ext>
            </a:extLst>
          </p:cNvPr>
          <p:cNvSpPr txBox="1"/>
          <p:nvPr/>
        </p:nvSpPr>
        <p:spPr>
          <a:xfrm>
            <a:off x="6555661" y="5839894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3F64A7-F19D-4272-B647-16CECAFF3F2B}"/>
              </a:ext>
            </a:extLst>
          </p:cNvPr>
          <p:cNvCxnSpPr/>
          <p:nvPr/>
        </p:nvCxnSpPr>
        <p:spPr>
          <a:xfrm>
            <a:off x="6440129" y="5488663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EC110C6-FD02-47C1-B2DF-71EFF0A1149D}"/>
              </a:ext>
            </a:extLst>
          </p:cNvPr>
          <p:cNvSpPr txBox="1"/>
          <p:nvPr/>
        </p:nvSpPr>
        <p:spPr>
          <a:xfrm>
            <a:off x="8153402" y="2711259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1110100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F11C5D-4467-4097-B184-F6A0DC168FA6}"/>
              </a:ext>
            </a:extLst>
          </p:cNvPr>
          <p:cNvSpPr txBox="1"/>
          <p:nvPr/>
        </p:nvSpPr>
        <p:spPr>
          <a:xfrm>
            <a:off x="7354530" y="5342357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2BBAEB-0A66-4F6F-9EC3-EBA962562AED}"/>
              </a:ext>
            </a:extLst>
          </p:cNvPr>
          <p:cNvSpPr txBox="1"/>
          <p:nvPr/>
        </p:nvSpPr>
        <p:spPr>
          <a:xfrm>
            <a:off x="8170607" y="5344312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065BC4-F0BA-4579-BB63-6ACB7199A438}"/>
              </a:ext>
            </a:extLst>
          </p:cNvPr>
          <p:cNvCxnSpPr/>
          <p:nvPr/>
        </p:nvCxnSpPr>
        <p:spPr>
          <a:xfrm>
            <a:off x="9915832" y="5486010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06771 0.386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63" grpId="0" animBg="1"/>
      <p:bldP spid="64" grpId="0" animBg="1"/>
      <p:bldP spid="65" grpId="0" animBg="1"/>
      <p:bldP spid="83" grpId="0" animBg="1"/>
      <p:bldP spid="83" grpId="1" animBg="1"/>
      <p:bldP spid="86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Cache Access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898924" cy="4351338"/>
          </a:xfrm>
        </p:spPr>
        <p:txBody>
          <a:bodyPr>
            <a:normAutofit/>
          </a:bodyPr>
          <a:lstStyle/>
          <a:p>
            <a:r>
              <a:rPr lang="en-US" dirty="0"/>
              <a:t>Read address 0100100</a:t>
            </a:r>
          </a:p>
          <a:p>
            <a:r>
              <a:rPr lang="en-US" dirty="0"/>
              <a:t>Index = 001 (01</a:t>
            </a:r>
            <a:r>
              <a:rPr lang="en-US" dirty="0">
                <a:solidFill>
                  <a:srgbClr val="FF0000"/>
                </a:solidFill>
              </a:rPr>
              <a:t>001</a:t>
            </a:r>
            <a:r>
              <a:rPr lang="en-US" dirty="0"/>
              <a:t>00)</a:t>
            </a:r>
          </a:p>
          <a:p>
            <a:r>
              <a:rPr lang="en-US" dirty="0"/>
              <a:t>Valid = 1</a:t>
            </a:r>
          </a:p>
          <a:p>
            <a:r>
              <a:rPr lang="en-US" dirty="0"/>
              <a:t>Upper address = 01 (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00100)</a:t>
            </a:r>
          </a:p>
          <a:p>
            <a:r>
              <a:rPr lang="en-US" dirty="0"/>
              <a:t>Matches tag =&gt; HIT</a:t>
            </a:r>
          </a:p>
          <a:p>
            <a:r>
              <a:rPr lang="en-US" dirty="0"/>
              <a:t>Data to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75F9A-8997-43EE-910F-AB18ADA624F9}"/>
              </a:ext>
            </a:extLst>
          </p:cNvPr>
          <p:cNvSpPr txBox="1"/>
          <p:nvPr/>
        </p:nvSpPr>
        <p:spPr>
          <a:xfrm>
            <a:off x="7354528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52A2-A47C-4214-A676-9BD222540070}"/>
              </a:ext>
            </a:extLst>
          </p:cNvPr>
          <p:cNvSpPr txBox="1"/>
          <p:nvPr/>
        </p:nvSpPr>
        <p:spPr>
          <a:xfrm>
            <a:off x="8160773" y="9846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A029-AA12-435E-920E-81B9CF00A950}"/>
              </a:ext>
            </a:extLst>
          </p:cNvPr>
          <p:cNvSpPr txBox="1"/>
          <p:nvPr/>
        </p:nvSpPr>
        <p:spPr>
          <a:xfrm>
            <a:off x="8967018" y="9881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C271A-B7C3-49CB-B2BD-6E14FF0E0A12}"/>
              </a:ext>
            </a:extLst>
          </p:cNvPr>
          <p:cNvSpPr txBox="1"/>
          <p:nvPr/>
        </p:nvSpPr>
        <p:spPr>
          <a:xfrm>
            <a:off x="9773263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05788-DED5-45D2-846F-C6CAF9DA2236}"/>
              </a:ext>
            </a:extLst>
          </p:cNvPr>
          <p:cNvSpPr txBox="1"/>
          <p:nvPr/>
        </p:nvSpPr>
        <p:spPr>
          <a:xfrm>
            <a:off x="7354528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DDFE9-4D60-4122-9E89-63DFFDF9DBA2}"/>
              </a:ext>
            </a:extLst>
          </p:cNvPr>
          <p:cNvSpPr txBox="1"/>
          <p:nvPr/>
        </p:nvSpPr>
        <p:spPr>
          <a:xfrm>
            <a:off x="8160773" y="123511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D5243-FCDB-46FA-A737-0B62E27A0ABD}"/>
              </a:ext>
            </a:extLst>
          </p:cNvPr>
          <p:cNvSpPr txBox="1"/>
          <p:nvPr/>
        </p:nvSpPr>
        <p:spPr>
          <a:xfrm>
            <a:off x="8967018" y="123863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BC7D-993B-4051-BD8A-257FBEC8B363}"/>
              </a:ext>
            </a:extLst>
          </p:cNvPr>
          <p:cNvSpPr txBox="1"/>
          <p:nvPr/>
        </p:nvSpPr>
        <p:spPr>
          <a:xfrm>
            <a:off x="9773263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CB6C-AC2F-4C34-98E8-A015F1DF0B33}"/>
              </a:ext>
            </a:extLst>
          </p:cNvPr>
          <p:cNvSpPr txBox="1"/>
          <p:nvPr/>
        </p:nvSpPr>
        <p:spPr>
          <a:xfrm>
            <a:off x="7354528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11FB-B8E7-446C-8114-59C8CFE4F2FD}"/>
              </a:ext>
            </a:extLst>
          </p:cNvPr>
          <p:cNvSpPr txBox="1"/>
          <p:nvPr/>
        </p:nvSpPr>
        <p:spPr>
          <a:xfrm>
            <a:off x="8160773" y="148274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CF1B4-B488-4547-9AF9-D474A5D48039}"/>
              </a:ext>
            </a:extLst>
          </p:cNvPr>
          <p:cNvSpPr txBox="1"/>
          <p:nvPr/>
        </p:nvSpPr>
        <p:spPr>
          <a:xfrm>
            <a:off x="8967018" y="14862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1102-D6B0-432B-88BB-666610B85A87}"/>
              </a:ext>
            </a:extLst>
          </p:cNvPr>
          <p:cNvSpPr txBox="1"/>
          <p:nvPr/>
        </p:nvSpPr>
        <p:spPr>
          <a:xfrm>
            <a:off x="9773263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E673D-7975-4F3C-BE6D-44862B720F1E}"/>
              </a:ext>
            </a:extLst>
          </p:cNvPr>
          <p:cNvSpPr txBox="1"/>
          <p:nvPr/>
        </p:nvSpPr>
        <p:spPr>
          <a:xfrm>
            <a:off x="7352071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BFFD-5F6B-48EC-8C39-6E8CCF7A40E7}"/>
              </a:ext>
            </a:extLst>
          </p:cNvPr>
          <p:cNvSpPr txBox="1"/>
          <p:nvPr/>
        </p:nvSpPr>
        <p:spPr>
          <a:xfrm>
            <a:off x="8158316" y="172581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FBF68-7BB4-43A6-91AF-1C48F28BCC47}"/>
              </a:ext>
            </a:extLst>
          </p:cNvPr>
          <p:cNvSpPr txBox="1"/>
          <p:nvPr/>
        </p:nvSpPr>
        <p:spPr>
          <a:xfrm>
            <a:off x="8964561" y="17293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6163-5A26-4705-9A24-237A6CEC4751}"/>
              </a:ext>
            </a:extLst>
          </p:cNvPr>
          <p:cNvSpPr txBox="1"/>
          <p:nvPr/>
        </p:nvSpPr>
        <p:spPr>
          <a:xfrm>
            <a:off x="9770806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5CDF6-A42C-4CE2-8D31-DD01C823B967}"/>
              </a:ext>
            </a:extLst>
          </p:cNvPr>
          <p:cNvSpPr txBox="1"/>
          <p:nvPr/>
        </p:nvSpPr>
        <p:spPr>
          <a:xfrm>
            <a:off x="7352071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DF4F4-242B-4358-82D5-9D7FED02AC44}"/>
              </a:ext>
            </a:extLst>
          </p:cNvPr>
          <p:cNvSpPr txBox="1"/>
          <p:nvPr/>
        </p:nvSpPr>
        <p:spPr>
          <a:xfrm>
            <a:off x="8158316" y="197184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4142D-11CE-4DB9-AC82-011E14854E1B}"/>
              </a:ext>
            </a:extLst>
          </p:cNvPr>
          <p:cNvSpPr txBox="1"/>
          <p:nvPr/>
        </p:nvSpPr>
        <p:spPr>
          <a:xfrm>
            <a:off x="8964561" y="19753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D38F9-F917-4C3C-938F-411D35D90D29}"/>
              </a:ext>
            </a:extLst>
          </p:cNvPr>
          <p:cNvSpPr txBox="1"/>
          <p:nvPr/>
        </p:nvSpPr>
        <p:spPr>
          <a:xfrm>
            <a:off x="9770806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D41A9-0A3A-416B-B8F1-8AE275CB33CF}"/>
              </a:ext>
            </a:extLst>
          </p:cNvPr>
          <p:cNvSpPr txBox="1"/>
          <p:nvPr/>
        </p:nvSpPr>
        <p:spPr>
          <a:xfrm>
            <a:off x="7352071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84D6-E9CE-442C-A7E0-A2B3E2F2ED01}"/>
              </a:ext>
            </a:extLst>
          </p:cNvPr>
          <p:cNvSpPr txBox="1"/>
          <p:nvPr/>
        </p:nvSpPr>
        <p:spPr>
          <a:xfrm>
            <a:off x="8158316" y="222232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AADE9-CAF2-42FD-988B-225F2D901381}"/>
              </a:ext>
            </a:extLst>
          </p:cNvPr>
          <p:cNvSpPr txBox="1"/>
          <p:nvPr/>
        </p:nvSpPr>
        <p:spPr>
          <a:xfrm>
            <a:off x="8964561" y="222583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88BD1-3ECB-4A52-B78B-A8A464D445B6}"/>
              </a:ext>
            </a:extLst>
          </p:cNvPr>
          <p:cNvSpPr txBox="1"/>
          <p:nvPr/>
        </p:nvSpPr>
        <p:spPr>
          <a:xfrm>
            <a:off x="9770806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2AAC0-8BF0-4A9B-8A6E-2D849D926C34}"/>
              </a:ext>
            </a:extLst>
          </p:cNvPr>
          <p:cNvSpPr txBox="1"/>
          <p:nvPr/>
        </p:nvSpPr>
        <p:spPr>
          <a:xfrm>
            <a:off x="7352071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37CF8-628B-477E-86DE-674884B2416A}"/>
              </a:ext>
            </a:extLst>
          </p:cNvPr>
          <p:cNvSpPr txBox="1"/>
          <p:nvPr/>
        </p:nvSpPr>
        <p:spPr>
          <a:xfrm>
            <a:off x="8158316" y="246995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7B0DAC-D0C7-49C8-97C5-2F1541463135}"/>
              </a:ext>
            </a:extLst>
          </p:cNvPr>
          <p:cNvSpPr txBox="1"/>
          <p:nvPr/>
        </p:nvSpPr>
        <p:spPr>
          <a:xfrm>
            <a:off x="8964561" y="247347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D2FD7-F164-4C04-81E7-AB6CFAE0A35E}"/>
              </a:ext>
            </a:extLst>
          </p:cNvPr>
          <p:cNvSpPr txBox="1"/>
          <p:nvPr/>
        </p:nvSpPr>
        <p:spPr>
          <a:xfrm>
            <a:off x="9770806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E9292-2FBD-47B0-BF5A-72777827ACFC}"/>
              </a:ext>
            </a:extLst>
          </p:cNvPr>
          <p:cNvSpPr txBox="1"/>
          <p:nvPr/>
        </p:nvSpPr>
        <p:spPr>
          <a:xfrm>
            <a:off x="7349614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67775-8658-4011-8953-6D653FD48E31}"/>
              </a:ext>
            </a:extLst>
          </p:cNvPr>
          <p:cNvSpPr txBox="1"/>
          <p:nvPr/>
        </p:nvSpPr>
        <p:spPr>
          <a:xfrm>
            <a:off x="8155859" y="271301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6FF784-896D-4015-916F-8B69301440D7}"/>
              </a:ext>
            </a:extLst>
          </p:cNvPr>
          <p:cNvSpPr txBox="1"/>
          <p:nvPr/>
        </p:nvSpPr>
        <p:spPr>
          <a:xfrm>
            <a:off x="8962104" y="271653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F7245-335F-4845-B5C8-B98E14400714}"/>
              </a:ext>
            </a:extLst>
          </p:cNvPr>
          <p:cNvSpPr txBox="1"/>
          <p:nvPr/>
        </p:nvSpPr>
        <p:spPr>
          <a:xfrm>
            <a:off x="9768349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CA002-CD8B-40DB-BBBE-2625765F56C3}"/>
              </a:ext>
            </a:extLst>
          </p:cNvPr>
          <p:cNvSpPr txBox="1"/>
          <p:nvPr/>
        </p:nvSpPr>
        <p:spPr>
          <a:xfrm>
            <a:off x="7364363" y="38621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F6BC-3CB7-4843-9286-944E99FC93A4}"/>
              </a:ext>
            </a:extLst>
          </p:cNvPr>
          <p:cNvSpPr txBox="1"/>
          <p:nvPr/>
        </p:nvSpPr>
        <p:spPr>
          <a:xfrm>
            <a:off x="8170608" y="386862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76F0F-C0A6-4948-BC22-64CA18377734}"/>
              </a:ext>
            </a:extLst>
          </p:cNvPr>
          <p:cNvSpPr txBox="1"/>
          <p:nvPr/>
        </p:nvSpPr>
        <p:spPr>
          <a:xfrm>
            <a:off x="8981770" y="38626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0EB015-A252-4F83-B431-C58ECBD61BC3}"/>
              </a:ext>
            </a:extLst>
          </p:cNvPr>
          <p:cNvSpPr txBox="1"/>
          <p:nvPr/>
        </p:nvSpPr>
        <p:spPr>
          <a:xfrm>
            <a:off x="7369277" y="410550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EE55A-6B91-4FD4-9977-99C6C951A921}"/>
              </a:ext>
            </a:extLst>
          </p:cNvPr>
          <p:cNvSpPr txBox="1"/>
          <p:nvPr/>
        </p:nvSpPr>
        <p:spPr>
          <a:xfrm>
            <a:off x="8175522" y="41086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28596B-09F5-451B-873D-A6CFC606DE08}"/>
              </a:ext>
            </a:extLst>
          </p:cNvPr>
          <p:cNvSpPr txBox="1"/>
          <p:nvPr/>
        </p:nvSpPr>
        <p:spPr>
          <a:xfrm>
            <a:off x="8981767" y="41121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7F041-695C-496A-B1B9-8C85ED59382F}"/>
              </a:ext>
            </a:extLst>
          </p:cNvPr>
          <p:cNvSpPr txBox="1"/>
          <p:nvPr/>
        </p:nvSpPr>
        <p:spPr>
          <a:xfrm>
            <a:off x="7369277" y="435598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6891A6-E854-4609-864C-890D234409E4}"/>
              </a:ext>
            </a:extLst>
          </p:cNvPr>
          <p:cNvSpPr txBox="1"/>
          <p:nvPr/>
        </p:nvSpPr>
        <p:spPr>
          <a:xfrm>
            <a:off x="8175522" y="435914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8DE6C8-5B54-46A2-9EE0-0B98F16C0493}"/>
              </a:ext>
            </a:extLst>
          </p:cNvPr>
          <p:cNvSpPr txBox="1"/>
          <p:nvPr/>
        </p:nvSpPr>
        <p:spPr>
          <a:xfrm>
            <a:off x="8981767" y="436266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FC81A-742E-4A0C-80B3-823535FD8D7E}"/>
              </a:ext>
            </a:extLst>
          </p:cNvPr>
          <p:cNvSpPr txBox="1"/>
          <p:nvPr/>
        </p:nvSpPr>
        <p:spPr>
          <a:xfrm>
            <a:off x="7369277" y="460362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DD7EB7-94CD-4ED6-BD5F-6898F9B63F78}"/>
              </a:ext>
            </a:extLst>
          </p:cNvPr>
          <p:cNvSpPr txBox="1"/>
          <p:nvPr/>
        </p:nvSpPr>
        <p:spPr>
          <a:xfrm>
            <a:off x="8175522" y="460677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426D9-9B90-43DC-838A-EBED385C09F7}"/>
              </a:ext>
            </a:extLst>
          </p:cNvPr>
          <p:cNvSpPr txBox="1"/>
          <p:nvPr/>
        </p:nvSpPr>
        <p:spPr>
          <a:xfrm>
            <a:off x="8981767" y="46102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1B88D-9F05-40D6-9E20-BD55785B0758}"/>
              </a:ext>
            </a:extLst>
          </p:cNvPr>
          <p:cNvSpPr txBox="1"/>
          <p:nvPr/>
        </p:nvSpPr>
        <p:spPr>
          <a:xfrm>
            <a:off x="7366820" y="48466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30307-CBD7-400D-AB05-55DE24C9F3A9}"/>
              </a:ext>
            </a:extLst>
          </p:cNvPr>
          <p:cNvSpPr txBox="1"/>
          <p:nvPr/>
        </p:nvSpPr>
        <p:spPr>
          <a:xfrm>
            <a:off x="8173065" y="484984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51A276-DBA2-4839-9462-AB2376A64B1C}"/>
              </a:ext>
            </a:extLst>
          </p:cNvPr>
          <p:cNvSpPr txBox="1"/>
          <p:nvPr/>
        </p:nvSpPr>
        <p:spPr>
          <a:xfrm>
            <a:off x="8979310" y="485335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65306B-BFC3-470E-A3C4-473E9D1D22F3}"/>
              </a:ext>
            </a:extLst>
          </p:cNvPr>
          <p:cNvSpPr txBox="1"/>
          <p:nvPr/>
        </p:nvSpPr>
        <p:spPr>
          <a:xfrm>
            <a:off x="7366820" y="50927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4966F4-D6DE-4E8A-8587-E060F20CA06E}"/>
              </a:ext>
            </a:extLst>
          </p:cNvPr>
          <p:cNvSpPr txBox="1"/>
          <p:nvPr/>
        </p:nvSpPr>
        <p:spPr>
          <a:xfrm>
            <a:off x="8173065" y="509587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48839-5464-47C0-81D4-01AA0688877C}"/>
              </a:ext>
            </a:extLst>
          </p:cNvPr>
          <p:cNvSpPr txBox="1"/>
          <p:nvPr/>
        </p:nvSpPr>
        <p:spPr>
          <a:xfrm>
            <a:off x="8979310" y="50993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15051-D7A4-4991-BB92-3562A3DA2EE1}"/>
              </a:ext>
            </a:extLst>
          </p:cNvPr>
          <p:cNvSpPr txBox="1"/>
          <p:nvPr/>
        </p:nvSpPr>
        <p:spPr>
          <a:xfrm>
            <a:off x="7366820" y="53431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23822C-E090-4F94-86F4-D3675FD1E10A}"/>
              </a:ext>
            </a:extLst>
          </p:cNvPr>
          <p:cNvSpPr txBox="1"/>
          <p:nvPr/>
        </p:nvSpPr>
        <p:spPr>
          <a:xfrm>
            <a:off x="8173065" y="534635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8D1BD-47CF-4286-9C23-7A75242777AA}"/>
              </a:ext>
            </a:extLst>
          </p:cNvPr>
          <p:cNvSpPr txBox="1"/>
          <p:nvPr/>
        </p:nvSpPr>
        <p:spPr>
          <a:xfrm>
            <a:off x="8979310" y="534987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7EBD45-A4B4-4ECC-AE13-E36E5D95B822}"/>
              </a:ext>
            </a:extLst>
          </p:cNvPr>
          <p:cNvSpPr txBox="1"/>
          <p:nvPr/>
        </p:nvSpPr>
        <p:spPr>
          <a:xfrm>
            <a:off x="7366820" y="55908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86782-08A1-4D8B-86B5-65B4ADABB88E}"/>
              </a:ext>
            </a:extLst>
          </p:cNvPr>
          <p:cNvSpPr txBox="1"/>
          <p:nvPr/>
        </p:nvSpPr>
        <p:spPr>
          <a:xfrm>
            <a:off x="8173065" y="559398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8F27EF-6505-4EB3-BDEC-0F9AB25588DE}"/>
              </a:ext>
            </a:extLst>
          </p:cNvPr>
          <p:cNvSpPr txBox="1"/>
          <p:nvPr/>
        </p:nvSpPr>
        <p:spPr>
          <a:xfrm>
            <a:off x="8979310" y="559750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8C3B63-2577-47E0-B4F3-9211AD9D1F23}"/>
              </a:ext>
            </a:extLst>
          </p:cNvPr>
          <p:cNvSpPr txBox="1"/>
          <p:nvPr/>
        </p:nvSpPr>
        <p:spPr>
          <a:xfrm>
            <a:off x="7364363" y="58338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5BB8B-04CE-43FF-A07E-91F5243F0B75}"/>
              </a:ext>
            </a:extLst>
          </p:cNvPr>
          <p:cNvSpPr txBox="1"/>
          <p:nvPr/>
        </p:nvSpPr>
        <p:spPr>
          <a:xfrm>
            <a:off x="8170608" y="583704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C2D684-F120-4C9E-93AC-6F6D2FBF62DE}"/>
              </a:ext>
            </a:extLst>
          </p:cNvPr>
          <p:cNvSpPr txBox="1"/>
          <p:nvPr/>
        </p:nvSpPr>
        <p:spPr>
          <a:xfrm>
            <a:off x="8976853" y="584056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CB33D-CDBE-47BD-B9CC-0EE1AB14F7EE}"/>
              </a:ext>
            </a:extLst>
          </p:cNvPr>
          <p:cNvSpPr txBox="1"/>
          <p:nvPr/>
        </p:nvSpPr>
        <p:spPr>
          <a:xfrm>
            <a:off x="6587615" y="387802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7DDE3A-6522-4DE6-9850-087A60C72B62}"/>
              </a:ext>
            </a:extLst>
          </p:cNvPr>
          <p:cNvSpPr txBox="1"/>
          <p:nvPr/>
        </p:nvSpPr>
        <p:spPr>
          <a:xfrm>
            <a:off x="6560575" y="4111511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3CB6A-2C3F-4666-B9EB-D39E166AF5ED}"/>
              </a:ext>
            </a:extLst>
          </p:cNvPr>
          <p:cNvSpPr txBox="1"/>
          <p:nvPr/>
        </p:nvSpPr>
        <p:spPr>
          <a:xfrm>
            <a:off x="6560575" y="436198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10F58F-F44B-4FF2-B65B-260C892331D7}"/>
              </a:ext>
            </a:extLst>
          </p:cNvPr>
          <p:cNvSpPr txBox="1"/>
          <p:nvPr/>
        </p:nvSpPr>
        <p:spPr>
          <a:xfrm>
            <a:off x="6560575" y="4609622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2E1C0-3B53-4666-98E0-A259BDF05DDC}"/>
              </a:ext>
            </a:extLst>
          </p:cNvPr>
          <p:cNvSpPr txBox="1"/>
          <p:nvPr/>
        </p:nvSpPr>
        <p:spPr>
          <a:xfrm>
            <a:off x="6558118" y="4852686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96ACDF-141E-4775-8707-353E529AFD3E}"/>
              </a:ext>
            </a:extLst>
          </p:cNvPr>
          <p:cNvSpPr txBox="1"/>
          <p:nvPr/>
        </p:nvSpPr>
        <p:spPr>
          <a:xfrm>
            <a:off x="6558118" y="509871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232F6-B9CA-4DA2-B1B8-8F3B0EA7A50C}"/>
              </a:ext>
            </a:extLst>
          </p:cNvPr>
          <p:cNvSpPr txBox="1"/>
          <p:nvPr/>
        </p:nvSpPr>
        <p:spPr>
          <a:xfrm>
            <a:off x="6558118" y="534919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AEC64E-12B5-43C6-99B4-54E6B89ABB6E}"/>
              </a:ext>
            </a:extLst>
          </p:cNvPr>
          <p:cNvSpPr txBox="1"/>
          <p:nvPr/>
        </p:nvSpPr>
        <p:spPr>
          <a:xfrm>
            <a:off x="6558118" y="559683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9372E-D8D8-45B1-9E7B-3CFE23DEFB24}"/>
              </a:ext>
            </a:extLst>
          </p:cNvPr>
          <p:cNvSpPr txBox="1"/>
          <p:nvPr/>
        </p:nvSpPr>
        <p:spPr>
          <a:xfrm>
            <a:off x="6555661" y="5839894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065BC4-F0BA-4579-BB63-6ACB7199A438}"/>
              </a:ext>
            </a:extLst>
          </p:cNvPr>
          <p:cNvCxnSpPr/>
          <p:nvPr/>
        </p:nvCxnSpPr>
        <p:spPr>
          <a:xfrm>
            <a:off x="9917060" y="4491696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F896790-B045-4E7C-9A3D-B30564F79FFA}"/>
              </a:ext>
            </a:extLst>
          </p:cNvPr>
          <p:cNvSpPr txBox="1"/>
          <p:nvPr/>
        </p:nvSpPr>
        <p:spPr>
          <a:xfrm>
            <a:off x="7354527" y="4349673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BE83F0-C80B-487B-9335-B275D7EF40F1}"/>
              </a:ext>
            </a:extLst>
          </p:cNvPr>
          <p:cNvSpPr txBox="1"/>
          <p:nvPr/>
        </p:nvSpPr>
        <p:spPr>
          <a:xfrm>
            <a:off x="8168143" y="4359817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39BF3B4-B239-4993-A5EE-4F64986A5BBE}"/>
              </a:ext>
            </a:extLst>
          </p:cNvPr>
          <p:cNvCxnSpPr/>
          <p:nvPr/>
        </p:nvCxnSpPr>
        <p:spPr>
          <a:xfrm>
            <a:off x="6479458" y="4484127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C3B814D-AFCE-42AF-AA12-605F51F55F42}"/>
              </a:ext>
            </a:extLst>
          </p:cNvPr>
          <p:cNvSpPr txBox="1"/>
          <p:nvPr/>
        </p:nvSpPr>
        <p:spPr>
          <a:xfrm>
            <a:off x="8144796" y="1228955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0010100</a:t>
            </a:r>
          </a:p>
        </p:txBody>
      </p:sp>
    </p:spTree>
    <p:extLst>
      <p:ext uri="{BB962C8B-B14F-4D97-AF65-F5344CB8AC3E}">
        <p14:creationId xmlns:p14="http://schemas.microsoft.com/office/powerpoint/2010/main" val="39952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1" grpId="0" animBg="1"/>
      <p:bldP spid="52" grpId="0" animBg="1"/>
      <p:bldP spid="82" grpId="0" animBg="1"/>
      <p:bldP spid="84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Cache Access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898924" cy="4351338"/>
          </a:xfrm>
        </p:spPr>
        <p:txBody>
          <a:bodyPr>
            <a:normAutofit/>
          </a:bodyPr>
          <a:lstStyle/>
          <a:p>
            <a:r>
              <a:rPr lang="en-US" dirty="0"/>
              <a:t>Read address 1010100</a:t>
            </a:r>
          </a:p>
          <a:p>
            <a:r>
              <a:rPr lang="en-US" dirty="0"/>
              <a:t>Index = 101 (10</a:t>
            </a:r>
            <a:r>
              <a:rPr lang="en-US" dirty="0">
                <a:solidFill>
                  <a:srgbClr val="FF0000"/>
                </a:solidFill>
              </a:rPr>
              <a:t>101</a:t>
            </a:r>
            <a:r>
              <a:rPr lang="en-US" dirty="0"/>
              <a:t>00)</a:t>
            </a:r>
          </a:p>
          <a:p>
            <a:r>
              <a:rPr lang="en-US" dirty="0"/>
              <a:t>Valid = 1</a:t>
            </a:r>
          </a:p>
          <a:p>
            <a:r>
              <a:rPr lang="en-US" dirty="0"/>
              <a:t>Upper address = 10 (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00100)</a:t>
            </a:r>
          </a:p>
          <a:p>
            <a:r>
              <a:rPr lang="en-US" dirty="0"/>
              <a:t>Does not match tag =&gt; MISS</a:t>
            </a:r>
          </a:p>
          <a:p>
            <a:r>
              <a:rPr lang="en-US" dirty="0"/>
              <a:t>Copy data</a:t>
            </a:r>
          </a:p>
          <a:p>
            <a:r>
              <a:rPr lang="en-US" dirty="0"/>
              <a:t>Update Tag</a:t>
            </a:r>
          </a:p>
          <a:p>
            <a:r>
              <a:rPr lang="en-US" dirty="0"/>
              <a:t>Data to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75F9A-8997-43EE-910F-AB18ADA624F9}"/>
              </a:ext>
            </a:extLst>
          </p:cNvPr>
          <p:cNvSpPr txBox="1"/>
          <p:nvPr/>
        </p:nvSpPr>
        <p:spPr>
          <a:xfrm>
            <a:off x="7354528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52A2-A47C-4214-A676-9BD222540070}"/>
              </a:ext>
            </a:extLst>
          </p:cNvPr>
          <p:cNvSpPr txBox="1"/>
          <p:nvPr/>
        </p:nvSpPr>
        <p:spPr>
          <a:xfrm>
            <a:off x="8160773" y="9846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A029-AA12-435E-920E-81B9CF00A950}"/>
              </a:ext>
            </a:extLst>
          </p:cNvPr>
          <p:cNvSpPr txBox="1"/>
          <p:nvPr/>
        </p:nvSpPr>
        <p:spPr>
          <a:xfrm>
            <a:off x="8967018" y="9881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C271A-B7C3-49CB-B2BD-6E14FF0E0A12}"/>
              </a:ext>
            </a:extLst>
          </p:cNvPr>
          <p:cNvSpPr txBox="1"/>
          <p:nvPr/>
        </p:nvSpPr>
        <p:spPr>
          <a:xfrm>
            <a:off x="9773263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05788-DED5-45D2-846F-C6CAF9DA2236}"/>
              </a:ext>
            </a:extLst>
          </p:cNvPr>
          <p:cNvSpPr txBox="1"/>
          <p:nvPr/>
        </p:nvSpPr>
        <p:spPr>
          <a:xfrm>
            <a:off x="7354528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DDFE9-4D60-4122-9E89-63DFFDF9DBA2}"/>
              </a:ext>
            </a:extLst>
          </p:cNvPr>
          <p:cNvSpPr txBox="1"/>
          <p:nvPr/>
        </p:nvSpPr>
        <p:spPr>
          <a:xfrm>
            <a:off x="8160773" y="123511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D5243-FCDB-46FA-A737-0B62E27A0ABD}"/>
              </a:ext>
            </a:extLst>
          </p:cNvPr>
          <p:cNvSpPr txBox="1"/>
          <p:nvPr/>
        </p:nvSpPr>
        <p:spPr>
          <a:xfrm>
            <a:off x="8967018" y="123863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BC7D-993B-4051-BD8A-257FBEC8B363}"/>
              </a:ext>
            </a:extLst>
          </p:cNvPr>
          <p:cNvSpPr txBox="1"/>
          <p:nvPr/>
        </p:nvSpPr>
        <p:spPr>
          <a:xfrm>
            <a:off x="9773263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CB6C-AC2F-4C34-98E8-A015F1DF0B33}"/>
              </a:ext>
            </a:extLst>
          </p:cNvPr>
          <p:cNvSpPr txBox="1"/>
          <p:nvPr/>
        </p:nvSpPr>
        <p:spPr>
          <a:xfrm>
            <a:off x="7354528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11FB-B8E7-446C-8114-59C8CFE4F2FD}"/>
              </a:ext>
            </a:extLst>
          </p:cNvPr>
          <p:cNvSpPr txBox="1"/>
          <p:nvPr/>
        </p:nvSpPr>
        <p:spPr>
          <a:xfrm>
            <a:off x="8160773" y="148274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CF1B4-B488-4547-9AF9-D474A5D48039}"/>
              </a:ext>
            </a:extLst>
          </p:cNvPr>
          <p:cNvSpPr txBox="1"/>
          <p:nvPr/>
        </p:nvSpPr>
        <p:spPr>
          <a:xfrm>
            <a:off x="8967018" y="14862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1102-D6B0-432B-88BB-666610B85A87}"/>
              </a:ext>
            </a:extLst>
          </p:cNvPr>
          <p:cNvSpPr txBox="1"/>
          <p:nvPr/>
        </p:nvSpPr>
        <p:spPr>
          <a:xfrm>
            <a:off x="9773263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E673D-7975-4F3C-BE6D-44862B720F1E}"/>
              </a:ext>
            </a:extLst>
          </p:cNvPr>
          <p:cNvSpPr txBox="1"/>
          <p:nvPr/>
        </p:nvSpPr>
        <p:spPr>
          <a:xfrm>
            <a:off x="7352071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BFFD-5F6B-48EC-8C39-6E8CCF7A40E7}"/>
              </a:ext>
            </a:extLst>
          </p:cNvPr>
          <p:cNvSpPr txBox="1"/>
          <p:nvPr/>
        </p:nvSpPr>
        <p:spPr>
          <a:xfrm>
            <a:off x="8158316" y="172581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FBF68-7BB4-43A6-91AF-1C48F28BCC47}"/>
              </a:ext>
            </a:extLst>
          </p:cNvPr>
          <p:cNvSpPr txBox="1"/>
          <p:nvPr/>
        </p:nvSpPr>
        <p:spPr>
          <a:xfrm>
            <a:off x="8964561" y="17293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6163-5A26-4705-9A24-237A6CEC4751}"/>
              </a:ext>
            </a:extLst>
          </p:cNvPr>
          <p:cNvSpPr txBox="1"/>
          <p:nvPr/>
        </p:nvSpPr>
        <p:spPr>
          <a:xfrm>
            <a:off x="9770806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5CDF6-A42C-4CE2-8D31-DD01C823B967}"/>
              </a:ext>
            </a:extLst>
          </p:cNvPr>
          <p:cNvSpPr txBox="1"/>
          <p:nvPr/>
        </p:nvSpPr>
        <p:spPr>
          <a:xfrm>
            <a:off x="7352071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DF4F4-242B-4358-82D5-9D7FED02AC44}"/>
              </a:ext>
            </a:extLst>
          </p:cNvPr>
          <p:cNvSpPr txBox="1"/>
          <p:nvPr/>
        </p:nvSpPr>
        <p:spPr>
          <a:xfrm>
            <a:off x="8158316" y="197184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4142D-11CE-4DB9-AC82-011E14854E1B}"/>
              </a:ext>
            </a:extLst>
          </p:cNvPr>
          <p:cNvSpPr txBox="1"/>
          <p:nvPr/>
        </p:nvSpPr>
        <p:spPr>
          <a:xfrm>
            <a:off x="8964561" y="19753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D38F9-F917-4C3C-938F-411D35D90D29}"/>
              </a:ext>
            </a:extLst>
          </p:cNvPr>
          <p:cNvSpPr txBox="1"/>
          <p:nvPr/>
        </p:nvSpPr>
        <p:spPr>
          <a:xfrm>
            <a:off x="9770806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D41A9-0A3A-416B-B8F1-8AE275CB33CF}"/>
              </a:ext>
            </a:extLst>
          </p:cNvPr>
          <p:cNvSpPr txBox="1"/>
          <p:nvPr/>
        </p:nvSpPr>
        <p:spPr>
          <a:xfrm>
            <a:off x="7352071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84D6-E9CE-442C-A7E0-A2B3E2F2ED01}"/>
              </a:ext>
            </a:extLst>
          </p:cNvPr>
          <p:cNvSpPr txBox="1"/>
          <p:nvPr/>
        </p:nvSpPr>
        <p:spPr>
          <a:xfrm>
            <a:off x="8158316" y="222232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AADE9-CAF2-42FD-988B-225F2D901381}"/>
              </a:ext>
            </a:extLst>
          </p:cNvPr>
          <p:cNvSpPr txBox="1"/>
          <p:nvPr/>
        </p:nvSpPr>
        <p:spPr>
          <a:xfrm>
            <a:off x="8964561" y="222583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88BD1-3ECB-4A52-B78B-A8A464D445B6}"/>
              </a:ext>
            </a:extLst>
          </p:cNvPr>
          <p:cNvSpPr txBox="1"/>
          <p:nvPr/>
        </p:nvSpPr>
        <p:spPr>
          <a:xfrm>
            <a:off x="9770806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2AAC0-8BF0-4A9B-8A6E-2D849D926C34}"/>
              </a:ext>
            </a:extLst>
          </p:cNvPr>
          <p:cNvSpPr txBox="1"/>
          <p:nvPr/>
        </p:nvSpPr>
        <p:spPr>
          <a:xfrm>
            <a:off x="7352071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37CF8-628B-477E-86DE-674884B2416A}"/>
              </a:ext>
            </a:extLst>
          </p:cNvPr>
          <p:cNvSpPr txBox="1"/>
          <p:nvPr/>
        </p:nvSpPr>
        <p:spPr>
          <a:xfrm>
            <a:off x="8158316" y="246995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7B0DAC-D0C7-49C8-97C5-2F1541463135}"/>
              </a:ext>
            </a:extLst>
          </p:cNvPr>
          <p:cNvSpPr txBox="1"/>
          <p:nvPr/>
        </p:nvSpPr>
        <p:spPr>
          <a:xfrm>
            <a:off x="8964561" y="247347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D2FD7-F164-4C04-81E7-AB6CFAE0A35E}"/>
              </a:ext>
            </a:extLst>
          </p:cNvPr>
          <p:cNvSpPr txBox="1"/>
          <p:nvPr/>
        </p:nvSpPr>
        <p:spPr>
          <a:xfrm>
            <a:off x="9770806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E9292-2FBD-47B0-BF5A-72777827ACFC}"/>
              </a:ext>
            </a:extLst>
          </p:cNvPr>
          <p:cNvSpPr txBox="1"/>
          <p:nvPr/>
        </p:nvSpPr>
        <p:spPr>
          <a:xfrm>
            <a:off x="7349614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67775-8658-4011-8953-6D653FD48E31}"/>
              </a:ext>
            </a:extLst>
          </p:cNvPr>
          <p:cNvSpPr txBox="1"/>
          <p:nvPr/>
        </p:nvSpPr>
        <p:spPr>
          <a:xfrm>
            <a:off x="8155859" y="271301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6FF784-896D-4015-916F-8B69301440D7}"/>
              </a:ext>
            </a:extLst>
          </p:cNvPr>
          <p:cNvSpPr txBox="1"/>
          <p:nvPr/>
        </p:nvSpPr>
        <p:spPr>
          <a:xfrm>
            <a:off x="8962104" y="271653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F7245-335F-4845-B5C8-B98E14400714}"/>
              </a:ext>
            </a:extLst>
          </p:cNvPr>
          <p:cNvSpPr txBox="1"/>
          <p:nvPr/>
        </p:nvSpPr>
        <p:spPr>
          <a:xfrm>
            <a:off x="9768349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CA002-CD8B-40DB-BBBE-2625765F56C3}"/>
              </a:ext>
            </a:extLst>
          </p:cNvPr>
          <p:cNvSpPr txBox="1"/>
          <p:nvPr/>
        </p:nvSpPr>
        <p:spPr>
          <a:xfrm>
            <a:off x="7364363" y="38621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F6BC-3CB7-4843-9286-944E99FC93A4}"/>
              </a:ext>
            </a:extLst>
          </p:cNvPr>
          <p:cNvSpPr txBox="1"/>
          <p:nvPr/>
        </p:nvSpPr>
        <p:spPr>
          <a:xfrm>
            <a:off x="8170608" y="386862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76F0F-C0A6-4948-BC22-64CA18377734}"/>
              </a:ext>
            </a:extLst>
          </p:cNvPr>
          <p:cNvSpPr txBox="1"/>
          <p:nvPr/>
        </p:nvSpPr>
        <p:spPr>
          <a:xfrm>
            <a:off x="8981770" y="38626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0EB015-A252-4F83-B431-C58ECBD61BC3}"/>
              </a:ext>
            </a:extLst>
          </p:cNvPr>
          <p:cNvSpPr txBox="1"/>
          <p:nvPr/>
        </p:nvSpPr>
        <p:spPr>
          <a:xfrm>
            <a:off x="7369277" y="410550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EE55A-6B91-4FD4-9977-99C6C951A921}"/>
              </a:ext>
            </a:extLst>
          </p:cNvPr>
          <p:cNvSpPr txBox="1"/>
          <p:nvPr/>
        </p:nvSpPr>
        <p:spPr>
          <a:xfrm>
            <a:off x="8175522" y="41086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28596B-09F5-451B-873D-A6CFC606DE08}"/>
              </a:ext>
            </a:extLst>
          </p:cNvPr>
          <p:cNvSpPr txBox="1"/>
          <p:nvPr/>
        </p:nvSpPr>
        <p:spPr>
          <a:xfrm>
            <a:off x="8981767" y="41121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7F041-695C-496A-B1B9-8C85ED59382F}"/>
              </a:ext>
            </a:extLst>
          </p:cNvPr>
          <p:cNvSpPr txBox="1"/>
          <p:nvPr/>
        </p:nvSpPr>
        <p:spPr>
          <a:xfrm>
            <a:off x="7369277" y="435598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6891A6-E854-4609-864C-890D234409E4}"/>
              </a:ext>
            </a:extLst>
          </p:cNvPr>
          <p:cNvSpPr txBox="1"/>
          <p:nvPr/>
        </p:nvSpPr>
        <p:spPr>
          <a:xfrm>
            <a:off x="8175522" y="435914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8DE6C8-5B54-46A2-9EE0-0B98F16C0493}"/>
              </a:ext>
            </a:extLst>
          </p:cNvPr>
          <p:cNvSpPr txBox="1"/>
          <p:nvPr/>
        </p:nvSpPr>
        <p:spPr>
          <a:xfrm>
            <a:off x="8981767" y="436266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FC81A-742E-4A0C-80B3-823535FD8D7E}"/>
              </a:ext>
            </a:extLst>
          </p:cNvPr>
          <p:cNvSpPr txBox="1"/>
          <p:nvPr/>
        </p:nvSpPr>
        <p:spPr>
          <a:xfrm>
            <a:off x="7369277" y="460362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DD7EB7-94CD-4ED6-BD5F-6898F9B63F78}"/>
              </a:ext>
            </a:extLst>
          </p:cNvPr>
          <p:cNvSpPr txBox="1"/>
          <p:nvPr/>
        </p:nvSpPr>
        <p:spPr>
          <a:xfrm>
            <a:off x="8175522" y="460677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426D9-9B90-43DC-838A-EBED385C09F7}"/>
              </a:ext>
            </a:extLst>
          </p:cNvPr>
          <p:cNvSpPr txBox="1"/>
          <p:nvPr/>
        </p:nvSpPr>
        <p:spPr>
          <a:xfrm>
            <a:off x="8981767" y="46102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1B88D-9F05-40D6-9E20-BD55785B0758}"/>
              </a:ext>
            </a:extLst>
          </p:cNvPr>
          <p:cNvSpPr txBox="1"/>
          <p:nvPr/>
        </p:nvSpPr>
        <p:spPr>
          <a:xfrm>
            <a:off x="7366820" y="48466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30307-CBD7-400D-AB05-55DE24C9F3A9}"/>
              </a:ext>
            </a:extLst>
          </p:cNvPr>
          <p:cNvSpPr txBox="1"/>
          <p:nvPr/>
        </p:nvSpPr>
        <p:spPr>
          <a:xfrm>
            <a:off x="8173065" y="484984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51A276-DBA2-4839-9462-AB2376A64B1C}"/>
              </a:ext>
            </a:extLst>
          </p:cNvPr>
          <p:cNvSpPr txBox="1"/>
          <p:nvPr/>
        </p:nvSpPr>
        <p:spPr>
          <a:xfrm>
            <a:off x="8979310" y="485335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65306B-BFC3-470E-A3C4-473E9D1D22F3}"/>
              </a:ext>
            </a:extLst>
          </p:cNvPr>
          <p:cNvSpPr txBox="1"/>
          <p:nvPr/>
        </p:nvSpPr>
        <p:spPr>
          <a:xfrm>
            <a:off x="7366820" y="50927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4966F4-D6DE-4E8A-8587-E060F20CA06E}"/>
              </a:ext>
            </a:extLst>
          </p:cNvPr>
          <p:cNvSpPr txBox="1"/>
          <p:nvPr/>
        </p:nvSpPr>
        <p:spPr>
          <a:xfrm>
            <a:off x="8173065" y="509587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48839-5464-47C0-81D4-01AA0688877C}"/>
              </a:ext>
            </a:extLst>
          </p:cNvPr>
          <p:cNvSpPr txBox="1"/>
          <p:nvPr/>
        </p:nvSpPr>
        <p:spPr>
          <a:xfrm>
            <a:off x="8979310" y="50993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15051-D7A4-4991-BB92-3562A3DA2EE1}"/>
              </a:ext>
            </a:extLst>
          </p:cNvPr>
          <p:cNvSpPr txBox="1"/>
          <p:nvPr/>
        </p:nvSpPr>
        <p:spPr>
          <a:xfrm>
            <a:off x="7366820" y="53431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23822C-E090-4F94-86F4-D3675FD1E10A}"/>
              </a:ext>
            </a:extLst>
          </p:cNvPr>
          <p:cNvSpPr txBox="1"/>
          <p:nvPr/>
        </p:nvSpPr>
        <p:spPr>
          <a:xfrm>
            <a:off x="8173065" y="534635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8D1BD-47CF-4286-9C23-7A75242777AA}"/>
              </a:ext>
            </a:extLst>
          </p:cNvPr>
          <p:cNvSpPr txBox="1"/>
          <p:nvPr/>
        </p:nvSpPr>
        <p:spPr>
          <a:xfrm>
            <a:off x="8976853" y="53499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7EBD45-A4B4-4ECC-AE13-E36E5D95B822}"/>
              </a:ext>
            </a:extLst>
          </p:cNvPr>
          <p:cNvSpPr txBox="1"/>
          <p:nvPr/>
        </p:nvSpPr>
        <p:spPr>
          <a:xfrm>
            <a:off x="7366820" y="55908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86782-08A1-4D8B-86B5-65B4ADABB88E}"/>
              </a:ext>
            </a:extLst>
          </p:cNvPr>
          <p:cNvSpPr txBox="1"/>
          <p:nvPr/>
        </p:nvSpPr>
        <p:spPr>
          <a:xfrm>
            <a:off x="8173065" y="559398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8F27EF-6505-4EB3-BDEC-0F9AB25588DE}"/>
              </a:ext>
            </a:extLst>
          </p:cNvPr>
          <p:cNvSpPr txBox="1"/>
          <p:nvPr/>
        </p:nvSpPr>
        <p:spPr>
          <a:xfrm>
            <a:off x="8979310" y="559750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8C3B63-2577-47E0-B4F3-9211AD9D1F23}"/>
              </a:ext>
            </a:extLst>
          </p:cNvPr>
          <p:cNvSpPr txBox="1"/>
          <p:nvPr/>
        </p:nvSpPr>
        <p:spPr>
          <a:xfrm>
            <a:off x="7364363" y="58338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5BB8B-04CE-43FF-A07E-91F5243F0B75}"/>
              </a:ext>
            </a:extLst>
          </p:cNvPr>
          <p:cNvSpPr txBox="1"/>
          <p:nvPr/>
        </p:nvSpPr>
        <p:spPr>
          <a:xfrm>
            <a:off x="8170608" y="583704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C2D684-F120-4C9E-93AC-6F6D2FBF62DE}"/>
              </a:ext>
            </a:extLst>
          </p:cNvPr>
          <p:cNvSpPr txBox="1"/>
          <p:nvPr/>
        </p:nvSpPr>
        <p:spPr>
          <a:xfrm>
            <a:off x="8976853" y="584056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CB33D-CDBE-47BD-B9CC-0EE1AB14F7EE}"/>
              </a:ext>
            </a:extLst>
          </p:cNvPr>
          <p:cNvSpPr txBox="1"/>
          <p:nvPr/>
        </p:nvSpPr>
        <p:spPr>
          <a:xfrm>
            <a:off x="6587615" y="387802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7DDE3A-6522-4DE6-9850-087A60C72B62}"/>
              </a:ext>
            </a:extLst>
          </p:cNvPr>
          <p:cNvSpPr txBox="1"/>
          <p:nvPr/>
        </p:nvSpPr>
        <p:spPr>
          <a:xfrm>
            <a:off x="6560575" y="4111511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3CB6A-2C3F-4666-B9EB-D39E166AF5ED}"/>
              </a:ext>
            </a:extLst>
          </p:cNvPr>
          <p:cNvSpPr txBox="1"/>
          <p:nvPr/>
        </p:nvSpPr>
        <p:spPr>
          <a:xfrm>
            <a:off x="6560575" y="436198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10F58F-F44B-4FF2-B65B-260C892331D7}"/>
              </a:ext>
            </a:extLst>
          </p:cNvPr>
          <p:cNvSpPr txBox="1"/>
          <p:nvPr/>
        </p:nvSpPr>
        <p:spPr>
          <a:xfrm>
            <a:off x="6560575" y="4609622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2E1C0-3B53-4666-98E0-A259BDF05DDC}"/>
              </a:ext>
            </a:extLst>
          </p:cNvPr>
          <p:cNvSpPr txBox="1"/>
          <p:nvPr/>
        </p:nvSpPr>
        <p:spPr>
          <a:xfrm>
            <a:off x="6558118" y="4852686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96ACDF-141E-4775-8707-353E529AFD3E}"/>
              </a:ext>
            </a:extLst>
          </p:cNvPr>
          <p:cNvSpPr txBox="1"/>
          <p:nvPr/>
        </p:nvSpPr>
        <p:spPr>
          <a:xfrm>
            <a:off x="6558118" y="509871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232F6-B9CA-4DA2-B1B8-8F3B0EA7A50C}"/>
              </a:ext>
            </a:extLst>
          </p:cNvPr>
          <p:cNvSpPr txBox="1"/>
          <p:nvPr/>
        </p:nvSpPr>
        <p:spPr>
          <a:xfrm>
            <a:off x="6558118" y="534919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AEC64E-12B5-43C6-99B4-54E6B89ABB6E}"/>
              </a:ext>
            </a:extLst>
          </p:cNvPr>
          <p:cNvSpPr txBox="1"/>
          <p:nvPr/>
        </p:nvSpPr>
        <p:spPr>
          <a:xfrm>
            <a:off x="6558118" y="559683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9372E-D8D8-45B1-9E7B-3CFE23DEFB24}"/>
              </a:ext>
            </a:extLst>
          </p:cNvPr>
          <p:cNvSpPr txBox="1"/>
          <p:nvPr/>
        </p:nvSpPr>
        <p:spPr>
          <a:xfrm>
            <a:off x="6555661" y="5839894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065BC4-F0BA-4579-BB63-6ACB7199A438}"/>
              </a:ext>
            </a:extLst>
          </p:cNvPr>
          <p:cNvCxnSpPr/>
          <p:nvPr/>
        </p:nvCxnSpPr>
        <p:spPr>
          <a:xfrm>
            <a:off x="9887564" y="5465089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540AFC-0928-47B6-B199-7DF656CC0EE9}"/>
              </a:ext>
            </a:extLst>
          </p:cNvPr>
          <p:cNvSpPr txBox="1"/>
          <p:nvPr/>
        </p:nvSpPr>
        <p:spPr>
          <a:xfrm>
            <a:off x="8175522" y="5348625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00E3E-3350-4B32-8D15-2E3B372E9AEA}"/>
              </a:ext>
            </a:extLst>
          </p:cNvPr>
          <p:cNvSpPr txBox="1"/>
          <p:nvPr/>
        </p:nvSpPr>
        <p:spPr>
          <a:xfrm>
            <a:off x="7354528" y="5348088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FAFB08-FA63-4170-B8EC-55BC3B1E9CF2}"/>
              </a:ext>
            </a:extLst>
          </p:cNvPr>
          <p:cNvSpPr txBox="1"/>
          <p:nvPr/>
        </p:nvSpPr>
        <p:spPr>
          <a:xfrm>
            <a:off x="8155858" y="2236590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1010100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1445D8-3CF1-4622-B92A-BE39A30CB81A}"/>
              </a:ext>
            </a:extLst>
          </p:cNvPr>
          <p:cNvCxnSpPr/>
          <p:nvPr/>
        </p:nvCxnSpPr>
        <p:spPr>
          <a:xfrm>
            <a:off x="6440129" y="5488663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0C949D-55CC-4050-A756-9E59B6031285}"/>
              </a:ext>
            </a:extLst>
          </p:cNvPr>
          <p:cNvSpPr txBox="1"/>
          <p:nvPr/>
        </p:nvSpPr>
        <p:spPr>
          <a:xfrm>
            <a:off x="7367436" y="5343127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70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06615 0.4530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2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63" grpId="0" animBg="1"/>
      <p:bldP spid="64" grpId="0" animBg="1"/>
      <p:bldP spid="65" grpId="0" animBg="1"/>
      <p:bldP spid="81" grpId="0" animBg="1"/>
      <p:bldP spid="83" grpId="0" animBg="1"/>
      <p:bldP spid="83" grpId="1" animBg="1"/>
      <p:bldP spid="85" grpId="0" animBg="1"/>
      <p:bldP spid="85" grpId="1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Cache Access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898924" cy="4351338"/>
          </a:xfrm>
        </p:spPr>
        <p:txBody>
          <a:bodyPr>
            <a:normAutofit/>
          </a:bodyPr>
          <a:lstStyle/>
          <a:p>
            <a:r>
              <a:rPr lang="en-US" dirty="0"/>
              <a:t>Read address 0001100</a:t>
            </a:r>
          </a:p>
          <a:p>
            <a:r>
              <a:rPr lang="en-US" dirty="0"/>
              <a:t>Valid = 0 MISS</a:t>
            </a:r>
          </a:p>
          <a:p>
            <a:r>
              <a:rPr lang="en-US" dirty="0"/>
              <a:t>Read address 1010100 </a:t>
            </a:r>
          </a:p>
          <a:p>
            <a:r>
              <a:rPr lang="en-US" dirty="0"/>
              <a:t>Valid = 1, Match =&gt; HIT</a:t>
            </a:r>
          </a:p>
          <a:p>
            <a:r>
              <a:rPr lang="en-US" dirty="0"/>
              <a:t>Read address 1100100</a:t>
            </a:r>
          </a:p>
          <a:p>
            <a:r>
              <a:rPr lang="en-US" dirty="0"/>
              <a:t>Valid = 1, No match =&gt; MISS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75F9A-8997-43EE-910F-AB18ADA624F9}"/>
              </a:ext>
            </a:extLst>
          </p:cNvPr>
          <p:cNvSpPr txBox="1"/>
          <p:nvPr/>
        </p:nvSpPr>
        <p:spPr>
          <a:xfrm>
            <a:off x="7354528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52A2-A47C-4214-A676-9BD222540070}"/>
              </a:ext>
            </a:extLst>
          </p:cNvPr>
          <p:cNvSpPr txBox="1"/>
          <p:nvPr/>
        </p:nvSpPr>
        <p:spPr>
          <a:xfrm>
            <a:off x="8160773" y="98463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0A029-AA12-435E-920E-81B9CF00A950}"/>
              </a:ext>
            </a:extLst>
          </p:cNvPr>
          <p:cNvSpPr txBox="1"/>
          <p:nvPr/>
        </p:nvSpPr>
        <p:spPr>
          <a:xfrm>
            <a:off x="8967018" y="9881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C271A-B7C3-49CB-B2BD-6E14FF0E0A12}"/>
              </a:ext>
            </a:extLst>
          </p:cNvPr>
          <p:cNvSpPr txBox="1"/>
          <p:nvPr/>
        </p:nvSpPr>
        <p:spPr>
          <a:xfrm>
            <a:off x="9773263" y="98147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05788-DED5-45D2-846F-C6CAF9DA2236}"/>
              </a:ext>
            </a:extLst>
          </p:cNvPr>
          <p:cNvSpPr txBox="1"/>
          <p:nvPr/>
        </p:nvSpPr>
        <p:spPr>
          <a:xfrm>
            <a:off x="7354528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DDFE9-4D60-4122-9E89-63DFFDF9DBA2}"/>
              </a:ext>
            </a:extLst>
          </p:cNvPr>
          <p:cNvSpPr txBox="1"/>
          <p:nvPr/>
        </p:nvSpPr>
        <p:spPr>
          <a:xfrm>
            <a:off x="8160773" y="123511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D5243-FCDB-46FA-A737-0B62E27A0ABD}"/>
              </a:ext>
            </a:extLst>
          </p:cNvPr>
          <p:cNvSpPr txBox="1"/>
          <p:nvPr/>
        </p:nvSpPr>
        <p:spPr>
          <a:xfrm>
            <a:off x="8967018" y="123863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BC7D-993B-4051-BD8A-257FBEC8B363}"/>
              </a:ext>
            </a:extLst>
          </p:cNvPr>
          <p:cNvSpPr txBox="1"/>
          <p:nvPr/>
        </p:nvSpPr>
        <p:spPr>
          <a:xfrm>
            <a:off x="9773263" y="123195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0011100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CB6C-AC2F-4C34-98E8-A015F1DF0B33}"/>
              </a:ext>
            </a:extLst>
          </p:cNvPr>
          <p:cNvSpPr txBox="1"/>
          <p:nvPr/>
        </p:nvSpPr>
        <p:spPr>
          <a:xfrm>
            <a:off x="7354528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11FB-B8E7-446C-8114-59C8CFE4F2FD}"/>
              </a:ext>
            </a:extLst>
          </p:cNvPr>
          <p:cNvSpPr txBox="1"/>
          <p:nvPr/>
        </p:nvSpPr>
        <p:spPr>
          <a:xfrm>
            <a:off x="8160773" y="148274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1CF1B4-B488-4547-9AF9-D474A5D48039}"/>
              </a:ext>
            </a:extLst>
          </p:cNvPr>
          <p:cNvSpPr txBox="1"/>
          <p:nvPr/>
        </p:nvSpPr>
        <p:spPr>
          <a:xfrm>
            <a:off x="8967018" y="14862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1102-D6B0-432B-88BB-666610B85A87}"/>
              </a:ext>
            </a:extLst>
          </p:cNvPr>
          <p:cNvSpPr txBox="1"/>
          <p:nvPr/>
        </p:nvSpPr>
        <p:spPr>
          <a:xfrm>
            <a:off x="9773263" y="147958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E673D-7975-4F3C-BE6D-44862B720F1E}"/>
              </a:ext>
            </a:extLst>
          </p:cNvPr>
          <p:cNvSpPr txBox="1"/>
          <p:nvPr/>
        </p:nvSpPr>
        <p:spPr>
          <a:xfrm>
            <a:off x="7352071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BFFD-5F6B-48EC-8C39-6E8CCF7A40E7}"/>
              </a:ext>
            </a:extLst>
          </p:cNvPr>
          <p:cNvSpPr txBox="1"/>
          <p:nvPr/>
        </p:nvSpPr>
        <p:spPr>
          <a:xfrm>
            <a:off x="8158316" y="172581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FBF68-7BB4-43A6-91AF-1C48F28BCC47}"/>
              </a:ext>
            </a:extLst>
          </p:cNvPr>
          <p:cNvSpPr txBox="1"/>
          <p:nvPr/>
        </p:nvSpPr>
        <p:spPr>
          <a:xfrm>
            <a:off x="8964561" y="17293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B6163-5A26-4705-9A24-237A6CEC4751}"/>
              </a:ext>
            </a:extLst>
          </p:cNvPr>
          <p:cNvSpPr txBox="1"/>
          <p:nvPr/>
        </p:nvSpPr>
        <p:spPr>
          <a:xfrm>
            <a:off x="9770806" y="172265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0111100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5CDF6-A42C-4CE2-8D31-DD01C823B967}"/>
              </a:ext>
            </a:extLst>
          </p:cNvPr>
          <p:cNvSpPr txBox="1"/>
          <p:nvPr/>
        </p:nvSpPr>
        <p:spPr>
          <a:xfrm>
            <a:off x="7352071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DF4F4-242B-4358-82D5-9D7FED02AC44}"/>
              </a:ext>
            </a:extLst>
          </p:cNvPr>
          <p:cNvSpPr txBox="1"/>
          <p:nvPr/>
        </p:nvSpPr>
        <p:spPr>
          <a:xfrm>
            <a:off x="8158316" y="197184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4142D-11CE-4DB9-AC82-011E14854E1B}"/>
              </a:ext>
            </a:extLst>
          </p:cNvPr>
          <p:cNvSpPr txBox="1"/>
          <p:nvPr/>
        </p:nvSpPr>
        <p:spPr>
          <a:xfrm>
            <a:off x="8964561" y="19753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D38F9-F917-4C3C-938F-411D35D90D29}"/>
              </a:ext>
            </a:extLst>
          </p:cNvPr>
          <p:cNvSpPr txBox="1"/>
          <p:nvPr/>
        </p:nvSpPr>
        <p:spPr>
          <a:xfrm>
            <a:off x="9770806" y="196868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D41A9-0A3A-416B-B8F1-8AE275CB33CF}"/>
              </a:ext>
            </a:extLst>
          </p:cNvPr>
          <p:cNvSpPr txBox="1"/>
          <p:nvPr/>
        </p:nvSpPr>
        <p:spPr>
          <a:xfrm>
            <a:off x="7352071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84D6-E9CE-442C-A7E0-A2B3E2F2ED01}"/>
              </a:ext>
            </a:extLst>
          </p:cNvPr>
          <p:cNvSpPr txBox="1"/>
          <p:nvPr/>
        </p:nvSpPr>
        <p:spPr>
          <a:xfrm>
            <a:off x="8158316" y="222232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AADE9-CAF2-42FD-988B-225F2D901381}"/>
              </a:ext>
            </a:extLst>
          </p:cNvPr>
          <p:cNvSpPr txBox="1"/>
          <p:nvPr/>
        </p:nvSpPr>
        <p:spPr>
          <a:xfrm>
            <a:off x="8964561" y="222583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88BD1-3ECB-4A52-B78B-A8A464D445B6}"/>
              </a:ext>
            </a:extLst>
          </p:cNvPr>
          <p:cNvSpPr txBox="1"/>
          <p:nvPr/>
        </p:nvSpPr>
        <p:spPr>
          <a:xfrm>
            <a:off x="9770806" y="221916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2AAC0-8BF0-4A9B-8A6E-2D849D926C34}"/>
              </a:ext>
            </a:extLst>
          </p:cNvPr>
          <p:cNvSpPr txBox="1"/>
          <p:nvPr/>
        </p:nvSpPr>
        <p:spPr>
          <a:xfrm>
            <a:off x="7352071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37CF8-628B-477E-86DE-674884B2416A}"/>
              </a:ext>
            </a:extLst>
          </p:cNvPr>
          <p:cNvSpPr txBox="1"/>
          <p:nvPr/>
        </p:nvSpPr>
        <p:spPr>
          <a:xfrm>
            <a:off x="8158316" y="246995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1100100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7B0DAC-D0C7-49C8-97C5-2F1541463135}"/>
              </a:ext>
            </a:extLst>
          </p:cNvPr>
          <p:cNvSpPr txBox="1"/>
          <p:nvPr/>
        </p:nvSpPr>
        <p:spPr>
          <a:xfrm>
            <a:off x="8964561" y="247347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7D2FD7-F164-4C04-81E7-AB6CFAE0A35E}"/>
              </a:ext>
            </a:extLst>
          </p:cNvPr>
          <p:cNvSpPr txBox="1"/>
          <p:nvPr/>
        </p:nvSpPr>
        <p:spPr>
          <a:xfrm>
            <a:off x="9770806" y="246679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1101100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E9292-2FBD-47B0-BF5A-72777827ACFC}"/>
              </a:ext>
            </a:extLst>
          </p:cNvPr>
          <p:cNvSpPr txBox="1"/>
          <p:nvPr/>
        </p:nvSpPr>
        <p:spPr>
          <a:xfrm>
            <a:off x="7349614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67775-8658-4011-8953-6D653FD48E31}"/>
              </a:ext>
            </a:extLst>
          </p:cNvPr>
          <p:cNvSpPr txBox="1"/>
          <p:nvPr/>
        </p:nvSpPr>
        <p:spPr>
          <a:xfrm>
            <a:off x="8155859" y="271301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1110100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6FF784-896D-4015-916F-8B69301440D7}"/>
              </a:ext>
            </a:extLst>
          </p:cNvPr>
          <p:cNvSpPr txBox="1"/>
          <p:nvPr/>
        </p:nvSpPr>
        <p:spPr>
          <a:xfrm>
            <a:off x="8962104" y="271653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F7245-335F-4845-B5C8-B98E14400714}"/>
              </a:ext>
            </a:extLst>
          </p:cNvPr>
          <p:cNvSpPr txBox="1"/>
          <p:nvPr/>
        </p:nvSpPr>
        <p:spPr>
          <a:xfrm>
            <a:off x="9768349" y="270986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1111100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CA002-CD8B-40DB-BBBE-2625765F56C3}"/>
              </a:ext>
            </a:extLst>
          </p:cNvPr>
          <p:cNvSpPr txBox="1"/>
          <p:nvPr/>
        </p:nvSpPr>
        <p:spPr>
          <a:xfrm>
            <a:off x="7364363" y="38621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F6BC-3CB7-4843-9286-944E99FC93A4}"/>
              </a:ext>
            </a:extLst>
          </p:cNvPr>
          <p:cNvSpPr txBox="1"/>
          <p:nvPr/>
        </p:nvSpPr>
        <p:spPr>
          <a:xfrm>
            <a:off x="8170608" y="386862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76F0F-C0A6-4948-BC22-64CA18377734}"/>
              </a:ext>
            </a:extLst>
          </p:cNvPr>
          <p:cNvSpPr txBox="1"/>
          <p:nvPr/>
        </p:nvSpPr>
        <p:spPr>
          <a:xfrm>
            <a:off x="8981770" y="386263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0EB015-A252-4F83-B431-C58ECBD61BC3}"/>
              </a:ext>
            </a:extLst>
          </p:cNvPr>
          <p:cNvSpPr txBox="1"/>
          <p:nvPr/>
        </p:nvSpPr>
        <p:spPr>
          <a:xfrm>
            <a:off x="7369277" y="410550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EE55A-6B91-4FD4-9977-99C6C951A921}"/>
              </a:ext>
            </a:extLst>
          </p:cNvPr>
          <p:cNvSpPr txBox="1"/>
          <p:nvPr/>
        </p:nvSpPr>
        <p:spPr>
          <a:xfrm>
            <a:off x="8175522" y="41086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28596B-09F5-451B-873D-A6CFC606DE08}"/>
              </a:ext>
            </a:extLst>
          </p:cNvPr>
          <p:cNvSpPr txBox="1"/>
          <p:nvPr/>
        </p:nvSpPr>
        <p:spPr>
          <a:xfrm>
            <a:off x="8981767" y="41121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7F041-695C-496A-B1B9-8C85ED59382F}"/>
              </a:ext>
            </a:extLst>
          </p:cNvPr>
          <p:cNvSpPr txBox="1"/>
          <p:nvPr/>
        </p:nvSpPr>
        <p:spPr>
          <a:xfrm>
            <a:off x="7369277" y="435598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6891A6-E854-4609-864C-890D234409E4}"/>
              </a:ext>
            </a:extLst>
          </p:cNvPr>
          <p:cNvSpPr txBox="1"/>
          <p:nvPr/>
        </p:nvSpPr>
        <p:spPr>
          <a:xfrm>
            <a:off x="8175522" y="435914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8DE6C8-5B54-46A2-9EE0-0B98F16C0493}"/>
              </a:ext>
            </a:extLst>
          </p:cNvPr>
          <p:cNvSpPr txBox="1"/>
          <p:nvPr/>
        </p:nvSpPr>
        <p:spPr>
          <a:xfrm>
            <a:off x="8981767" y="436266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0100100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FC81A-742E-4A0C-80B3-823535FD8D7E}"/>
              </a:ext>
            </a:extLst>
          </p:cNvPr>
          <p:cNvSpPr txBox="1"/>
          <p:nvPr/>
        </p:nvSpPr>
        <p:spPr>
          <a:xfrm>
            <a:off x="7369277" y="4603620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DD7EB7-94CD-4ED6-BD5F-6898F9B63F78}"/>
              </a:ext>
            </a:extLst>
          </p:cNvPr>
          <p:cNvSpPr txBox="1"/>
          <p:nvPr/>
        </p:nvSpPr>
        <p:spPr>
          <a:xfrm>
            <a:off x="8175522" y="460677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426D9-9B90-43DC-838A-EBED385C09F7}"/>
              </a:ext>
            </a:extLst>
          </p:cNvPr>
          <p:cNvSpPr txBox="1"/>
          <p:nvPr/>
        </p:nvSpPr>
        <p:spPr>
          <a:xfrm>
            <a:off x="8981767" y="46102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1B88D-9F05-40D6-9E20-BD55785B0758}"/>
              </a:ext>
            </a:extLst>
          </p:cNvPr>
          <p:cNvSpPr txBox="1"/>
          <p:nvPr/>
        </p:nvSpPr>
        <p:spPr>
          <a:xfrm>
            <a:off x="7366820" y="484668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30307-CBD7-400D-AB05-55DE24C9F3A9}"/>
              </a:ext>
            </a:extLst>
          </p:cNvPr>
          <p:cNvSpPr txBox="1"/>
          <p:nvPr/>
        </p:nvSpPr>
        <p:spPr>
          <a:xfrm>
            <a:off x="8173065" y="4849841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51A276-DBA2-4839-9462-AB2376A64B1C}"/>
              </a:ext>
            </a:extLst>
          </p:cNvPr>
          <p:cNvSpPr txBox="1"/>
          <p:nvPr/>
        </p:nvSpPr>
        <p:spPr>
          <a:xfrm>
            <a:off x="8979310" y="485335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65306B-BFC3-470E-A3C4-473E9D1D22F3}"/>
              </a:ext>
            </a:extLst>
          </p:cNvPr>
          <p:cNvSpPr txBox="1"/>
          <p:nvPr/>
        </p:nvSpPr>
        <p:spPr>
          <a:xfrm>
            <a:off x="7366820" y="509271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4966F4-D6DE-4E8A-8587-E060F20CA06E}"/>
              </a:ext>
            </a:extLst>
          </p:cNvPr>
          <p:cNvSpPr txBox="1"/>
          <p:nvPr/>
        </p:nvSpPr>
        <p:spPr>
          <a:xfrm>
            <a:off x="8173065" y="509587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48839-5464-47C0-81D4-01AA0688877C}"/>
              </a:ext>
            </a:extLst>
          </p:cNvPr>
          <p:cNvSpPr txBox="1"/>
          <p:nvPr/>
        </p:nvSpPr>
        <p:spPr>
          <a:xfrm>
            <a:off x="8979310" y="50993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15051-D7A4-4991-BB92-3562A3DA2EE1}"/>
              </a:ext>
            </a:extLst>
          </p:cNvPr>
          <p:cNvSpPr txBox="1"/>
          <p:nvPr/>
        </p:nvSpPr>
        <p:spPr>
          <a:xfrm>
            <a:off x="7366820" y="534319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23822C-E090-4F94-86F4-D3675FD1E10A}"/>
              </a:ext>
            </a:extLst>
          </p:cNvPr>
          <p:cNvSpPr txBox="1"/>
          <p:nvPr/>
        </p:nvSpPr>
        <p:spPr>
          <a:xfrm>
            <a:off x="8173065" y="534635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8D1BD-47CF-4286-9C23-7A75242777AA}"/>
              </a:ext>
            </a:extLst>
          </p:cNvPr>
          <p:cNvSpPr txBox="1"/>
          <p:nvPr/>
        </p:nvSpPr>
        <p:spPr>
          <a:xfrm>
            <a:off x="8976853" y="5349966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1010100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7EBD45-A4B4-4ECC-AE13-E36E5D95B822}"/>
              </a:ext>
            </a:extLst>
          </p:cNvPr>
          <p:cNvSpPr txBox="1"/>
          <p:nvPr/>
        </p:nvSpPr>
        <p:spPr>
          <a:xfrm>
            <a:off x="7366820" y="559082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86782-08A1-4D8B-86B5-65B4ADABB88E}"/>
              </a:ext>
            </a:extLst>
          </p:cNvPr>
          <p:cNvSpPr txBox="1"/>
          <p:nvPr/>
        </p:nvSpPr>
        <p:spPr>
          <a:xfrm>
            <a:off x="8173065" y="5593985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8F27EF-6505-4EB3-BDEC-0F9AB25588DE}"/>
              </a:ext>
            </a:extLst>
          </p:cNvPr>
          <p:cNvSpPr txBox="1"/>
          <p:nvPr/>
        </p:nvSpPr>
        <p:spPr>
          <a:xfrm>
            <a:off x="8979310" y="5597503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8C3B63-2577-47E0-B4F3-9211AD9D1F23}"/>
              </a:ext>
            </a:extLst>
          </p:cNvPr>
          <p:cNvSpPr txBox="1"/>
          <p:nvPr/>
        </p:nvSpPr>
        <p:spPr>
          <a:xfrm>
            <a:off x="7364363" y="5833892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5BB8B-04CE-43FF-A07E-91F5243F0B75}"/>
              </a:ext>
            </a:extLst>
          </p:cNvPr>
          <p:cNvSpPr txBox="1"/>
          <p:nvPr/>
        </p:nvSpPr>
        <p:spPr>
          <a:xfrm>
            <a:off x="8170608" y="5837049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C2D684-F120-4C9E-93AC-6F6D2FBF62DE}"/>
              </a:ext>
            </a:extLst>
          </p:cNvPr>
          <p:cNvSpPr txBox="1"/>
          <p:nvPr/>
        </p:nvSpPr>
        <p:spPr>
          <a:xfrm>
            <a:off x="8976853" y="5840567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0000000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2CB33D-CDBE-47BD-B9CC-0EE1AB14F7EE}"/>
              </a:ext>
            </a:extLst>
          </p:cNvPr>
          <p:cNvSpPr txBox="1"/>
          <p:nvPr/>
        </p:nvSpPr>
        <p:spPr>
          <a:xfrm>
            <a:off x="6587615" y="3878023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7DDE3A-6522-4DE6-9850-087A60C72B62}"/>
              </a:ext>
            </a:extLst>
          </p:cNvPr>
          <p:cNvSpPr txBox="1"/>
          <p:nvPr/>
        </p:nvSpPr>
        <p:spPr>
          <a:xfrm>
            <a:off x="6560575" y="4111511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3CB6A-2C3F-4666-B9EB-D39E166AF5ED}"/>
              </a:ext>
            </a:extLst>
          </p:cNvPr>
          <p:cNvSpPr txBox="1"/>
          <p:nvPr/>
        </p:nvSpPr>
        <p:spPr>
          <a:xfrm>
            <a:off x="6560575" y="436198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10F58F-F44B-4FF2-B65B-260C892331D7}"/>
              </a:ext>
            </a:extLst>
          </p:cNvPr>
          <p:cNvSpPr txBox="1"/>
          <p:nvPr/>
        </p:nvSpPr>
        <p:spPr>
          <a:xfrm>
            <a:off x="6560575" y="4609622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2E1C0-3B53-4666-98E0-A259BDF05DDC}"/>
              </a:ext>
            </a:extLst>
          </p:cNvPr>
          <p:cNvSpPr txBox="1"/>
          <p:nvPr/>
        </p:nvSpPr>
        <p:spPr>
          <a:xfrm>
            <a:off x="6558118" y="4852686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96ACDF-141E-4775-8707-353E529AFD3E}"/>
              </a:ext>
            </a:extLst>
          </p:cNvPr>
          <p:cNvSpPr txBox="1"/>
          <p:nvPr/>
        </p:nvSpPr>
        <p:spPr>
          <a:xfrm>
            <a:off x="6558118" y="5098719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232F6-B9CA-4DA2-B1B8-8F3B0EA7A50C}"/>
              </a:ext>
            </a:extLst>
          </p:cNvPr>
          <p:cNvSpPr txBox="1"/>
          <p:nvPr/>
        </p:nvSpPr>
        <p:spPr>
          <a:xfrm>
            <a:off x="6558118" y="5349197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AEC64E-12B5-43C6-99B4-54E6B89ABB6E}"/>
              </a:ext>
            </a:extLst>
          </p:cNvPr>
          <p:cNvSpPr txBox="1"/>
          <p:nvPr/>
        </p:nvSpPr>
        <p:spPr>
          <a:xfrm>
            <a:off x="6558118" y="5596830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9372E-D8D8-45B1-9E7B-3CFE23DEFB24}"/>
              </a:ext>
            </a:extLst>
          </p:cNvPr>
          <p:cNvSpPr txBox="1"/>
          <p:nvPr/>
        </p:nvSpPr>
        <p:spPr>
          <a:xfrm>
            <a:off x="6555661" y="5839894"/>
            <a:ext cx="806245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111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540AFC-0928-47B6-B199-7DF656CC0EE9}"/>
              </a:ext>
            </a:extLst>
          </p:cNvPr>
          <p:cNvSpPr txBox="1"/>
          <p:nvPr/>
        </p:nvSpPr>
        <p:spPr>
          <a:xfrm>
            <a:off x="8168151" y="4842797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0C949D-55CC-4050-A756-9E59B6031285}"/>
              </a:ext>
            </a:extLst>
          </p:cNvPr>
          <p:cNvSpPr txBox="1"/>
          <p:nvPr/>
        </p:nvSpPr>
        <p:spPr>
          <a:xfrm>
            <a:off x="7367743" y="4849497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2D0024-054C-4BEA-B3DA-1F5B80731DEA}"/>
              </a:ext>
            </a:extLst>
          </p:cNvPr>
          <p:cNvSpPr txBox="1"/>
          <p:nvPr/>
        </p:nvSpPr>
        <p:spPr>
          <a:xfrm>
            <a:off x="9768349" y="985398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0001100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3B86B4-3D38-480A-8F4F-ECBE615B69C2}"/>
              </a:ext>
            </a:extLst>
          </p:cNvPr>
          <p:cNvCxnSpPr/>
          <p:nvPr/>
        </p:nvCxnSpPr>
        <p:spPr>
          <a:xfrm>
            <a:off x="6437669" y="4972057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9BE131-1A06-498B-B707-73EE68D123D4}"/>
              </a:ext>
            </a:extLst>
          </p:cNvPr>
          <p:cNvSpPr txBox="1"/>
          <p:nvPr/>
        </p:nvSpPr>
        <p:spPr>
          <a:xfrm>
            <a:off x="8981154" y="4848524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0001100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3ECDA-794B-4044-B983-D6D4AA58CF18}"/>
              </a:ext>
            </a:extLst>
          </p:cNvPr>
          <p:cNvSpPr txBox="1"/>
          <p:nvPr/>
        </p:nvSpPr>
        <p:spPr>
          <a:xfrm>
            <a:off x="8175521" y="4852498"/>
            <a:ext cx="806245" cy="24622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014CCA1-5CF5-4B59-AEE0-F8F43BA2C5AD}"/>
              </a:ext>
            </a:extLst>
          </p:cNvPr>
          <p:cNvCxnSpPr/>
          <p:nvPr/>
        </p:nvCxnSpPr>
        <p:spPr>
          <a:xfrm>
            <a:off x="9917060" y="4972607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B8A5C2-BE8B-48B8-ADF8-926AB22B07D2}"/>
              </a:ext>
            </a:extLst>
          </p:cNvPr>
          <p:cNvSpPr txBox="1"/>
          <p:nvPr/>
        </p:nvSpPr>
        <p:spPr>
          <a:xfrm>
            <a:off x="8155858" y="2222210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1010100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58985DB-F749-4CAC-9541-D78A45513766}"/>
              </a:ext>
            </a:extLst>
          </p:cNvPr>
          <p:cNvCxnSpPr/>
          <p:nvPr/>
        </p:nvCxnSpPr>
        <p:spPr>
          <a:xfrm>
            <a:off x="6437669" y="5466305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A43506-E06A-4B0C-80EA-24C557665E46}"/>
              </a:ext>
            </a:extLst>
          </p:cNvPr>
          <p:cNvCxnSpPr/>
          <p:nvPr/>
        </p:nvCxnSpPr>
        <p:spPr>
          <a:xfrm>
            <a:off x="9917060" y="5492683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D99E11B-B4F0-4EC4-B2D3-9439CBD1FE58}"/>
              </a:ext>
            </a:extLst>
          </p:cNvPr>
          <p:cNvSpPr txBox="1"/>
          <p:nvPr/>
        </p:nvSpPr>
        <p:spPr>
          <a:xfrm>
            <a:off x="8153402" y="2467854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1100100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7763965-C51B-4FD8-A4A9-52FE39A162A2}"/>
              </a:ext>
            </a:extLst>
          </p:cNvPr>
          <p:cNvCxnSpPr/>
          <p:nvPr/>
        </p:nvCxnSpPr>
        <p:spPr>
          <a:xfrm>
            <a:off x="6437669" y="4469579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055E6A2-6CC1-4E0A-B6CD-1F99BF1B3801}"/>
              </a:ext>
            </a:extLst>
          </p:cNvPr>
          <p:cNvSpPr txBox="1"/>
          <p:nvPr/>
        </p:nvSpPr>
        <p:spPr>
          <a:xfrm>
            <a:off x="7368354" y="4354559"/>
            <a:ext cx="806245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76BDA8-11C5-4C56-9F5D-4CC0CC1F667B}"/>
              </a:ext>
            </a:extLst>
          </p:cNvPr>
          <p:cNvCxnSpPr/>
          <p:nvPr/>
        </p:nvCxnSpPr>
        <p:spPr>
          <a:xfrm>
            <a:off x="9917060" y="4485656"/>
            <a:ext cx="508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06354 0.56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2810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0.06797 0.2773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1386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1" grpId="0" animBg="1"/>
      <p:bldP spid="31" grpId="1" animBg="1"/>
      <p:bldP spid="35" grpId="0" animBg="1"/>
      <p:bldP spid="51" grpId="0" animBg="1"/>
      <p:bldP spid="53" grpId="0" animBg="1"/>
      <p:bldP spid="57" grpId="0" animBg="1"/>
      <p:bldP spid="57" grpId="1" animBg="1"/>
      <p:bldP spid="58" grpId="0" animBg="1"/>
      <p:bldP spid="59" grpId="0" animBg="1"/>
      <p:bldP spid="81" grpId="0" animBg="1"/>
      <p:bldP spid="81" grpId="1" animBg="1"/>
      <p:bldP spid="87" grpId="0" animBg="1"/>
      <p:bldP spid="87" grpId="1" animBg="1"/>
      <p:bldP spid="82" grpId="0" animBg="1"/>
      <p:bldP spid="82" grpId="1" animBg="1"/>
      <p:bldP spid="82" grpId="2" animBg="1"/>
      <p:bldP spid="90" grpId="0" animBg="1"/>
      <p:bldP spid="91" grpId="0" animBg="1"/>
      <p:bldP spid="95" grpId="0" animBg="1"/>
      <p:bldP spid="95" grpId="1" animBg="1"/>
      <p:bldP spid="99" grpId="0" animBg="1"/>
      <p:bldP spid="99" grpId="1" animBg="1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79ECA93D-2DA3-424B-A13F-93E31BEC16C4}"/>
              </a:ext>
            </a:extLst>
          </p:cNvPr>
          <p:cNvSpPr/>
          <p:nvPr/>
        </p:nvSpPr>
        <p:spPr>
          <a:xfrm>
            <a:off x="356268" y="5326228"/>
            <a:ext cx="3347677" cy="8840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Direct Mapped Cache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7239000" y="333472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180583A-A32B-4340-9D49-57FB2ACC65F2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8502966" y="3535414"/>
            <a:ext cx="0" cy="5015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DBC41B9-DB88-4FEC-8C49-67F124EC9907}"/>
              </a:ext>
            </a:extLst>
          </p:cNvPr>
          <p:cNvSpPr/>
          <p:nvPr/>
        </p:nvSpPr>
        <p:spPr>
          <a:xfrm>
            <a:off x="9921367" y="2857241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ED118A-A1CB-4274-8FFE-34E224C212F8}"/>
              </a:ext>
            </a:extLst>
          </p:cNvPr>
          <p:cNvSpPr/>
          <p:nvPr/>
        </p:nvSpPr>
        <p:spPr>
          <a:xfrm>
            <a:off x="7643066" y="2810215"/>
            <a:ext cx="576711" cy="2964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2E170-43BA-48BA-95C9-41C2C402082F}"/>
              </a:ext>
            </a:extLst>
          </p:cNvPr>
          <p:cNvSpPr/>
          <p:nvPr/>
        </p:nvSpPr>
        <p:spPr>
          <a:xfrm>
            <a:off x="7239000" y="3132087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4F1B91-05D3-4E0A-98D2-02D81D03A70B}"/>
              </a:ext>
            </a:extLst>
          </p:cNvPr>
          <p:cNvSpPr/>
          <p:nvPr/>
        </p:nvSpPr>
        <p:spPr>
          <a:xfrm>
            <a:off x="7239000" y="272480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B13A11-1DEA-478D-AD71-A0895CA772BA}"/>
              </a:ext>
            </a:extLst>
          </p:cNvPr>
          <p:cNvSpPr/>
          <p:nvPr/>
        </p:nvSpPr>
        <p:spPr>
          <a:xfrm>
            <a:off x="7239000" y="2522168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9025EE-A15A-4354-8B44-0F0BE9FA00CC}"/>
              </a:ext>
            </a:extLst>
          </p:cNvPr>
          <p:cNvSpPr/>
          <p:nvPr/>
        </p:nvSpPr>
        <p:spPr>
          <a:xfrm>
            <a:off x="7239000" y="423959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48127B-D77C-48DA-9F6D-4F0489ED2BF3}"/>
              </a:ext>
            </a:extLst>
          </p:cNvPr>
          <p:cNvSpPr/>
          <p:nvPr/>
        </p:nvSpPr>
        <p:spPr>
          <a:xfrm>
            <a:off x="7239000" y="403696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FDBD4B-EEF7-43B4-AFEE-47F0DDB7C8B8}"/>
              </a:ext>
            </a:extLst>
          </p:cNvPr>
          <p:cNvSpPr/>
          <p:nvPr/>
        </p:nvSpPr>
        <p:spPr>
          <a:xfrm>
            <a:off x="7239000" y="4650810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9B5C7E-C965-4AB6-BFF4-BF86710B1BD6}"/>
              </a:ext>
            </a:extLst>
          </p:cNvPr>
          <p:cNvSpPr/>
          <p:nvPr/>
        </p:nvSpPr>
        <p:spPr>
          <a:xfrm>
            <a:off x="7239000" y="444817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A8ED0-5B16-4826-89A6-956DAE50AD26}"/>
              </a:ext>
            </a:extLst>
          </p:cNvPr>
          <p:cNvSpPr/>
          <p:nvPr/>
        </p:nvSpPr>
        <p:spPr>
          <a:xfrm>
            <a:off x="7239000" y="5056082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F9258E-D317-4788-8B64-F2B856F031A6}"/>
              </a:ext>
            </a:extLst>
          </p:cNvPr>
          <p:cNvSpPr/>
          <p:nvPr/>
        </p:nvSpPr>
        <p:spPr>
          <a:xfrm>
            <a:off x="7239000" y="4853446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110971-3C67-4834-B00C-E7B098887A93}"/>
              </a:ext>
            </a:extLst>
          </p:cNvPr>
          <p:cNvSpPr/>
          <p:nvPr/>
        </p:nvSpPr>
        <p:spPr>
          <a:xfrm>
            <a:off x="7239000" y="5453645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CE7757-DE40-4F9F-9366-43A852E368C1}"/>
              </a:ext>
            </a:extLst>
          </p:cNvPr>
          <p:cNvSpPr/>
          <p:nvPr/>
        </p:nvSpPr>
        <p:spPr>
          <a:xfrm>
            <a:off x="7239000" y="525100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135B2-B4E1-4647-9BDC-5F54781B8812}"/>
              </a:ext>
            </a:extLst>
          </p:cNvPr>
          <p:cNvSpPr/>
          <p:nvPr/>
        </p:nvSpPr>
        <p:spPr>
          <a:xfrm>
            <a:off x="9921367" y="4706525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78BE4-D201-47BF-851A-C33EF2EFE594}"/>
              </a:ext>
            </a:extLst>
          </p:cNvPr>
          <p:cNvSpPr/>
          <p:nvPr/>
        </p:nvSpPr>
        <p:spPr>
          <a:xfrm>
            <a:off x="8502339" y="3131227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3F279A-554C-4278-AB00-64E85118F85E}"/>
              </a:ext>
            </a:extLst>
          </p:cNvPr>
          <p:cNvSpPr/>
          <p:nvPr/>
        </p:nvSpPr>
        <p:spPr>
          <a:xfrm>
            <a:off x="4592190" y="3129334"/>
            <a:ext cx="2117150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C024F1-3058-40C3-8234-98924A9DA071}"/>
              </a:ext>
            </a:extLst>
          </p:cNvPr>
          <p:cNvSpPr/>
          <p:nvPr/>
        </p:nvSpPr>
        <p:spPr>
          <a:xfrm>
            <a:off x="6099346" y="3132718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D18D11-CC66-4748-BB96-02858672A1AB}"/>
              </a:ext>
            </a:extLst>
          </p:cNvPr>
          <p:cNvSpPr/>
          <p:nvPr/>
        </p:nvSpPr>
        <p:spPr>
          <a:xfrm>
            <a:off x="5698558" y="3132717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DEB19-E7F7-426E-8162-40D76CB2D043}"/>
              </a:ext>
            </a:extLst>
          </p:cNvPr>
          <p:cNvSpPr/>
          <p:nvPr/>
        </p:nvSpPr>
        <p:spPr>
          <a:xfrm>
            <a:off x="4595111" y="3136098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Upper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BD9387-A0B8-415A-9C14-D4DBE42A2C15}"/>
              </a:ext>
            </a:extLst>
          </p:cNvPr>
          <p:cNvSpPr/>
          <p:nvPr/>
        </p:nvSpPr>
        <p:spPr>
          <a:xfrm>
            <a:off x="3862834" y="3133756"/>
            <a:ext cx="731508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9D57-0597-4E47-A47E-B2A98A206144}"/>
              </a:ext>
            </a:extLst>
          </p:cNvPr>
          <p:cNvSpPr/>
          <p:nvPr/>
        </p:nvSpPr>
        <p:spPr>
          <a:xfrm>
            <a:off x="10083282" y="3983344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4D2000-8274-40AA-8425-C944533A67BE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9766932" y="4133009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7E83E0-07E9-42C3-964F-BE05A7284D1A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6709340" y="3228089"/>
            <a:ext cx="1792999" cy="9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EEBFFA0-2081-42E2-8D91-1A71D3E64996}"/>
              </a:ext>
            </a:extLst>
          </p:cNvPr>
          <p:cNvSpPr/>
          <p:nvPr/>
        </p:nvSpPr>
        <p:spPr>
          <a:xfrm>
            <a:off x="6508947" y="3136098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1909F0-2E1F-4D85-81FE-13DE7A5872CD}"/>
              </a:ext>
            </a:extLst>
          </p:cNvPr>
          <p:cNvCxnSpPr/>
          <p:nvPr/>
        </p:nvCxnSpPr>
        <p:spPr>
          <a:xfrm flipV="1">
            <a:off x="4590022" y="2925495"/>
            <a:ext cx="158755" cy="1043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4F59DD-6BD9-4A71-B057-444428DEB4B1}"/>
              </a:ext>
            </a:extLst>
          </p:cNvPr>
          <p:cNvCxnSpPr/>
          <p:nvPr/>
        </p:nvCxnSpPr>
        <p:spPr>
          <a:xfrm flipH="1" flipV="1">
            <a:off x="5952744" y="2925495"/>
            <a:ext cx="143167" cy="1111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60525C-816B-4BCE-B683-06AB82415E79}"/>
              </a:ext>
            </a:extLst>
          </p:cNvPr>
          <p:cNvCxnSpPr/>
          <p:nvPr/>
        </p:nvCxnSpPr>
        <p:spPr>
          <a:xfrm>
            <a:off x="4748777" y="2925495"/>
            <a:ext cx="120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C3EB1-F3A8-412F-BC5F-F88471FE7A5A}"/>
              </a:ext>
            </a:extLst>
          </p:cNvPr>
          <p:cNvCxnSpPr/>
          <p:nvPr/>
        </p:nvCxnSpPr>
        <p:spPr>
          <a:xfrm flipV="1">
            <a:off x="5336275" y="2722859"/>
            <a:ext cx="0" cy="2026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A717FD-40EC-4D11-974C-009AD0F7EDCF}"/>
              </a:ext>
            </a:extLst>
          </p:cNvPr>
          <p:cNvCxnSpPr/>
          <p:nvPr/>
        </p:nvCxnSpPr>
        <p:spPr>
          <a:xfrm>
            <a:off x="5336275" y="2722859"/>
            <a:ext cx="176056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74310F-2C4E-4E86-84AC-6773E3BE0D98}"/>
              </a:ext>
            </a:extLst>
          </p:cNvPr>
          <p:cNvSpPr/>
          <p:nvPr/>
        </p:nvSpPr>
        <p:spPr>
          <a:xfrm>
            <a:off x="5513696" y="2463932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04F1F1-E461-4AA5-96A4-B5DC831B1086}"/>
              </a:ext>
            </a:extLst>
          </p:cNvPr>
          <p:cNvSpPr/>
          <p:nvPr/>
        </p:nvSpPr>
        <p:spPr>
          <a:xfrm>
            <a:off x="5725771" y="4465953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99749D-F926-4151-83C8-C8464AD54251}"/>
              </a:ext>
            </a:extLst>
          </p:cNvPr>
          <p:cNvCxnSpPr>
            <a:cxnSpLocks/>
          </p:cNvCxnSpPr>
          <p:nvPr/>
        </p:nvCxnSpPr>
        <p:spPr>
          <a:xfrm flipV="1">
            <a:off x="5908050" y="3333607"/>
            <a:ext cx="0" cy="590124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273C6-8C86-4C07-B763-F365B082676E}"/>
              </a:ext>
            </a:extLst>
          </p:cNvPr>
          <p:cNvSpPr/>
          <p:nvPr/>
        </p:nvSpPr>
        <p:spPr>
          <a:xfrm>
            <a:off x="5860678" y="3560455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Block/Tag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E17FE8E-C904-48A2-AC69-B6CD2F0D4C2E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485007" y="4564708"/>
            <a:ext cx="24076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4916791-C372-442E-89DB-0B2C3FFB1D4C}"/>
              </a:ext>
            </a:extLst>
          </p:cNvPr>
          <p:cNvSpPr/>
          <p:nvPr/>
        </p:nvSpPr>
        <p:spPr>
          <a:xfrm>
            <a:off x="5725770" y="4666224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AF152-1CC6-48A6-BDB7-C06726E8A475}"/>
              </a:ext>
            </a:extLst>
          </p:cNvPr>
          <p:cNvSpPr/>
          <p:nvPr/>
        </p:nvSpPr>
        <p:spPr>
          <a:xfrm>
            <a:off x="5725769" y="4856707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F8BAB37-60C3-49C1-83B7-B2A7E2CCB95B}"/>
              </a:ext>
            </a:extLst>
          </p:cNvPr>
          <p:cNvSpPr/>
          <p:nvPr/>
        </p:nvSpPr>
        <p:spPr>
          <a:xfrm>
            <a:off x="5725768" y="5056978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FA2543-EA08-489E-A788-B46B6666B94F}"/>
              </a:ext>
            </a:extLst>
          </p:cNvPr>
          <p:cNvSpPr/>
          <p:nvPr/>
        </p:nvSpPr>
        <p:spPr>
          <a:xfrm>
            <a:off x="5725768" y="5251982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FAAC36-0F07-466C-9150-725CD5074C6A}"/>
              </a:ext>
            </a:extLst>
          </p:cNvPr>
          <p:cNvSpPr/>
          <p:nvPr/>
        </p:nvSpPr>
        <p:spPr>
          <a:xfrm>
            <a:off x="5725767" y="5452253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487036-AAE6-44C1-AF01-2E6270B13925}"/>
              </a:ext>
            </a:extLst>
          </p:cNvPr>
          <p:cNvSpPr/>
          <p:nvPr/>
        </p:nvSpPr>
        <p:spPr>
          <a:xfrm>
            <a:off x="5725767" y="4065913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617261-0857-45E3-9988-0B225A73E7BB}"/>
              </a:ext>
            </a:extLst>
          </p:cNvPr>
          <p:cNvSpPr/>
          <p:nvPr/>
        </p:nvSpPr>
        <p:spPr>
          <a:xfrm>
            <a:off x="5725766" y="4266184"/>
            <a:ext cx="869174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CD95D28-86A1-4FE4-ABE5-ACFBC8925A2E}"/>
              </a:ext>
            </a:extLst>
          </p:cNvPr>
          <p:cNvCxnSpPr>
            <a:cxnSpLocks/>
          </p:cNvCxnSpPr>
          <p:nvPr/>
        </p:nvCxnSpPr>
        <p:spPr>
          <a:xfrm flipH="1">
            <a:off x="5485017" y="4752834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962422-C7D0-47C4-8C4C-E20A37709A0E}"/>
              </a:ext>
            </a:extLst>
          </p:cNvPr>
          <p:cNvCxnSpPr>
            <a:cxnSpLocks/>
          </p:cNvCxnSpPr>
          <p:nvPr/>
        </p:nvCxnSpPr>
        <p:spPr>
          <a:xfrm flipH="1">
            <a:off x="5485016" y="4160071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2E3B03F-5A79-422A-99FF-BA4FB247A1A7}"/>
              </a:ext>
            </a:extLst>
          </p:cNvPr>
          <p:cNvCxnSpPr>
            <a:cxnSpLocks/>
          </p:cNvCxnSpPr>
          <p:nvPr/>
        </p:nvCxnSpPr>
        <p:spPr>
          <a:xfrm flipH="1">
            <a:off x="5485017" y="4352797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3C68D2-07EC-4959-8586-CA82A0D7E744}"/>
              </a:ext>
            </a:extLst>
          </p:cNvPr>
          <p:cNvCxnSpPr>
            <a:cxnSpLocks/>
          </p:cNvCxnSpPr>
          <p:nvPr/>
        </p:nvCxnSpPr>
        <p:spPr>
          <a:xfrm flipH="1">
            <a:off x="5485007" y="5345595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66ACB0-EE2C-42B7-9E12-E3C44500639C}"/>
              </a:ext>
            </a:extLst>
          </p:cNvPr>
          <p:cNvSpPr/>
          <p:nvPr/>
        </p:nvSpPr>
        <p:spPr>
          <a:xfrm>
            <a:off x="4431566" y="4740294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992A26-5902-4BBD-81E5-495E61F865F5}"/>
              </a:ext>
            </a:extLst>
          </p:cNvPr>
          <p:cNvCxnSpPr>
            <a:cxnSpLocks/>
          </p:cNvCxnSpPr>
          <p:nvPr/>
        </p:nvCxnSpPr>
        <p:spPr>
          <a:xfrm flipH="1">
            <a:off x="5485008" y="5538321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1BD9F3-4959-414A-A0CB-136CA4F0E454}"/>
              </a:ext>
            </a:extLst>
          </p:cNvPr>
          <p:cNvCxnSpPr>
            <a:cxnSpLocks/>
          </p:cNvCxnSpPr>
          <p:nvPr/>
        </p:nvCxnSpPr>
        <p:spPr>
          <a:xfrm flipH="1">
            <a:off x="5485007" y="4945558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4ED1D0-8422-4D06-A1BB-E25EC9730354}"/>
              </a:ext>
            </a:extLst>
          </p:cNvPr>
          <p:cNvCxnSpPr>
            <a:cxnSpLocks/>
          </p:cNvCxnSpPr>
          <p:nvPr/>
        </p:nvCxnSpPr>
        <p:spPr>
          <a:xfrm flipH="1">
            <a:off x="5485008" y="5138284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ED1D782-EC9D-4A0D-B62B-8FC127674585}"/>
              </a:ext>
            </a:extLst>
          </p:cNvPr>
          <p:cNvCxnSpPr>
            <a:cxnSpLocks/>
          </p:cNvCxnSpPr>
          <p:nvPr/>
        </p:nvCxnSpPr>
        <p:spPr>
          <a:xfrm flipH="1">
            <a:off x="4179009" y="4833460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D5112B-77D2-41DB-9772-75B9F50EE958}"/>
              </a:ext>
            </a:extLst>
          </p:cNvPr>
          <p:cNvSpPr/>
          <p:nvPr/>
        </p:nvSpPr>
        <p:spPr>
          <a:xfrm>
            <a:off x="3798228" y="4737336"/>
            <a:ext cx="407384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Hit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ABC028-2D7E-4B23-A57C-4DF3B2351E17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4737830" y="3333607"/>
            <a:ext cx="0" cy="1406687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336097A-016B-4578-87FB-624757228D90}"/>
              </a:ext>
            </a:extLst>
          </p:cNvPr>
          <p:cNvSpPr/>
          <p:nvPr/>
        </p:nvSpPr>
        <p:spPr>
          <a:xfrm rot="16200000">
            <a:off x="6098312" y="4759398"/>
            <a:ext cx="1619661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71884B9-DFC7-4464-9FE7-53A292190927}"/>
              </a:ext>
            </a:extLst>
          </p:cNvPr>
          <p:cNvCxnSpPr>
            <a:cxnSpLocks/>
          </p:cNvCxnSpPr>
          <p:nvPr/>
        </p:nvCxnSpPr>
        <p:spPr>
          <a:xfrm flipH="1">
            <a:off x="6998251" y="455235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982DD1-5910-40B0-BE58-3D583DF9D845}"/>
              </a:ext>
            </a:extLst>
          </p:cNvPr>
          <p:cNvCxnSpPr>
            <a:cxnSpLocks/>
          </p:cNvCxnSpPr>
          <p:nvPr/>
        </p:nvCxnSpPr>
        <p:spPr>
          <a:xfrm flipH="1">
            <a:off x="6998252" y="474507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86DE9E-8C0A-4FD1-A04E-9352AEA582ED}"/>
              </a:ext>
            </a:extLst>
          </p:cNvPr>
          <p:cNvCxnSpPr>
            <a:cxnSpLocks/>
          </p:cNvCxnSpPr>
          <p:nvPr/>
        </p:nvCxnSpPr>
        <p:spPr>
          <a:xfrm flipH="1">
            <a:off x="6998251" y="415231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B10F411-AC26-4378-A192-EDCD4A9E67DE}"/>
              </a:ext>
            </a:extLst>
          </p:cNvPr>
          <p:cNvCxnSpPr>
            <a:cxnSpLocks/>
          </p:cNvCxnSpPr>
          <p:nvPr/>
        </p:nvCxnSpPr>
        <p:spPr>
          <a:xfrm flipH="1">
            <a:off x="6998252" y="4345042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752230-9B93-4A6B-A664-366B438D1A3E}"/>
              </a:ext>
            </a:extLst>
          </p:cNvPr>
          <p:cNvCxnSpPr>
            <a:cxnSpLocks/>
          </p:cNvCxnSpPr>
          <p:nvPr/>
        </p:nvCxnSpPr>
        <p:spPr>
          <a:xfrm flipH="1">
            <a:off x="6998242" y="5337840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1FB972A-1095-4AB0-8206-929E5812EFBD}"/>
              </a:ext>
            </a:extLst>
          </p:cNvPr>
          <p:cNvCxnSpPr>
            <a:cxnSpLocks/>
          </p:cNvCxnSpPr>
          <p:nvPr/>
        </p:nvCxnSpPr>
        <p:spPr>
          <a:xfrm flipH="1">
            <a:off x="6998243" y="553056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57C8FE9-5428-40AE-8BFB-0ABE1B8C7C76}"/>
              </a:ext>
            </a:extLst>
          </p:cNvPr>
          <p:cNvCxnSpPr>
            <a:cxnSpLocks/>
          </p:cNvCxnSpPr>
          <p:nvPr/>
        </p:nvCxnSpPr>
        <p:spPr>
          <a:xfrm flipH="1">
            <a:off x="6998242" y="493780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EB6F45-6432-407D-AF66-ECC204F2C898}"/>
              </a:ext>
            </a:extLst>
          </p:cNvPr>
          <p:cNvCxnSpPr>
            <a:cxnSpLocks/>
          </p:cNvCxnSpPr>
          <p:nvPr/>
        </p:nvCxnSpPr>
        <p:spPr>
          <a:xfrm flipH="1">
            <a:off x="6998243" y="513052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906FFF4-29B9-4593-98BE-AC0414A2780C}"/>
              </a:ext>
            </a:extLst>
          </p:cNvPr>
          <p:cNvCxnSpPr>
            <a:cxnSpLocks/>
            <a:stCxn id="132" idx="1"/>
          </p:cNvCxnSpPr>
          <p:nvPr/>
        </p:nvCxnSpPr>
        <p:spPr>
          <a:xfrm>
            <a:off x="6908143" y="5667983"/>
            <a:ext cx="0" cy="2005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AF0598-EE36-4BA5-8E1A-344E0F1F9B9A}"/>
              </a:ext>
            </a:extLst>
          </p:cNvPr>
          <p:cNvSpPr/>
          <p:nvPr/>
        </p:nvSpPr>
        <p:spPr>
          <a:xfrm>
            <a:off x="6486484" y="5865950"/>
            <a:ext cx="849185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Read Data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E9E7D8-065B-4BC5-91F3-16F16372CA06}"/>
              </a:ext>
            </a:extLst>
          </p:cNvPr>
          <p:cNvSpPr/>
          <p:nvPr/>
        </p:nvSpPr>
        <p:spPr>
          <a:xfrm>
            <a:off x="10082521" y="3275811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79E9D94-D5C6-4A02-B1B5-63BA8D3269D9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9766171" y="3425476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E8A9DD-AC28-491E-911B-3056EBDEB142}"/>
              </a:ext>
            </a:extLst>
          </p:cNvPr>
          <p:cNvSpPr/>
          <p:nvPr/>
        </p:nvSpPr>
        <p:spPr>
          <a:xfrm>
            <a:off x="8502339" y="5054423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EA2A60-5020-448D-B709-1E37FE05F72F}"/>
              </a:ext>
            </a:extLst>
          </p:cNvPr>
          <p:cNvSpPr/>
          <p:nvPr/>
        </p:nvSpPr>
        <p:spPr>
          <a:xfrm rot="16200000">
            <a:off x="4560374" y="4769947"/>
            <a:ext cx="1619661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23E1E14-BDD4-44CE-8687-3275ECF53787}"/>
              </a:ext>
            </a:extLst>
          </p:cNvPr>
          <p:cNvCxnSpPr>
            <a:cxnSpLocks/>
          </p:cNvCxnSpPr>
          <p:nvPr/>
        </p:nvCxnSpPr>
        <p:spPr>
          <a:xfrm flipH="1">
            <a:off x="5044094" y="4840107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5647384-E1DE-4C92-B260-0302CD6376E1}"/>
              </a:ext>
            </a:extLst>
          </p:cNvPr>
          <p:cNvSpPr/>
          <p:nvPr/>
        </p:nvSpPr>
        <p:spPr>
          <a:xfrm>
            <a:off x="6393888" y="4068547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C73298B-691D-404B-91F1-2A382D8192DA}"/>
              </a:ext>
            </a:extLst>
          </p:cNvPr>
          <p:cNvSpPr/>
          <p:nvPr/>
        </p:nvSpPr>
        <p:spPr>
          <a:xfrm>
            <a:off x="6392746" y="4267312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D31E16F-1FF0-4B63-B367-6640C7FCFD5B}"/>
              </a:ext>
            </a:extLst>
          </p:cNvPr>
          <p:cNvSpPr/>
          <p:nvPr/>
        </p:nvSpPr>
        <p:spPr>
          <a:xfrm>
            <a:off x="6390940" y="4461188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C524E87-1759-4EA5-9BF7-EFB9A57B675D}"/>
              </a:ext>
            </a:extLst>
          </p:cNvPr>
          <p:cNvSpPr/>
          <p:nvPr/>
        </p:nvSpPr>
        <p:spPr>
          <a:xfrm>
            <a:off x="6390940" y="4664590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97B6737-4137-4802-884D-9023EC169504}"/>
              </a:ext>
            </a:extLst>
          </p:cNvPr>
          <p:cNvSpPr/>
          <p:nvPr/>
        </p:nvSpPr>
        <p:spPr>
          <a:xfrm>
            <a:off x="6384522" y="4854909"/>
            <a:ext cx="212966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548FD8E-7CA3-419C-9D30-D2F5625A457A}"/>
              </a:ext>
            </a:extLst>
          </p:cNvPr>
          <p:cNvSpPr/>
          <p:nvPr/>
        </p:nvSpPr>
        <p:spPr>
          <a:xfrm>
            <a:off x="6387199" y="5066317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B3B8305-D0D0-4314-B250-0ABCD26E7B6B}"/>
              </a:ext>
            </a:extLst>
          </p:cNvPr>
          <p:cNvSpPr/>
          <p:nvPr/>
        </p:nvSpPr>
        <p:spPr>
          <a:xfrm>
            <a:off x="6386287" y="5258959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8ADCC6E-FBD0-45E8-8863-3092CF86EF7E}"/>
              </a:ext>
            </a:extLst>
          </p:cNvPr>
          <p:cNvSpPr/>
          <p:nvPr/>
        </p:nvSpPr>
        <p:spPr>
          <a:xfrm>
            <a:off x="6388779" y="5450494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AC60AF-A3D2-42BB-AE89-C2ABF236CE46}"/>
              </a:ext>
            </a:extLst>
          </p:cNvPr>
          <p:cNvCxnSpPr>
            <a:cxnSpLocks/>
          </p:cNvCxnSpPr>
          <p:nvPr/>
        </p:nvCxnSpPr>
        <p:spPr>
          <a:xfrm flipV="1">
            <a:off x="5374615" y="3923731"/>
            <a:ext cx="0" cy="133826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A6F38CC-F7E4-434A-B1EC-794B101741B7}"/>
              </a:ext>
            </a:extLst>
          </p:cNvPr>
          <p:cNvCxnSpPr>
            <a:cxnSpLocks/>
          </p:cNvCxnSpPr>
          <p:nvPr/>
        </p:nvCxnSpPr>
        <p:spPr>
          <a:xfrm flipV="1">
            <a:off x="6908143" y="3923731"/>
            <a:ext cx="0" cy="131704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C37974-D270-4E43-94D7-5E73D2B9CC39}"/>
              </a:ext>
            </a:extLst>
          </p:cNvPr>
          <p:cNvCxnSpPr>
            <a:cxnSpLocks/>
          </p:cNvCxnSpPr>
          <p:nvPr/>
        </p:nvCxnSpPr>
        <p:spPr>
          <a:xfrm>
            <a:off x="5362988" y="3918412"/>
            <a:ext cx="15451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AF0A3A-9256-49C3-995E-541501AF4228}"/>
              </a:ext>
            </a:extLst>
          </p:cNvPr>
          <p:cNvCxnSpPr>
            <a:cxnSpLocks/>
          </p:cNvCxnSpPr>
          <p:nvPr/>
        </p:nvCxnSpPr>
        <p:spPr>
          <a:xfrm>
            <a:off x="5374615" y="3918412"/>
            <a:ext cx="533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2BDC696-3117-4FFB-8085-52C4554FB589}"/>
              </a:ext>
            </a:extLst>
          </p:cNvPr>
          <p:cNvSpPr/>
          <p:nvPr/>
        </p:nvSpPr>
        <p:spPr>
          <a:xfrm>
            <a:off x="323861" y="1716769"/>
            <a:ext cx="3395513" cy="10934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What is a problem with a Direct Mapped Cache?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Assume cache holds 16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F90221-A969-449D-A32C-7F743EF2C257}"/>
              </a:ext>
            </a:extLst>
          </p:cNvPr>
          <p:cNvSpPr/>
          <p:nvPr/>
        </p:nvSpPr>
        <p:spPr>
          <a:xfrm>
            <a:off x="294149" y="2661442"/>
            <a:ext cx="3395513" cy="26837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LOOP: 	</a:t>
            </a:r>
            <a:r>
              <a:rPr lang="en-US" sz="1600" dirty="0" err="1">
                <a:solidFill>
                  <a:schemeClr val="bg1"/>
                </a:solidFill>
              </a:rPr>
              <a:t>lw</a:t>
            </a:r>
            <a:r>
              <a:rPr lang="en-US" sz="1600" dirty="0">
                <a:solidFill>
                  <a:schemeClr val="bg1"/>
                </a:solidFill>
              </a:rPr>
              <a:t> x5, 0x0(x2)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sw</a:t>
            </a:r>
            <a:r>
              <a:rPr lang="en-US" sz="1600" dirty="0">
                <a:solidFill>
                  <a:schemeClr val="bg1"/>
                </a:solidFill>
              </a:rPr>
              <a:t> x6, 0x40(x2)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lw</a:t>
            </a:r>
            <a:r>
              <a:rPr lang="en-US" sz="1600" dirty="0">
                <a:solidFill>
                  <a:schemeClr val="bg1"/>
                </a:solidFill>
              </a:rPr>
              <a:t> x7, 0x0(x2)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sw</a:t>
            </a:r>
            <a:r>
              <a:rPr lang="en-US" sz="1600" dirty="0">
                <a:solidFill>
                  <a:schemeClr val="bg1"/>
                </a:solidFill>
              </a:rPr>
              <a:t> x8, 0x80(x2)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END:	</a:t>
            </a:r>
            <a:r>
              <a:rPr lang="en-US" sz="1600" dirty="0" err="1">
                <a:solidFill>
                  <a:schemeClr val="bg1"/>
                </a:solidFill>
              </a:rPr>
              <a:t>bne</a:t>
            </a:r>
            <a:r>
              <a:rPr lang="en-US" sz="1600" dirty="0">
                <a:solidFill>
                  <a:schemeClr val="bg1"/>
                </a:solidFill>
              </a:rPr>
              <a:t> x15, x12, LOOP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C7A97E-E29D-4C49-9BFF-3258B33BCBF2}"/>
              </a:ext>
            </a:extLst>
          </p:cNvPr>
          <p:cNvSpPr/>
          <p:nvPr/>
        </p:nvSpPr>
        <p:spPr>
          <a:xfrm>
            <a:off x="294148" y="5274268"/>
            <a:ext cx="3395513" cy="7567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Always miss on load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Course Project discussion</a:t>
            </a:r>
          </a:p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N-way Set Associative Cache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7239000" y="333472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180583A-A32B-4340-9D49-57FB2ACC65F2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8502966" y="3535414"/>
            <a:ext cx="0" cy="5015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DBC41B9-DB88-4FEC-8C49-67F124EC9907}"/>
              </a:ext>
            </a:extLst>
          </p:cNvPr>
          <p:cNvSpPr/>
          <p:nvPr/>
        </p:nvSpPr>
        <p:spPr>
          <a:xfrm>
            <a:off x="9921367" y="2857241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304841" y="1411136"/>
            <a:ext cx="3395513" cy="24411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Replicate the data and tag memory N times (N = 2^x) – N </a:t>
            </a:r>
            <a:r>
              <a:rPr lang="en-US" sz="1600" dirty="0">
                <a:solidFill>
                  <a:srgbClr val="FF0000"/>
                </a:solidFill>
              </a:rPr>
              <a:t>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Combine all Hit signals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a hit, select the read data from the Way where the hit occurred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a miss, read memory and replace the block (Tag and Data) in 1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ED118A-A1CB-4274-8FFE-34E224C212F8}"/>
              </a:ext>
            </a:extLst>
          </p:cNvPr>
          <p:cNvSpPr/>
          <p:nvPr/>
        </p:nvSpPr>
        <p:spPr>
          <a:xfrm>
            <a:off x="7643066" y="2810215"/>
            <a:ext cx="576711" cy="2964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2E170-43BA-48BA-95C9-41C2C402082F}"/>
              </a:ext>
            </a:extLst>
          </p:cNvPr>
          <p:cNvSpPr/>
          <p:nvPr/>
        </p:nvSpPr>
        <p:spPr>
          <a:xfrm>
            <a:off x="7239000" y="3132087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4F1B91-05D3-4E0A-98D2-02D81D03A70B}"/>
              </a:ext>
            </a:extLst>
          </p:cNvPr>
          <p:cNvSpPr/>
          <p:nvPr/>
        </p:nvSpPr>
        <p:spPr>
          <a:xfrm>
            <a:off x="7239000" y="272480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B13A11-1DEA-478D-AD71-A0895CA772BA}"/>
              </a:ext>
            </a:extLst>
          </p:cNvPr>
          <p:cNvSpPr/>
          <p:nvPr/>
        </p:nvSpPr>
        <p:spPr>
          <a:xfrm>
            <a:off x="7239000" y="2522168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9025EE-A15A-4354-8B44-0F0BE9FA00CC}"/>
              </a:ext>
            </a:extLst>
          </p:cNvPr>
          <p:cNvSpPr/>
          <p:nvPr/>
        </p:nvSpPr>
        <p:spPr>
          <a:xfrm>
            <a:off x="7239000" y="423959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48127B-D77C-48DA-9F6D-4F0489ED2BF3}"/>
              </a:ext>
            </a:extLst>
          </p:cNvPr>
          <p:cNvSpPr/>
          <p:nvPr/>
        </p:nvSpPr>
        <p:spPr>
          <a:xfrm>
            <a:off x="7239000" y="4036963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FDBD4B-EEF7-43B4-AFEE-47F0DDB7C8B8}"/>
              </a:ext>
            </a:extLst>
          </p:cNvPr>
          <p:cNvSpPr/>
          <p:nvPr/>
        </p:nvSpPr>
        <p:spPr>
          <a:xfrm>
            <a:off x="7239000" y="4650810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9B5C7E-C965-4AB6-BFF4-BF86710B1BD6}"/>
              </a:ext>
            </a:extLst>
          </p:cNvPr>
          <p:cNvSpPr/>
          <p:nvPr/>
        </p:nvSpPr>
        <p:spPr>
          <a:xfrm>
            <a:off x="7239000" y="4448174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A8ED0-5B16-4826-89A6-956DAE50AD26}"/>
              </a:ext>
            </a:extLst>
          </p:cNvPr>
          <p:cNvSpPr/>
          <p:nvPr/>
        </p:nvSpPr>
        <p:spPr>
          <a:xfrm>
            <a:off x="7239000" y="5056082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F9258E-D317-4788-8B64-F2B856F031A6}"/>
              </a:ext>
            </a:extLst>
          </p:cNvPr>
          <p:cNvSpPr/>
          <p:nvPr/>
        </p:nvSpPr>
        <p:spPr>
          <a:xfrm>
            <a:off x="7239000" y="4853446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110971-3C67-4834-B00C-E7B098887A93}"/>
              </a:ext>
            </a:extLst>
          </p:cNvPr>
          <p:cNvSpPr/>
          <p:nvPr/>
        </p:nvSpPr>
        <p:spPr>
          <a:xfrm>
            <a:off x="7239000" y="5453645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CE7757-DE40-4F9F-9366-43A852E368C1}"/>
              </a:ext>
            </a:extLst>
          </p:cNvPr>
          <p:cNvSpPr/>
          <p:nvPr/>
        </p:nvSpPr>
        <p:spPr>
          <a:xfrm>
            <a:off x="7239000" y="5251009"/>
            <a:ext cx="2527932" cy="2006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135B2-B4E1-4647-9BDC-5F54781B8812}"/>
              </a:ext>
            </a:extLst>
          </p:cNvPr>
          <p:cNvSpPr/>
          <p:nvPr/>
        </p:nvSpPr>
        <p:spPr>
          <a:xfrm>
            <a:off x="9921367" y="4706525"/>
            <a:ext cx="1784857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78BE4-D201-47BF-851A-C33EF2EFE594}"/>
              </a:ext>
            </a:extLst>
          </p:cNvPr>
          <p:cNvSpPr/>
          <p:nvPr/>
        </p:nvSpPr>
        <p:spPr>
          <a:xfrm>
            <a:off x="8502339" y="3131227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3F279A-554C-4278-AB00-64E85118F85E}"/>
              </a:ext>
            </a:extLst>
          </p:cNvPr>
          <p:cNvSpPr/>
          <p:nvPr/>
        </p:nvSpPr>
        <p:spPr>
          <a:xfrm>
            <a:off x="4592190" y="3129334"/>
            <a:ext cx="2117150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C024F1-3058-40C3-8234-98924A9DA071}"/>
              </a:ext>
            </a:extLst>
          </p:cNvPr>
          <p:cNvSpPr/>
          <p:nvPr/>
        </p:nvSpPr>
        <p:spPr>
          <a:xfrm>
            <a:off x="6099346" y="3132718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D18D11-CC66-4748-BB96-02858672A1AB}"/>
              </a:ext>
            </a:extLst>
          </p:cNvPr>
          <p:cNvSpPr/>
          <p:nvPr/>
        </p:nvSpPr>
        <p:spPr>
          <a:xfrm>
            <a:off x="5698558" y="3132717"/>
            <a:ext cx="400787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Ind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BDEB19-E7F7-426E-8162-40D76CB2D043}"/>
              </a:ext>
            </a:extLst>
          </p:cNvPr>
          <p:cNvSpPr/>
          <p:nvPr/>
        </p:nvSpPr>
        <p:spPr>
          <a:xfrm>
            <a:off x="4595111" y="3136098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Upper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BD9387-A0B8-415A-9C14-D4DBE42A2C15}"/>
              </a:ext>
            </a:extLst>
          </p:cNvPr>
          <p:cNvSpPr/>
          <p:nvPr/>
        </p:nvSpPr>
        <p:spPr>
          <a:xfrm>
            <a:off x="3862834" y="3133756"/>
            <a:ext cx="731508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9D57-0597-4E47-A47E-B2A98A206144}"/>
              </a:ext>
            </a:extLst>
          </p:cNvPr>
          <p:cNvSpPr/>
          <p:nvPr/>
        </p:nvSpPr>
        <p:spPr>
          <a:xfrm>
            <a:off x="10083282" y="3983344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4D2000-8274-40AA-8425-C944533A67BE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9766932" y="4133009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7E83E0-07E9-42C3-964F-BE05A7284D1A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6709340" y="3228089"/>
            <a:ext cx="1792999" cy="9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EEBFFA0-2081-42E2-8D91-1A71D3E64996}"/>
              </a:ext>
            </a:extLst>
          </p:cNvPr>
          <p:cNvSpPr/>
          <p:nvPr/>
        </p:nvSpPr>
        <p:spPr>
          <a:xfrm>
            <a:off x="6508947" y="3136098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1909F0-2E1F-4D85-81FE-13DE7A5872CD}"/>
              </a:ext>
            </a:extLst>
          </p:cNvPr>
          <p:cNvCxnSpPr/>
          <p:nvPr/>
        </p:nvCxnSpPr>
        <p:spPr>
          <a:xfrm flipV="1">
            <a:off x="4590022" y="2925495"/>
            <a:ext cx="158755" cy="1043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4F59DD-6BD9-4A71-B057-444428DEB4B1}"/>
              </a:ext>
            </a:extLst>
          </p:cNvPr>
          <p:cNvCxnSpPr/>
          <p:nvPr/>
        </p:nvCxnSpPr>
        <p:spPr>
          <a:xfrm flipH="1" flipV="1">
            <a:off x="5952744" y="2925495"/>
            <a:ext cx="143167" cy="1111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60525C-816B-4BCE-B683-06AB82415E79}"/>
              </a:ext>
            </a:extLst>
          </p:cNvPr>
          <p:cNvCxnSpPr/>
          <p:nvPr/>
        </p:nvCxnSpPr>
        <p:spPr>
          <a:xfrm>
            <a:off x="4748777" y="2925495"/>
            <a:ext cx="120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C3EB1-F3A8-412F-BC5F-F88471FE7A5A}"/>
              </a:ext>
            </a:extLst>
          </p:cNvPr>
          <p:cNvCxnSpPr/>
          <p:nvPr/>
        </p:nvCxnSpPr>
        <p:spPr>
          <a:xfrm flipV="1">
            <a:off x="5336275" y="2722859"/>
            <a:ext cx="0" cy="2026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A717FD-40EC-4D11-974C-009AD0F7EDCF}"/>
              </a:ext>
            </a:extLst>
          </p:cNvPr>
          <p:cNvCxnSpPr/>
          <p:nvPr/>
        </p:nvCxnSpPr>
        <p:spPr>
          <a:xfrm>
            <a:off x="5336275" y="2722859"/>
            <a:ext cx="176056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74310F-2C4E-4E86-84AC-6773E3BE0D98}"/>
              </a:ext>
            </a:extLst>
          </p:cNvPr>
          <p:cNvSpPr/>
          <p:nvPr/>
        </p:nvSpPr>
        <p:spPr>
          <a:xfrm>
            <a:off x="5513696" y="2463932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04F1F1-E461-4AA5-96A4-B5DC831B1086}"/>
              </a:ext>
            </a:extLst>
          </p:cNvPr>
          <p:cNvSpPr/>
          <p:nvPr/>
        </p:nvSpPr>
        <p:spPr>
          <a:xfrm>
            <a:off x="5284443" y="4465953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99749D-F926-4151-83C8-C8464AD54251}"/>
              </a:ext>
            </a:extLst>
          </p:cNvPr>
          <p:cNvCxnSpPr>
            <a:cxnSpLocks/>
          </p:cNvCxnSpPr>
          <p:nvPr/>
        </p:nvCxnSpPr>
        <p:spPr>
          <a:xfrm flipV="1">
            <a:off x="5908050" y="3333607"/>
            <a:ext cx="0" cy="590124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273C6-8C86-4C07-B763-F365B082676E}"/>
              </a:ext>
            </a:extLst>
          </p:cNvPr>
          <p:cNvSpPr/>
          <p:nvPr/>
        </p:nvSpPr>
        <p:spPr>
          <a:xfrm>
            <a:off x="5860678" y="3560455"/>
            <a:ext cx="1296537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Block/Tag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8E36D3-0A8E-4AFB-ADC8-CE16053A4134}"/>
              </a:ext>
            </a:extLst>
          </p:cNvPr>
          <p:cNvSpPr/>
          <p:nvPr/>
        </p:nvSpPr>
        <p:spPr>
          <a:xfrm>
            <a:off x="4431166" y="4465953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E17FE8E-C904-48A2-AC69-B6CD2F0D4C2E}"/>
              </a:ext>
            </a:extLst>
          </p:cNvPr>
          <p:cNvCxnSpPr>
            <a:cxnSpLocks/>
            <a:stCxn id="75" idx="1"/>
            <a:endCxn id="95" idx="3"/>
          </p:cNvCxnSpPr>
          <p:nvPr/>
        </p:nvCxnSpPr>
        <p:spPr>
          <a:xfrm flipH="1">
            <a:off x="5043694" y="4564708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4916791-C372-442E-89DB-0B2C3FFB1D4C}"/>
              </a:ext>
            </a:extLst>
          </p:cNvPr>
          <p:cNvSpPr/>
          <p:nvPr/>
        </p:nvSpPr>
        <p:spPr>
          <a:xfrm>
            <a:off x="5284442" y="4666224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AF152-1CC6-48A6-BDB7-C06726E8A475}"/>
              </a:ext>
            </a:extLst>
          </p:cNvPr>
          <p:cNvSpPr/>
          <p:nvPr/>
        </p:nvSpPr>
        <p:spPr>
          <a:xfrm>
            <a:off x="5284441" y="4856707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F8BAB37-60C3-49C1-83B7-B2A7E2CCB95B}"/>
              </a:ext>
            </a:extLst>
          </p:cNvPr>
          <p:cNvSpPr/>
          <p:nvPr/>
        </p:nvSpPr>
        <p:spPr>
          <a:xfrm>
            <a:off x="5284440" y="5056978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FA2543-EA08-489E-A788-B46B6666B94F}"/>
              </a:ext>
            </a:extLst>
          </p:cNvPr>
          <p:cNvSpPr/>
          <p:nvPr/>
        </p:nvSpPr>
        <p:spPr>
          <a:xfrm>
            <a:off x="5284440" y="5251982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FAAC36-0F07-466C-9150-725CD5074C6A}"/>
              </a:ext>
            </a:extLst>
          </p:cNvPr>
          <p:cNvSpPr/>
          <p:nvPr/>
        </p:nvSpPr>
        <p:spPr>
          <a:xfrm>
            <a:off x="5284439" y="5452253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487036-AAE6-44C1-AF01-2E6270B13925}"/>
              </a:ext>
            </a:extLst>
          </p:cNvPr>
          <p:cNvSpPr/>
          <p:nvPr/>
        </p:nvSpPr>
        <p:spPr>
          <a:xfrm>
            <a:off x="5284439" y="4065913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617261-0857-45E3-9988-0B225A73E7BB}"/>
              </a:ext>
            </a:extLst>
          </p:cNvPr>
          <p:cNvSpPr/>
          <p:nvPr/>
        </p:nvSpPr>
        <p:spPr>
          <a:xfrm>
            <a:off x="5284438" y="4266184"/>
            <a:ext cx="1101279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341E58-9239-4E3F-9784-F0BBB2C1D02A}"/>
              </a:ext>
            </a:extLst>
          </p:cNvPr>
          <p:cNvSpPr/>
          <p:nvPr/>
        </p:nvSpPr>
        <p:spPr>
          <a:xfrm>
            <a:off x="4431167" y="4658679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CD95D28-86A1-4FE4-ABE5-ACFBC8925A2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5043695" y="4757434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3BC29B-0E55-4DD5-8056-C46A3F3E25AF}"/>
              </a:ext>
            </a:extLst>
          </p:cNvPr>
          <p:cNvSpPr/>
          <p:nvPr/>
        </p:nvSpPr>
        <p:spPr>
          <a:xfrm>
            <a:off x="4431166" y="4065916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9962422-C7D0-47C4-8C4C-E20A37709A0E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5043694" y="4164671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855058-6ADB-44AA-994D-5478AACB2DAC}"/>
              </a:ext>
            </a:extLst>
          </p:cNvPr>
          <p:cNvSpPr/>
          <p:nvPr/>
        </p:nvSpPr>
        <p:spPr>
          <a:xfrm>
            <a:off x="4431167" y="4258642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2E3B03F-5A79-422A-99FF-BA4FB247A1A7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5043695" y="4357397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84DFC2-A9D4-452A-8112-9F23C1B36CC5}"/>
              </a:ext>
            </a:extLst>
          </p:cNvPr>
          <p:cNvSpPr/>
          <p:nvPr/>
        </p:nvSpPr>
        <p:spPr>
          <a:xfrm>
            <a:off x="4431157" y="5251440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3C68D2-07EC-4959-8586-CA82A0D7E744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5043685" y="5350195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66ACB0-EE2C-42B7-9E12-E3C44500639C}"/>
              </a:ext>
            </a:extLst>
          </p:cNvPr>
          <p:cNvSpPr/>
          <p:nvPr/>
        </p:nvSpPr>
        <p:spPr>
          <a:xfrm>
            <a:off x="4431158" y="5444166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992A26-5902-4BBD-81E5-495E61F865F5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>
            <a:off x="5043686" y="5542921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47752E-0D04-4E94-8997-740089282A05}"/>
              </a:ext>
            </a:extLst>
          </p:cNvPr>
          <p:cNvSpPr/>
          <p:nvPr/>
        </p:nvSpPr>
        <p:spPr>
          <a:xfrm>
            <a:off x="4431157" y="4851403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1BD9F3-4959-414A-A0CB-136CA4F0E454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5043685" y="4950158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6E8266-EDD9-4AD3-88EC-03A747F10C3B}"/>
              </a:ext>
            </a:extLst>
          </p:cNvPr>
          <p:cNvSpPr/>
          <p:nvPr/>
        </p:nvSpPr>
        <p:spPr>
          <a:xfrm>
            <a:off x="4431158" y="5044129"/>
            <a:ext cx="612528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Cmpr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4ED1D0-8422-4D06-A1BB-E25EC9730354}"/>
              </a:ext>
            </a:extLst>
          </p:cNvPr>
          <p:cNvCxnSpPr>
            <a:cxnSpLocks/>
            <a:endCxn id="116" idx="3"/>
          </p:cNvCxnSpPr>
          <p:nvPr/>
        </p:nvCxnSpPr>
        <p:spPr>
          <a:xfrm flipH="1">
            <a:off x="5043686" y="5142884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F6348A7-C7F7-4FE6-AF27-50ED97C9ADD6}"/>
              </a:ext>
            </a:extLst>
          </p:cNvPr>
          <p:cNvSpPr/>
          <p:nvPr/>
        </p:nvSpPr>
        <p:spPr>
          <a:xfrm>
            <a:off x="3598349" y="4746011"/>
            <a:ext cx="423490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3CCF595-0CDD-4464-A5A8-A0A8726E16F4}"/>
              </a:ext>
            </a:extLst>
          </p:cNvPr>
          <p:cNvCxnSpPr>
            <a:cxnSpLocks/>
          </p:cNvCxnSpPr>
          <p:nvPr/>
        </p:nvCxnSpPr>
        <p:spPr>
          <a:xfrm>
            <a:off x="4230806" y="5542921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9AF231A-BA3F-4CFA-AB22-8F2D8717396B}"/>
              </a:ext>
            </a:extLst>
          </p:cNvPr>
          <p:cNvCxnSpPr>
            <a:cxnSpLocks/>
          </p:cNvCxnSpPr>
          <p:nvPr/>
        </p:nvCxnSpPr>
        <p:spPr>
          <a:xfrm>
            <a:off x="4230806" y="5350195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AD1A808-5849-4DB6-820C-E9D96B8A60BB}"/>
              </a:ext>
            </a:extLst>
          </p:cNvPr>
          <p:cNvCxnSpPr>
            <a:cxnSpLocks/>
          </p:cNvCxnSpPr>
          <p:nvPr/>
        </p:nvCxnSpPr>
        <p:spPr>
          <a:xfrm>
            <a:off x="4230806" y="5152255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8084D9B-BA9E-472E-90C0-C344E6D4F4A3}"/>
              </a:ext>
            </a:extLst>
          </p:cNvPr>
          <p:cNvCxnSpPr>
            <a:cxnSpLocks/>
          </p:cNvCxnSpPr>
          <p:nvPr/>
        </p:nvCxnSpPr>
        <p:spPr>
          <a:xfrm>
            <a:off x="4230806" y="4959529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4265FC-083A-4BD8-AB76-30B79BCD23CB}"/>
              </a:ext>
            </a:extLst>
          </p:cNvPr>
          <p:cNvCxnSpPr>
            <a:cxnSpLocks/>
          </p:cNvCxnSpPr>
          <p:nvPr/>
        </p:nvCxnSpPr>
        <p:spPr>
          <a:xfrm>
            <a:off x="4230806" y="4748063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07FC96E-0F50-40C7-A55E-210FE7621023}"/>
              </a:ext>
            </a:extLst>
          </p:cNvPr>
          <p:cNvCxnSpPr>
            <a:cxnSpLocks/>
          </p:cNvCxnSpPr>
          <p:nvPr/>
        </p:nvCxnSpPr>
        <p:spPr>
          <a:xfrm>
            <a:off x="4230806" y="4555337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89B2430-B676-47D3-BC1F-0B3900E43553}"/>
              </a:ext>
            </a:extLst>
          </p:cNvPr>
          <p:cNvCxnSpPr>
            <a:cxnSpLocks/>
          </p:cNvCxnSpPr>
          <p:nvPr/>
        </p:nvCxnSpPr>
        <p:spPr>
          <a:xfrm>
            <a:off x="4230806" y="4357397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8B009A-065F-4A3E-9FA5-4C3BECA7D8DA}"/>
              </a:ext>
            </a:extLst>
          </p:cNvPr>
          <p:cNvCxnSpPr>
            <a:cxnSpLocks/>
          </p:cNvCxnSpPr>
          <p:nvPr/>
        </p:nvCxnSpPr>
        <p:spPr>
          <a:xfrm>
            <a:off x="4230806" y="4164671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6DC32A-1309-4084-AA82-050A28D39F7F}"/>
              </a:ext>
            </a:extLst>
          </p:cNvPr>
          <p:cNvCxnSpPr>
            <a:cxnSpLocks/>
          </p:cNvCxnSpPr>
          <p:nvPr/>
        </p:nvCxnSpPr>
        <p:spPr>
          <a:xfrm flipV="1">
            <a:off x="4230806" y="4154761"/>
            <a:ext cx="0" cy="13881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8D8DAFE-E3A0-41E3-B4E9-4CA3C968A1F3}"/>
              </a:ext>
            </a:extLst>
          </p:cNvPr>
          <p:cNvCxnSpPr>
            <a:cxnSpLocks/>
          </p:cNvCxnSpPr>
          <p:nvPr/>
        </p:nvCxnSpPr>
        <p:spPr>
          <a:xfrm>
            <a:off x="4030455" y="4848958"/>
            <a:ext cx="2003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ED1D782-EC9D-4A0D-B62B-8FC127674585}"/>
              </a:ext>
            </a:extLst>
          </p:cNvPr>
          <p:cNvCxnSpPr>
            <a:cxnSpLocks/>
          </p:cNvCxnSpPr>
          <p:nvPr/>
        </p:nvCxnSpPr>
        <p:spPr>
          <a:xfrm flipH="1">
            <a:off x="3357600" y="4848958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D5112B-77D2-41DB-9772-75B9F50EE958}"/>
              </a:ext>
            </a:extLst>
          </p:cNvPr>
          <p:cNvSpPr/>
          <p:nvPr/>
        </p:nvSpPr>
        <p:spPr>
          <a:xfrm>
            <a:off x="2976819" y="4752834"/>
            <a:ext cx="407384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Hit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ABC028-2D7E-4B23-A57C-4DF3B2351E17}"/>
              </a:ext>
            </a:extLst>
          </p:cNvPr>
          <p:cNvCxnSpPr>
            <a:cxnSpLocks/>
          </p:cNvCxnSpPr>
          <p:nvPr/>
        </p:nvCxnSpPr>
        <p:spPr>
          <a:xfrm flipH="1" flipV="1">
            <a:off x="4748777" y="3333607"/>
            <a:ext cx="7668" cy="732306"/>
          </a:xfrm>
          <a:prstGeom prst="line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336097A-016B-4578-87FB-624757228D90}"/>
              </a:ext>
            </a:extLst>
          </p:cNvPr>
          <p:cNvSpPr/>
          <p:nvPr/>
        </p:nvSpPr>
        <p:spPr>
          <a:xfrm rot="16200000">
            <a:off x="6098312" y="4759398"/>
            <a:ext cx="1619661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71884B9-DFC7-4464-9FE7-53A292190927}"/>
              </a:ext>
            </a:extLst>
          </p:cNvPr>
          <p:cNvCxnSpPr>
            <a:cxnSpLocks/>
          </p:cNvCxnSpPr>
          <p:nvPr/>
        </p:nvCxnSpPr>
        <p:spPr>
          <a:xfrm flipH="1">
            <a:off x="6998251" y="455235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982DD1-5910-40B0-BE58-3D583DF9D845}"/>
              </a:ext>
            </a:extLst>
          </p:cNvPr>
          <p:cNvCxnSpPr>
            <a:cxnSpLocks/>
          </p:cNvCxnSpPr>
          <p:nvPr/>
        </p:nvCxnSpPr>
        <p:spPr>
          <a:xfrm flipH="1">
            <a:off x="6998252" y="474507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86DE9E-8C0A-4FD1-A04E-9352AEA582ED}"/>
              </a:ext>
            </a:extLst>
          </p:cNvPr>
          <p:cNvCxnSpPr>
            <a:cxnSpLocks/>
          </p:cNvCxnSpPr>
          <p:nvPr/>
        </p:nvCxnSpPr>
        <p:spPr>
          <a:xfrm flipH="1">
            <a:off x="6998251" y="415231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B10F411-AC26-4378-A192-EDCD4A9E67DE}"/>
              </a:ext>
            </a:extLst>
          </p:cNvPr>
          <p:cNvCxnSpPr>
            <a:cxnSpLocks/>
          </p:cNvCxnSpPr>
          <p:nvPr/>
        </p:nvCxnSpPr>
        <p:spPr>
          <a:xfrm flipH="1">
            <a:off x="6998252" y="4345042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752230-9B93-4A6B-A664-366B438D1A3E}"/>
              </a:ext>
            </a:extLst>
          </p:cNvPr>
          <p:cNvCxnSpPr>
            <a:cxnSpLocks/>
          </p:cNvCxnSpPr>
          <p:nvPr/>
        </p:nvCxnSpPr>
        <p:spPr>
          <a:xfrm flipH="1">
            <a:off x="6998242" y="5337840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1FB972A-1095-4AB0-8206-929E5812EFBD}"/>
              </a:ext>
            </a:extLst>
          </p:cNvPr>
          <p:cNvCxnSpPr>
            <a:cxnSpLocks/>
          </p:cNvCxnSpPr>
          <p:nvPr/>
        </p:nvCxnSpPr>
        <p:spPr>
          <a:xfrm flipH="1">
            <a:off x="6998243" y="5530566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57C8FE9-5428-40AE-8BFB-0ABE1B8C7C76}"/>
              </a:ext>
            </a:extLst>
          </p:cNvPr>
          <p:cNvCxnSpPr>
            <a:cxnSpLocks/>
          </p:cNvCxnSpPr>
          <p:nvPr/>
        </p:nvCxnSpPr>
        <p:spPr>
          <a:xfrm flipH="1">
            <a:off x="6998242" y="4937803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EB6F45-6432-407D-AF66-ECC204F2C898}"/>
              </a:ext>
            </a:extLst>
          </p:cNvPr>
          <p:cNvCxnSpPr>
            <a:cxnSpLocks/>
          </p:cNvCxnSpPr>
          <p:nvPr/>
        </p:nvCxnSpPr>
        <p:spPr>
          <a:xfrm flipH="1">
            <a:off x="6998243" y="513052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906FFF4-29B9-4593-98BE-AC0414A2780C}"/>
              </a:ext>
            </a:extLst>
          </p:cNvPr>
          <p:cNvCxnSpPr>
            <a:cxnSpLocks/>
            <a:stCxn id="132" idx="1"/>
          </p:cNvCxnSpPr>
          <p:nvPr/>
        </p:nvCxnSpPr>
        <p:spPr>
          <a:xfrm>
            <a:off x="6908143" y="5667983"/>
            <a:ext cx="0" cy="2005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AF0598-EE36-4BA5-8E1A-344E0F1F9B9A}"/>
              </a:ext>
            </a:extLst>
          </p:cNvPr>
          <p:cNvSpPr/>
          <p:nvPr/>
        </p:nvSpPr>
        <p:spPr>
          <a:xfrm>
            <a:off x="6486484" y="5865950"/>
            <a:ext cx="849185" cy="1975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Read Data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E9E7D8-065B-4BC5-91F3-16F16372CA06}"/>
              </a:ext>
            </a:extLst>
          </p:cNvPr>
          <p:cNvSpPr/>
          <p:nvPr/>
        </p:nvSpPr>
        <p:spPr>
          <a:xfrm>
            <a:off x="10082521" y="3275811"/>
            <a:ext cx="1029402" cy="299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Block/Line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79E9D94-D5C6-4A02-B1B5-63BA8D3269D9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9766171" y="3425476"/>
            <a:ext cx="316350" cy="43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260D1AA-B229-4F54-B7F1-EAC72DFC7B07}"/>
              </a:ext>
            </a:extLst>
          </p:cNvPr>
          <p:cNvSpPr/>
          <p:nvPr/>
        </p:nvSpPr>
        <p:spPr>
          <a:xfrm>
            <a:off x="8563154" y="5054000"/>
            <a:ext cx="673506" cy="1956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Word A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0CBB47B-7AC2-44A4-B601-7536A071A51B}"/>
              </a:ext>
            </a:extLst>
          </p:cNvPr>
          <p:cNvSpPr/>
          <p:nvPr/>
        </p:nvSpPr>
        <p:spPr>
          <a:xfrm>
            <a:off x="6390618" y="4062263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ADE1FD-B371-46D7-AE6E-43DDFB6061A3}"/>
              </a:ext>
            </a:extLst>
          </p:cNvPr>
          <p:cNvSpPr/>
          <p:nvPr/>
        </p:nvSpPr>
        <p:spPr>
          <a:xfrm>
            <a:off x="6390618" y="4270930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DE05032-B019-4E64-9F17-C852931A7EF0}"/>
              </a:ext>
            </a:extLst>
          </p:cNvPr>
          <p:cNvSpPr/>
          <p:nvPr/>
        </p:nvSpPr>
        <p:spPr>
          <a:xfrm>
            <a:off x="6390741" y="4460331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9CEB8D0-53AD-4988-A962-A2120AE0345C}"/>
              </a:ext>
            </a:extLst>
          </p:cNvPr>
          <p:cNvSpPr/>
          <p:nvPr/>
        </p:nvSpPr>
        <p:spPr>
          <a:xfrm>
            <a:off x="6390741" y="4668998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0FDC62-4EC9-49FC-A153-0127A729A2F8}"/>
              </a:ext>
            </a:extLst>
          </p:cNvPr>
          <p:cNvSpPr/>
          <p:nvPr/>
        </p:nvSpPr>
        <p:spPr>
          <a:xfrm>
            <a:off x="6392107" y="4860301"/>
            <a:ext cx="200393" cy="1886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CB66CFF-2690-4789-97BE-AF20ACFAE03C}"/>
              </a:ext>
            </a:extLst>
          </p:cNvPr>
          <p:cNvSpPr/>
          <p:nvPr/>
        </p:nvSpPr>
        <p:spPr>
          <a:xfrm>
            <a:off x="6392107" y="5060070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5F93A34-BDF0-4C23-90E5-ACC351F18D81}"/>
              </a:ext>
            </a:extLst>
          </p:cNvPr>
          <p:cNvSpPr/>
          <p:nvPr/>
        </p:nvSpPr>
        <p:spPr>
          <a:xfrm>
            <a:off x="6392230" y="5249471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A693DEF-D54A-45E6-B4DF-7F2F2D8471DA}"/>
              </a:ext>
            </a:extLst>
          </p:cNvPr>
          <p:cNvSpPr/>
          <p:nvPr/>
        </p:nvSpPr>
        <p:spPr>
          <a:xfrm>
            <a:off x="6392230" y="5458138"/>
            <a:ext cx="200393" cy="197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E2598F-D7DF-47B7-8ECF-2E17BB5FAE7C}"/>
              </a:ext>
            </a:extLst>
          </p:cNvPr>
          <p:cNvSpPr/>
          <p:nvPr/>
        </p:nvSpPr>
        <p:spPr>
          <a:xfrm>
            <a:off x="2828925" y="3923727"/>
            <a:ext cx="8282992" cy="218184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E606F-9C4C-4D4F-998C-8CC0B57F25EA}"/>
              </a:ext>
            </a:extLst>
          </p:cNvPr>
          <p:cNvSpPr txBox="1"/>
          <p:nvPr/>
        </p:nvSpPr>
        <p:spPr>
          <a:xfrm>
            <a:off x="11266352" y="4869214"/>
            <a:ext cx="69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sz="36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4E5603-BA76-483D-8700-4E064C05381F}"/>
              </a:ext>
            </a:extLst>
          </p:cNvPr>
          <p:cNvSpPr/>
          <p:nvPr/>
        </p:nvSpPr>
        <p:spPr>
          <a:xfrm>
            <a:off x="1406120" y="4282674"/>
            <a:ext cx="426528" cy="10675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75EC913-AE55-4DA5-B139-9342D251FDFE}"/>
              </a:ext>
            </a:extLst>
          </p:cNvPr>
          <p:cNvCxnSpPr>
            <a:cxnSpLocks/>
          </p:cNvCxnSpPr>
          <p:nvPr/>
        </p:nvCxnSpPr>
        <p:spPr>
          <a:xfrm flipH="1">
            <a:off x="1832648" y="4431498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4AF1D4-E439-4B39-AB72-23F0738EFF1A}"/>
              </a:ext>
            </a:extLst>
          </p:cNvPr>
          <p:cNvSpPr/>
          <p:nvPr/>
        </p:nvSpPr>
        <p:spPr>
          <a:xfrm>
            <a:off x="2049412" y="4323612"/>
            <a:ext cx="503316" cy="2157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Hit 0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0EDA485-D970-4173-B45E-18AFE1C59C06}"/>
              </a:ext>
            </a:extLst>
          </p:cNvPr>
          <p:cNvCxnSpPr>
            <a:cxnSpLocks/>
          </p:cNvCxnSpPr>
          <p:nvPr/>
        </p:nvCxnSpPr>
        <p:spPr>
          <a:xfrm flipH="1">
            <a:off x="1832648" y="4688209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D94364F-7E66-44C1-A2AB-9D107EC29773}"/>
              </a:ext>
            </a:extLst>
          </p:cNvPr>
          <p:cNvSpPr/>
          <p:nvPr/>
        </p:nvSpPr>
        <p:spPr>
          <a:xfrm>
            <a:off x="2049412" y="4580323"/>
            <a:ext cx="503316" cy="2157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Hit 1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D42C7B-7F66-4CD0-8B3A-96E0F5D340FC}"/>
              </a:ext>
            </a:extLst>
          </p:cNvPr>
          <p:cNvCxnSpPr>
            <a:cxnSpLocks/>
          </p:cNvCxnSpPr>
          <p:nvPr/>
        </p:nvCxnSpPr>
        <p:spPr>
          <a:xfrm flipH="1">
            <a:off x="1832648" y="4944920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FEE732-D07B-411F-8C91-808E15FE02C3}"/>
              </a:ext>
            </a:extLst>
          </p:cNvPr>
          <p:cNvSpPr/>
          <p:nvPr/>
        </p:nvSpPr>
        <p:spPr>
          <a:xfrm>
            <a:off x="2049412" y="4837034"/>
            <a:ext cx="503316" cy="2157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Hit 2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75F909E-DFBD-4061-8205-60A51B908A87}"/>
              </a:ext>
            </a:extLst>
          </p:cNvPr>
          <p:cNvCxnSpPr>
            <a:cxnSpLocks/>
          </p:cNvCxnSpPr>
          <p:nvPr/>
        </p:nvCxnSpPr>
        <p:spPr>
          <a:xfrm flipH="1">
            <a:off x="1832648" y="5192812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4DA1767-2C8B-4ACD-A2EF-A79C5DA0187A}"/>
              </a:ext>
            </a:extLst>
          </p:cNvPr>
          <p:cNvSpPr/>
          <p:nvPr/>
        </p:nvSpPr>
        <p:spPr>
          <a:xfrm>
            <a:off x="2049412" y="5084926"/>
            <a:ext cx="503316" cy="2157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Hit N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07A13DA-F4A3-4173-92B1-4CAA17C6EFFE}"/>
              </a:ext>
            </a:extLst>
          </p:cNvPr>
          <p:cNvCxnSpPr>
            <a:cxnSpLocks/>
          </p:cNvCxnSpPr>
          <p:nvPr/>
        </p:nvCxnSpPr>
        <p:spPr>
          <a:xfrm flipH="1">
            <a:off x="1165371" y="4796094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4E647D-8CAB-4E98-903E-EA6BB1DA81EB}"/>
              </a:ext>
            </a:extLst>
          </p:cNvPr>
          <p:cNvSpPr/>
          <p:nvPr/>
        </p:nvSpPr>
        <p:spPr>
          <a:xfrm>
            <a:off x="707629" y="4694346"/>
            <a:ext cx="503316" cy="2157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Hit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3B09B14-F165-4E8B-AB7B-1424C0B8D8AB}"/>
              </a:ext>
            </a:extLst>
          </p:cNvPr>
          <p:cNvCxnSpPr>
            <a:cxnSpLocks/>
          </p:cNvCxnSpPr>
          <p:nvPr/>
        </p:nvCxnSpPr>
        <p:spPr>
          <a:xfrm flipH="1">
            <a:off x="1165371" y="5052805"/>
            <a:ext cx="24074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E91D96-C75D-4612-BCA3-A6EF9415A5AC}"/>
              </a:ext>
            </a:extLst>
          </p:cNvPr>
          <p:cNvSpPr/>
          <p:nvPr/>
        </p:nvSpPr>
        <p:spPr>
          <a:xfrm>
            <a:off x="276391" y="4927112"/>
            <a:ext cx="925065" cy="2157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Way Select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DED533A-2B77-4E79-BE5E-1EF4B63B35FE}"/>
              </a:ext>
            </a:extLst>
          </p:cNvPr>
          <p:cNvSpPr txBox="1"/>
          <p:nvPr/>
        </p:nvSpPr>
        <p:spPr>
          <a:xfrm>
            <a:off x="3186313" y="3583174"/>
            <a:ext cx="82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Way 0</a:t>
            </a:r>
          </a:p>
        </p:txBody>
      </p:sp>
    </p:spTree>
    <p:extLst>
      <p:ext uri="{BB962C8B-B14F-4D97-AF65-F5344CB8AC3E}">
        <p14:creationId xmlns:p14="http://schemas.microsoft.com/office/powerpoint/2010/main" val="27165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55" grpId="0"/>
      <p:bldP spid="157" grpId="0"/>
      <p:bldP spid="159" grpId="0"/>
      <p:bldP spid="161" grpId="0"/>
      <p:bldP spid="163" grpId="0"/>
      <p:bldP spid="166" grpId="0"/>
      <p:bldP spid="1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N-way Set Associative Cache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location in Main Memory can map to MULTIPLE cache locations – one in each Way</a:t>
            </a:r>
          </a:p>
          <a:p>
            <a:r>
              <a:rPr lang="en-US" dirty="0"/>
              <a:t>The group of lines (one in each Way) which have the same Index are called a </a:t>
            </a:r>
            <a:r>
              <a:rPr lang="en-US" dirty="0">
                <a:solidFill>
                  <a:srgbClr val="FF0000"/>
                </a:solidFill>
              </a:rPr>
              <a:t>SET</a:t>
            </a:r>
          </a:p>
          <a:p>
            <a:r>
              <a:rPr lang="en-US" dirty="0"/>
              <a:t>Eliminates part of the aliasing problem (e.g. the loop)</a:t>
            </a:r>
          </a:p>
          <a:p>
            <a:r>
              <a:rPr lang="en-US" dirty="0"/>
              <a:t>Control logic is somewhat more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Associative Caches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Fully associative</a:t>
            </a:r>
          </a:p>
          <a:p>
            <a:pPr lvl="1"/>
            <a:r>
              <a:rPr lang="en-US" altLang="en-US" sz="2800" dirty="0"/>
              <a:t>Allow a given block to go in any cache entry</a:t>
            </a:r>
          </a:p>
          <a:p>
            <a:pPr lvl="1"/>
            <a:r>
              <a:rPr lang="en-US" altLang="en-US" sz="2800" dirty="0"/>
              <a:t>Requires all entries to be searched at once</a:t>
            </a:r>
          </a:p>
          <a:p>
            <a:pPr lvl="1"/>
            <a:r>
              <a:rPr lang="en-US" altLang="en-US" sz="2800" dirty="0"/>
              <a:t>Comparator per entry (expensive)</a:t>
            </a:r>
          </a:p>
          <a:p>
            <a:r>
              <a:rPr lang="en-US" altLang="en-US" sz="3200" i="1" dirty="0"/>
              <a:t>n</a:t>
            </a:r>
            <a:r>
              <a:rPr lang="en-US" altLang="en-US" sz="3200" dirty="0"/>
              <a:t>-way set associative</a:t>
            </a:r>
          </a:p>
          <a:p>
            <a:pPr lvl="1"/>
            <a:r>
              <a:rPr lang="en-US" altLang="en-US" sz="2800" dirty="0"/>
              <a:t>Each set contains </a:t>
            </a:r>
            <a:r>
              <a:rPr lang="en-US" altLang="en-US" sz="2800" i="1" dirty="0"/>
              <a:t>n</a:t>
            </a:r>
            <a:r>
              <a:rPr lang="en-US" altLang="en-US" sz="2800" dirty="0"/>
              <a:t> entries (ways)</a:t>
            </a:r>
            <a:endParaRPr lang="en-AU" altLang="en-US" sz="2800" dirty="0"/>
          </a:p>
          <a:p>
            <a:pPr lvl="1"/>
            <a:r>
              <a:rPr lang="en-US" altLang="en-US" sz="2800" dirty="0"/>
              <a:t>Block number (Index) determines which set</a:t>
            </a:r>
          </a:p>
          <a:p>
            <a:pPr lvl="2"/>
            <a:r>
              <a:rPr lang="en-US" altLang="en-US" sz="2400" dirty="0"/>
              <a:t>(Block number) modulo (#Sets in cache)</a:t>
            </a:r>
          </a:p>
          <a:p>
            <a:pPr lvl="1"/>
            <a:r>
              <a:rPr lang="en-US" altLang="en-US" sz="2800" dirty="0"/>
              <a:t>Search all entries in a given set at once</a:t>
            </a:r>
          </a:p>
          <a:p>
            <a:pPr lvl="1"/>
            <a:r>
              <a:rPr lang="en-US" altLang="en-US" sz="2800" i="1" dirty="0"/>
              <a:t>n</a:t>
            </a:r>
            <a:r>
              <a:rPr lang="en-US" altLang="en-US" sz="2800" dirty="0"/>
              <a:t> comparators (less expensive)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7769" y="1314701"/>
            <a:ext cx="2926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Fully associative cache: </a:t>
            </a:r>
            <a:r>
              <a:rPr lang="en-US" dirty="0">
                <a:solidFill>
                  <a:schemeClr val="bg1"/>
                </a:solidFill>
              </a:rPr>
              <a:t> A cache structure in which a block an be placed in  any location in the cache.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Set-associative cache: </a:t>
            </a:r>
            <a:r>
              <a:rPr lang="en-US" dirty="0">
                <a:solidFill>
                  <a:schemeClr val="bg1"/>
                </a:solidFill>
              </a:rPr>
              <a:t> A cache that has a fixed number of locations (at least two) where each block can be placed.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Associative Cache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5" descr="f05-13-P374493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99" y="1674795"/>
            <a:ext cx="9524719" cy="3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340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Spectrum of Associativity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437698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For a cache with 8 total entries</a:t>
            </a:r>
          </a:p>
          <a:p>
            <a:r>
              <a:rPr lang="en-US" altLang="en-US" sz="3200" dirty="0"/>
              <a:t>1-Way Set Associative</a:t>
            </a:r>
          </a:p>
          <a:p>
            <a:r>
              <a:rPr lang="en-US" altLang="en-US" sz="3200" dirty="0"/>
              <a:t>2-Way Set Associative</a:t>
            </a:r>
          </a:p>
          <a:p>
            <a:r>
              <a:rPr lang="en-US" altLang="en-US" sz="3200" dirty="0"/>
              <a:t>4-Way Set Associative</a:t>
            </a:r>
          </a:p>
          <a:p>
            <a:r>
              <a:rPr lang="en-US" altLang="en-US" sz="3200" dirty="0"/>
              <a:t>8-Way Set Associative (fully associative)</a:t>
            </a:r>
            <a:endParaRPr lang="en-AU" altLang="en-US" sz="3200" dirty="0"/>
          </a:p>
          <a:p>
            <a:pPr marL="0" indent="0">
              <a:buNone/>
            </a:pPr>
            <a:endParaRPr lang="en-AU" altLang="en-US" sz="3200" dirty="0"/>
          </a:p>
        </p:txBody>
      </p:sp>
      <p:pic>
        <p:nvPicPr>
          <p:cNvPr id="8" name="Picture 7" descr="f05-14-P3744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58" y="1091556"/>
            <a:ext cx="6419492" cy="502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4946065-CB57-4F0E-BD42-7781648F72BF}"/>
              </a:ext>
            </a:extLst>
          </p:cNvPr>
          <p:cNvSpPr/>
          <p:nvPr/>
        </p:nvSpPr>
        <p:spPr>
          <a:xfrm>
            <a:off x="6229350" y="933450"/>
            <a:ext cx="2047875" cy="305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3323B1-E1F0-4D85-B73A-722046998A76}"/>
              </a:ext>
            </a:extLst>
          </p:cNvPr>
          <p:cNvSpPr/>
          <p:nvPr/>
        </p:nvSpPr>
        <p:spPr>
          <a:xfrm>
            <a:off x="8181976" y="1619250"/>
            <a:ext cx="2376500" cy="2326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096BA-DD19-477B-A54E-FCCC96FB64FB}"/>
              </a:ext>
            </a:extLst>
          </p:cNvPr>
          <p:cNvSpPr/>
          <p:nvPr/>
        </p:nvSpPr>
        <p:spPr>
          <a:xfrm>
            <a:off x="6095999" y="3990975"/>
            <a:ext cx="4581525" cy="1247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3AB5D9-A261-4C05-8E2E-FCE31AC7AE0B}"/>
              </a:ext>
            </a:extLst>
          </p:cNvPr>
          <p:cNvSpPr/>
          <p:nvPr/>
        </p:nvSpPr>
        <p:spPr>
          <a:xfrm>
            <a:off x="4900613" y="5238749"/>
            <a:ext cx="7030036" cy="9810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assignment for the week</a:t>
            </a:r>
          </a:p>
          <a:p>
            <a:pPr lvl="1"/>
            <a:r>
              <a:rPr lang="en-US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dirty="0"/>
              <a:t>ISBN 978-0-12-812275-4</a:t>
            </a:r>
          </a:p>
          <a:p>
            <a:pPr lvl="2"/>
            <a:r>
              <a:rPr lang="en-US" dirty="0"/>
              <a:t>Chapter 5, “</a:t>
            </a:r>
            <a:r>
              <a:rPr lang="en-AU" dirty="0"/>
              <a:t>Large and Fast: Exploiting Memory Hierarchy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pages 410-449 (sections 5.5 thru 5.8)</a:t>
            </a:r>
          </a:p>
          <a:p>
            <a:r>
              <a:rPr lang="en-US" dirty="0"/>
              <a:t>OH today 2:00 to 3:00 in Zoom -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dirty="0"/>
          </a:p>
          <a:p>
            <a:pPr lvl="2"/>
            <a:endParaRPr lang="en-US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29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Phases 7/8 are in the deduction period – 1%/day</a:t>
            </a:r>
          </a:p>
          <a:p>
            <a:r>
              <a:rPr lang="en-US" sz="3200" dirty="0"/>
              <a:t>Phase 9 is in the deduction period – 4%/day</a:t>
            </a:r>
          </a:p>
          <a:p>
            <a:r>
              <a:rPr lang="en-US" sz="3200" dirty="0"/>
              <a:t>Phase 10 is posted</a:t>
            </a:r>
          </a:p>
          <a:p>
            <a:r>
              <a:rPr lang="en-US" sz="3200" dirty="0"/>
              <a:t>Target Date Sunday, April 18 at 10:00 PM</a:t>
            </a:r>
          </a:p>
          <a:p>
            <a:r>
              <a:rPr lang="en-US" sz="3200" dirty="0"/>
              <a:t>Bonus 1%/day, Deduction 4%/day</a:t>
            </a:r>
          </a:p>
          <a:p>
            <a:r>
              <a:rPr lang="en-US" sz="3200" dirty="0"/>
              <a:t>Homework #5 will be posted this week and due the following week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7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Final Exam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May 3, 1:30 to 4:00 PM, Online</a:t>
            </a:r>
          </a:p>
          <a:p>
            <a:r>
              <a:rPr lang="en-US" sz="3200" dirty="0"/>
              <a:t>~20 Homework style questions</a:t>
            </a:r>
          </a:p>
          <a:p>
            <a:r>
              <a:rPr lang="en-US" sz="3200" dirty="0"/>
              <a:t>~30 short questions</a:t>
            </a:r>
          </a:p>
          <a:p>
            <a:r>
              <a:rPr lang="en-US" sz="3200" dirty="0"/>
              <a:t>Twice as many questions as the </a:t>
            </a:r>
            <a:r>
              <a:rPr lang="en-US" sz="3200" dirty="0" err="1"/>
              <a:t>MidTerm</a:t>
            </a:r>
            <a:r>
              <a:rPr lang="en-US" sz="3200" dirty="0"/>
              <a:t>, but 3 times as much time</a:t>
            </a:r>
          </a:p>
          <a:p>
            <a:r>
              <a:rPr lang="en-US" sz="3200" dirty="0"/>
              <a:t>The Final Exam is typically quite challenging</a:t>
            </a:r>
          </a:p>
          <a:p>
            <a:r>
              <a:rPr lang="en-US" sz="3200" dirty="0"/>
              <a:t>There will be a Practice Final available the week before the real Final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67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test:</a:t>
            </a:r>
          </a:p>
          <a:p>
            <a:pPr lvl="1"/>
            <a:r>
              <a:rPr lang="en-US" dirty="0"/>
              <a:t>Create an input value</a:t>
            </a:r>
          </a:p>
          <a:p>
            <a:pPr lvl="1"/>
            <a:r>
              <a:rPr lang="en-US" dirty="0"/>
              <a:t>Encode it</a:t>
            </a:r>
          </a:p>
          <a:p>
            <a:pPr lvl="1"/>
            <a:r>
              <a:rPr lang="en-US" dirty="0"/>
              <a:t>Insert an error</a:t>
            </a:r>
          </a:p>
          <a:p>
            <a:pPr lvl="1"/>
            <a:r>
              <a:rPr lang="en-US" dirty="0"/>
              <a:t>Decode the result</a:t>
            </a:r>
          </a:p>
          <a:p>
            <a:pPr lvl="1"/>
            <a:r>
              <a:rPr lang="en-US" dirty="0"/>
              <a:t>Check that the result matches the Specification in Section 1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Make sure you try several data patterns</a:t>
            </a:r>
          </a:p>
          <a:p>
            <a:r>
              <a:rPr lang="en-US" dirty="0"/>
              <a:t>Make sure you exercise all the error cases</a:t>
            </a:r>
          </a:p>
        </p:txBody>
      </p:sp>
    </p:spTree>
    <p:extLst>
      <p:ext uri="{BB962C8B-B14F-4D97-AF65-F5344CB8AC3E}">
        <p14:creationId xmlns:p14="http://schemas.microsoft.com/office/powerpoint/2010/main" val="8848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dirty="0"/>
              <a:t>Exercise of another key Computer Architecture function – optimization</a:t>
            </a:r>
          </a:p>
          <a:p>
            <a:r>
              <a:rPr lang="en-US" dirty="0"/>
              <a:t>Benchmark – a test program designed to exercise the functions required by a particular processor application</a:t>
            </a:r>
          </a:p>
          <a:p>
            <a:r>
              <a:rPr lang="en-US" dirty="0"/>
              <a:t>You each have a unique Benchmark – standardname10_test in H:</a:t>
            </a:r>
          </a:p>
          <a:p>
            <a:r>
              <a:rPr lang="en-US" dirty="0"/>
              <a:t>There is a full </a:t>
            </a:r>
            <a:r>
              <a:rPr lang="en-US" dirty="0" err="1"/>
              <a:t>Codasip</a:t>
            </a:r>
            <a:r>
              <a:rPr lang="en-US" dirty="0"/>
              <a:t> cache design in G:/Information/Phase 10</a:t>
            </a:r>
          </a:p>
          <a:p>
            <a:r>
              <a:rPr lang="en-US" dirty="0"/>
              <a:t>Your task is to determine the cache configuration which minimizes the cost function defined in your Benchmark</a:t>
            </a:r>
          </a:p>
          <a:p>
            <a:r>
              <a:rPr lang="en-US" dirty="0"/>
              <a:t>You create different cache configurations, build them and then run the Benchmark on that design</a:t>
            </a:r>
          </a:p>
        </p:txBody>
      </p:sp>
    </p:spTree>
    <p:extLst>
      <p:ext uri="{BB962C8B-B14F-4D97-AF65-F5344CB8AC3E}">
        <p14:creationId xmlns:p14="http://schemas.microsoft.com/office/powerpoint/2010/main" val="36829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dirty="0"/>
              <a:t>Each configuration will take several minutes to build, and 2-3 minutes to run the Benchmark</a:t>
            </a:r>
          </a:p>
          <a:p>
            <a:r>
              <a:rPr lang="en-US" dirty="0"/>
              <a:t>Track the results of each run, and adjust the configuration based on your results</a:t>
            </a:r>
          </a:p>
          <a:p>
            <a:r>
              <a:rPr lang="en-US" dirty="0"/>
              <a:t>A minimum of 10 different configurations is required to be run</a:t>
            </a:r>
          </a:p>
          <a:p>
            <a:r>
              <a:rPr lang="en-US" dirty="0"/>
              <a:t>A report is required as part of the exercise, which has the opportunity for up to 75 bonus points</a:t>
            </a:r>
          </a:p>
          <a:p>
            <a:r>
              <a:rPr lang="en-US" dirty="0"/>
              <a:t>A report template is provided  </a:t>
            </a:r>
          </a:p>
          <a:p>
            <a:r>
              <a:rPr lang="en-US" dirty="0"/>
              <a:t>The report is very representative of the type we use all the time in industry.</a:t>
            </a:r>
          </a:p>
        </p:txBody>
      </p:sp>
    </p:spTree>
    <p:extLst>
      <p:ext uri="{BB962C8B-B14F-4D97-AF65-F5344CB8AC3E}">
        <p14:creationId xmlns:p14="http://schemas.microsoft.com/office/powerpoint/2010/main" val="26193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dirty="0"/>
              <a:t>Your regular score is a function of how close your final design is to the optimal one</a:t>
            </a:r>
          </a:p>
          <a:p>
            <a:r>
              <a:rPr lang="en-US" dirty="0"/>
              <a:t>This version of Phase 10 is new, so there may be typos or confusing language in the document</a:t>
            </a:r>
          </a:p>
          <a:p>
            <a:r>
              <a:rPr lang="en-US" dirty="0"/>
              <a:t>Please ask questions about the document in #phase10</a:t>
            </a:r>
          </a:p>
        </p:txBody>
      </p:sp>
    </p:spTree>
    <p:extLst>
      <p:ext uri="{BB962C8B-B14F-4D97-AF65-F5344CB8AC3E}">
        <p14:creationId xmlns:p14="http://schemas.microsoft.com/office/powerpoint/2010/main" val="14638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55854</TotalTime>
  <Words>1953</Words>
  <Application>Microsoft Office PowerPoint</Application>
  <PresentationFormat>Widescreen</PresentationFormat>
  <Paragraphs>743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Final Exam</vt:lpstr>
      <vt:lpstr>Phase 9</vt:lpstr>
      <vt:lpstr>Phase 10</vt:lpstr>
      <vt:lpstr>Phase 10</vt:lpstr>
      <vt:lpstr>Phase 10</vt:lpstr>
      <vt:lpstr>Phases 9 and 10</vt:lpstr>
      <vt:lpstr>Direct Mapped Cache</vt:lpstr>
      <vt:lpstr>Tags and Valid bits</vt:lpstr>
      <vt:lpstr>Cache Access Example</vt:lpstr>
      <vt:lpstr>Cache Access Example</vt:lpstr>
      <vt:lpstr>Cache Access Example</vt:lpstr>
      <vt:lpstr>Cache Access Example</vt:lpstr>
      <vt:lpstr>Cache Access Example</vt:lpstr>
      <vt:lpstr>Cache Access Example</vt:lpstr>
      <vt:lpstr>Direct Mapped Cache</vt:lpstr>
      <vt:lpstr>N-way Set Associative Cache</vt:lpstr>
      <vt:lpstr>N-way Set Associative Cache</vt:lpstr>
      <vt:lpstr>Associative Caches</vt:lpstr>
      <vt:lpstr>Associative Cache Example</vt:lpstr>
      <vt:lpstr>Spectrum of Associativity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755</cp:revision>
  <cp:lastPrinted>2017-10-14T14:57:33Z</cp:lastPrinted>
  <dcterms:created xsi:type="dcterms:W3CDTF">2015-08-04T22:38:58Z</dcterms:created>
  <dcterms:modified xsi:type="dcterms:W3CDTF">2021-04-12T19:37:33Z</dcterms:modified>
</cp:coreProperties>
</file>