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1262" r:id="rId4"/>
    <p:sldId id="1357" r:id="rId5"/>
    <p:sldId id="1358" r:id="rId6"/>
    <p:sldId id="1356" r:id="rId7"/>
    <p:sldId id="1353" r:id="rId8"/>
    <p:sldId id="1354" r:id="rId9"/>
    <p:sldId id="1355" r:id="rId10"/>
    <p:sldId id="1184" r:id="rId11"/>
    <p:sldId id="1189" r:id="rId12"/>
    <p:sldId id="1282" r:id="rId13"/>
    <p:sldId id="1352" r:id="rId14"/>
    <p:sldId id="1190" r:id="rId15"/>
    <p:sldId id="1267" r:id="rId16"/>
    <p:sldId id="1268" r:id="rId17"/>
    <p:sldId id="1269" r:id="rId18"/>
    <p:sldId id="1270" r:id="rId19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>
        <p:scale>
          <a:sx n="110" d="100"/>
          <a:sy n="110" d="100"/>
        </p:scale>
        <p:origin x="78" y="49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0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86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98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4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73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2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4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74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9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7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#36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5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 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April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Set Associative Cache Organization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4" descr="f05-17-P374493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3" y="1028316"/>
            <a:ext cx="6006164" cy="499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4364" y="1064121"/>
            <a:ext cx="49094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Way must have its own comparator.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Way requires a multiplexor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many comparators would a 4,096 byte fully associative cache with a line of 4 words require?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4,096 bytes / 4 bytes/word= 1,024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1,024 words / 4 words/block = 256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256 comparators and a 256:1 multiplexor!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additional hardware for a fully associative cache makes it very expensive in terms of silicon real estate as well as execution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increase in cache hit rate decreases with each additional level of associativity.  Many systems find the cost / benefit trade off is in the range of 2 to 4.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D35B9E-F47A-4760-A083-39619AEBC566}"/>
              </a:ext>
            </a:extLst>
          </p:cNvPr>
          <p:cNvSpPr/>
          <p:nvPr/>
        </p:nvSpPr>
        <p:spPr>
          <a:xfrm>
            <a:off x="1295400" y="3971925"/>
            <a:ext cx="32385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823E06-32FE-42F4-ACDF-050BC313CD2D}"/>
              </a:ext>
            </a:extLst>
          </p:cNvPr>
          <p:cNvSpPr/>
          <p:nvPr/>
        </p:nvSpPr>
        <p:spPr>
          <a:xfrm>
            <a:off x="2643032" y="3971925"/>
            <a:ext cx="32385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E6BFA-1C40-4202-B6C5-A9306D2902C5}"/>
              </a:ext>
            </a:extLst>
          </p:cNvPr>
          <p:cNvSpPr/>
          <p:nvPr/>
        </p:nvSpPr>
        <p:spPr>
          <a:xfrm>
            <a:off x="3990571" y="3971925"/>
            <a:ext cx="32385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725935-F11F-4249-BD99-20D1D66BC8BF}"/>
              </a:ext>
            </a:extLst>
          </p:cNvPr>
          <p:cNvSpPr/>
          <p:nvPr/>
        </p:nvSpPr>
        <p:spPr>
          <a:xfrm>
            <a:off x="5368988" y="3971925"/>
            <a:ext cx="32385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BC8BC4-5999-4B87-868C-63551A3E8CE0}"/>
              </a:ext>
            </a:extLst>
          </p:cNvPr>
          <p:cNvCxnSpPr/>
          <p:nvPr/>
        </p:nvCxnSpPr>
        <p:spPr>
          <a:xfrm flipV="1">
            <a:off x="3857625" y="5591175"/>
            <a:ext cx="32385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How Much Associativity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Increased associativity decreases miss rate</a:t>
            </a:r>
          </a:p>
          <a:p>
            <a:pPr lvl="1"/>
            <a:r>
              <a:rPr lang="en-US" altLang="en-US" sz="2800" dirty="0"/>
              <a:t>But with diminishing returns</a:t>
            </a:r>
          </a:p>
          <a:p>
            <a:r>
              <a:rPr lang="en-US" altLang="en-US" sz="3200" dirty="0"/>
              <a:t>Simulation of a system with 64KB</a:t>
            </a:r>
            <a:br>
              <a:rPr lang="en-US" altLang="en-US" sz="3200" dirty="0"/>
            </a:br>
            <a:r>
              <a:rPr lang="en-US" altLang="en-US" sz="3200" dirty="0"/>
              <a:t>D-cache, 16-word blocks, SPEC2000</a:t>
            </a:r>
          </a:p>
          <a:p>
            <a:r>
              <a:rPr lang="en-US" altLang="en-US" sz="3200" dirty="0"/>
              <a:t>Miss ratio for various </a:t>
            </a:r>
            <a:r>
              <a:rPr lang="en-US" altLang="en-US" sz="3200" dirty="0" err="1"/>
              <a:t>associativities</a:t>
            </a:r>
            <a:endParaRPr lang="en-US" altLang="en-US" sz="3200" dirty="0"/>
          </a:p>
          <a:p>
            <a:pPr lvl="1"/>
            <a:r>
              <a:rPr lang="en-US" altLang="en-US" sz="2800" dirty="0"/>
              <a:t>1-way: 10.3% (this is a Direct Mapped cache)</a:t>
            </a:r>
          </a:p>
          <a:p>
            <a:pPr lvl="1"/>
            <a:r>
              <a:rPr lang="en-US" altLang="en-US" sz="2800" dirty="0"/>
              <a:t>2-way: 8.6%</a:t>
            </a:r>
          </a:p>
          <a:p>
            <a:pPr lvl="1"/>
            <a:r>
              <a:rPr lang="en-US" altLang="en-US" sz="2800" dirty="0"/>
              <a:t>4-way: 8.3%</a:t>
            </a:r>
          </a:p>
          <a:p>
            <a:pPr lvl="1"/>
            <a:r>
              <a:rPr lang="en-US" altLang="en-US" sz="2800" dirty="0"/>
              <a:t>8-way: 8.1%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51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Defining Cache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0708" y="1239325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size of a cache is the total number of bytes in all the Data Caches (not including the Tag memory)</a:t>
            </a:r>
          </a:p>
          <a:p>
            <a:r>
              <a:rPr lang="en-US" altLang="en-US" sz="3200" dirty="0"/>
              <a:t>An n-way Set Associative Cache of size X has X/n bytes per Way</a:t>
            </a:r>
          </a:p>
          <a:p>
            <a:r>
              <a:rPr lang="en-US" altLang="en-US" sz="3200" dirty="0"/>
              <a:t>The size of the Way defines how the Address is partitioned</a:t>
            </a:r>
          </a:p>
          <a:p>
            <a:r>
              <a:rPr lang="en-US" altLang="en-US" sz="3200" dirty="0"/>
              <a:t>The number of Ways does not affect the address partitioning since all Ways get the same address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19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Defining Cache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0708" y="1239325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Example – 8192 byte 4-way Set Associative Cache, 2 words per line, 32-bit words</a:t>
            </a:r>
          </a:p>
          <a:p>
            <a:pPr lvl="1"/>
            <a:r>
              <a:rPr lang="en-US" altLang="en-US" dirty="0"/>
              <a:t>Bytes/Way = 8192/4 = 2048 bytes</a:t>
            </a:r>
          </a:p>
          <a:p>
            <a:pPr lvl="1"/>
            <a:r>
              <a:rPr lang="en-US" altLang="en-US" dirty="0"/>
              <a:t>Words/Way = 2048/4 = 512 words</a:t>
            </a:r>
          </a:p>
          <a:p>
            <a:pPr lvl="1"/>
            <a:r>
              <a:rPr lang="en-AU" altLang="en-US" dirty="0"/>
              <a:t>Lines/Way = 512/2 = 256 lines</a:t>
            </a:r>
          </a:p>
          <a:p>
            <a:r>
              <a:rPr lang="en-AU" altLang="en-US" dirty="0"/>
              <a:t>Byte Offset = 2 bits</a:t>
            </a:r>
          </a:p>
          <a:p>
            <a:r>
              <a:rPr lang="en-AU" altLang="en-US" dirty="0"/>
              <a:t>Word Offset = 1 bit</a:t>
            </a:r>
          </a:p>
          <a:p>
            <a:r>
              <a:rPr lang="en-AU" altLang="en-US" dirty="0"/>
              <a:t>Index = log2(256) = 8 bits</a:t>
            </a:r>
          </a:p>
          <a:p>
            <a:r>
              <a:rPr lang="en-AU" altLang="en-US" dirty="0"/>
              <a:t>Tag = 32 – 8 – 2 – 1 = 21 bits</a:t>
            </a:r>
          </a:p>
        </p:txBody>
      </p:sp>
    </p:spTree>
    <p:extLst>
      <p:ext uri="{BB962C8B-B14F-4D97-AF65-F5344CB8AC3E}">
        <p14:creationId xmlns:p14="http://schemas.microsoft.com/office/powerpoint/2010/main" val="2053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Replacement Policy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Direct mapped: no choice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Set associative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Select non-valid entry, if there is one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Otherwise, choose among entries in the set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Choose the one unused for the longest time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Simple for 2-way, manageable for 4-way, too hard beyond that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Random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Gives approximately the same performance as LRU for high associativity</a:t>
            </a:r>
            <a:endParaRPr lang="en-AU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827769" y="1314701"/>
            <a:ext cx="2926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Least recently used: </a:t>
            </a:r>
            <a:r>
              <a:rPr lang="en-US" dirty="0">
                <a:solidFill>
                  <a:schemeClr val="bg1"/>
                </a:solidFill>
              </a:rPr>
              <a:t> a replacement scheme in which the block replaced is the one that has been unused for the longest 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Cache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469002" y="1629944"/>
            <a:ext cx="8589937" cy="18702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Cache – 16 blocks of 1 word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Address sequence (Word addresses)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the Upper Address bits (tags - aligned with the byte address) for a Direct Mapped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First – partition the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2-way Set Associative cache of the same size – how many sets? (Poll)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8E36D3-0A8E-4AFB-ADC8-CE16053A4134}"/>
              </a:ext>
            </a:extLst>
          </p:cNvPr>
          <p:cNvSpPr/>
          <p:nvPr/>
        </p:nvSpPr>
        <p:spPr>
          <a:xfrm>
            <a:off x="711711" y="487457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341E58-9239-4E3F-9784-F0BBB2C1D02A}"/>
              </a:ext>
            </a:extLst>
          </p:cNvPr>
          <p:cNvSpPr/>
          <p:nvPr/>
        </p:nvSpPr>
        <p:spPr>
          <a:xfrm>
            <a:off x="711721" y="506772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402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3BC29B-0E55-4DD5-8056-C46A3F3E25AF}"/>
              </a:ext>
            </a:extLst>
          </p:cNvPr>
          <p:cNvSpPr/>
          <p:nvPr/>
        </p:nvSpPr>
        <p:spPr>
          <a:xfrm>
            <a:off x="711720" y="447496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855058-6ADB-44AA-994D-5478AACB2DAC}"/>
              </a:ext>
            </a:extLst>
          </p:cNvPr>
          <p:cNvSpPr/>
          <p:nvPr/>
        </p:nvSpPr>
        <p:spPr>
          <a:xfrm>
            <a:off x="711721" y="466769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84DFC2-A9D4-452A-8112-9F23C1B36CC5}"/>
              </a:ext>
            </a:extLst>
          </p:cNvPr>
          <p:cNvSpPr/>
          <p:nvPr/>
        </p:nvSpPr>
        <p:spPr>
          <a:xfrm>
            <a:off x="711711" y="566048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66ACB0-EE2C-42B7-9E12-E3C44500639C}"/>
              </a:ext>
            </a:extLst>
          </p:cNvPr>
          <p:cNvSpPr/>
          <p:nvPr/>
        </p:nvSpPr>
        <p:spPr>
          <a:xfrm>
            <a:off x="711712" y="585321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47752E-0D04-4E94-8997-740089282A05}"/>
              </a:ext>
            </a:extLst>
          </p:cNvPr>
          <p:cNvSpPr/>
          <p:nvPr/>
        </p:nvSpPr>
        <p:spPr>
          <a:xfrm>
            <a:off x="711711" y="526045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567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6E8266-EDD9-4AD3-88EC-03A747F10C3B}"/>
              </a:ext>
            </a:extLst>
          </p:cNvPr>
          <p:cNvSpPr/>
          <p:nvPr/>
        </p:nvSpPr>
        <p:spPr>
          <a:xfrm>
            <a:off x="711712" y="545317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E9904E8-D0A9-48ED-9D7A-DA75E91C81DA}"/>
              </a:ext>
            </a:extLst>
          </p:cNvPr>
          <p:cNvSpPr/>
          <p:nvPr/>
        </p:nvSpPr>
        <p:spPr>
          <a:xfrm>
            <a:off x="706820" y="4289048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2FE5136-BAEC-4AC8-8A5C-55913AEDBE1C}"/>
              </a:ext>
            </a:extLst>
          </p:cNvPr>
          <p:cNvSpPr/>
          <p:nvPr/>
        </p:nvSpPr>
        <p:spPr>
          <a:xfrm>
            <a:off x="1255085" y="487895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A17778-0744-4DB1-AB59-CC8C490600E5}"/>
              </a:ext>
            </a:extLst>
          </p:cNvPr>
          <p:cNvSpPr/>
          <p:nvPr/>
        </p:nvSpPr>
        <p:spPr>
          <a:xfrm>
            <a:off x="1255095" y="507210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1608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DE737E8-F6A7-4CD8-82C6-F6BC6050A831}"/>
              </a:ext>
            </a:extLst>
          </p:cNvPr>
          <p:cNvSpPr/>
          <p:nvPr/>
        </p:nvSpPr>
        <p:spPr>
          <a:xfrm>
            <a:off x="1255094" y="447934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8FC7F-414A-4E94-951D-F2DD501A8449}"/>
              </a:ext>
            </a:extLst>
          </p:cNvPr>
          <p:cNvSpPr/>
          <p:nvPr/>
        </p:nvSpPr>
        <p:spPr>
          <a:xfrm>
            <a:off x="1255095" y="467206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492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90C166-611D-427A-9249-3EEBFDE843B2}"/>
              </a:ext>
            </a:extLst>
          </p:cNvPr>
          <p:cNvSpPr/>
          <p:nvPr/>
        </p:nvSpPr>
        <p:spPr>
          <a:xfrm>
            <a:off x="1255085" y="566486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236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39D595D-8E6F-4DE7-98F4-B8D61D301763}"/>
              </a:ext>
            </a:extLst>
          </p:cNvPr>
          <p:cNvSpPr/>
          <p:nvPr/>
        </p:nvSpPr>
        <p:spPr>
          <a:xfrm>
            <a:off x="1255086" y="585759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5DF771-5A46-4E23-B3F6-7AF5F0A205A4}"/>
              </a:ext>
            </a:extLst>
          </p:cNvPr>
          <p:cNvSpPr/>
          <p:nvPr/>
        </p:nvSpPr>
        <p:spPr>
          <a:xfrm>
            <a:off x="1255085" y="526482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2268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0D4A99F-C854-4711-ADDB-AE5D44283AD4}"/>
              </a:ext>
            </a:extLst>
          </p:cNvPr>
          <p:cNvSpPr/>
          <p:nvPr/>
        </p:nvSpPr>
        <p:spPr>
          <a:xfrm>
            <a:off x="1255086" y="545755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EEB23E-50E3-4065-B010-EA531EA7D176}"/>
              </a:ext>
            </a:extLst>
          </p:cNvPr>
          <p:cNvSpPr/>
          <p:nvPr/>
        </p:nvSpPr>
        <p:spPr>
          <a:xfrm>
            <a:off x="1250194" y="4293426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B2FC988-95D1-4567-92EC-C23A5B4A8F49}"/>
              </a:ext>
            </a:extLst>
          </p:cNvPr>
          <p:cNvSpPr/>
          <p:nvPr/>
        </p:nvSpPr>
        <p:spPr>
          <a:xfrm>
            <a:off x="1803340" y="4875568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0x00000038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028453B-0270-41F6-9588-AD582FA82849}"/>
              </a:ext>
            </a:extLst>
          </p:cNvPr>
          <p:cNvSpPr/>
          <p:nvPr/>
        </p:nvSpPr>
        <p:spPr>
          <a:xfrm>
            <a:off x="1803350" y="5068723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0x00000648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CE31FD9-B32D-4DDB-8138-7BEA4F3A6097}"/>
              </a:ext>
            </a:extLst>
          </p:cNvPr>
          <p:cNvSpPr/>
          <p:nvPr/>
        </p:nvSpPr>
        <p:spPr>
          <a:xfrm>
            <a:off x="1803349" y="4475960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0x0000006c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6B97AE3-DB42-47B2-AF0B-68BA1FDEE4A6}"/>
              </a:ext>
            </a:extLst>
          </p:cNvPr>
          <p:cNvSpPr/>
          <p:nvPr/>
        </p:nvSpPr>
        <p:spPr>
          <a:xfrm>
            <a:off x="1803350" y="4668686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0x000001ec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9692EF-E892-4150-880A-BDB08E3A5D17}"/>
              </a:ext>
            </a:extLst>
          </p:cNvPr>
          <p:cNvSpPr/>
          <p:nvPr/>
        </p:nvSpPr>
        <p:spPr>
          <a:xfrm>
            <a:off x="1803340" y="5661484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0x000000ec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1559C3-28B8-46AE-9DB1-F7D560A4FDDE}"/>
              </a:ext>
            </a:extLst>
          </p:cNvPr>
          <p:cNvSpPr/>
          <p:nvPr/>
        </p:nvSpPr>
        <p:spPr>
          <a:xfrm>
            <a:off x="1803341" y="5854210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0x00000078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AD7A39-55A4-4468-919B-D695BC08C7C8}"/>
              </a:ext>
            </a:extLst>
          </p:cNvPr>
          <p:cNvSpPr/>
          <p:nvPr/>
        </p:nvSpPr>
        <p:spPr>
          <a:xfrm>
            <a:off x="1803340" y="5261447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0x000008dc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2D26E7-6797-4ABB-9EF1-C8DEF71BB8BA}"/>
              </a:ext>
            </a:extLst>
          </p:cNvPr>
          <p:cNvSpPr/>
          <p:nvPr/>
        </p:nvSpPr>
        <p:spPr>
          <a:xfrm>
            <a:off x="1803341" y="5454173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0x00000048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6EAC68D-14D6-431A-8732-66428879B92F}"/>
              </a:ext>
            </a:extLst>
          </p:cNvPr>
          <p:cNvSpPr/>
          <p:nvPr/>
        </p:nvSpPr>
        <p:spPr>
          <a:xfrm>
            <a:off x="1798449" y="4290044"/>
            <a:ext cx="110127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89221AD-3BA0-426C-8550-8A035F2B1F60}"/>
              </a:ext>
            </a:extLst>
          </p:cNvPr>
          <p:cNvSpPr/>
          <p:nvPr/>
        </p:nvSpPr>
        <p:spPr>
          <a:xfrm>
            <a:off x="2904619" y="4877016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0…000000111000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06314A5-9B3B-4AC0-9A20-8379E83B7F04}"/>
              </a:ext>
            </a:extLst>
          </p:cNvPr>
          <p:cNvSpPr/>
          <p:nvPr/>
        </p:nvSpPr>
        <p:spPr>
          <a:xfrm>
            <a:off x="2904629" y="507017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0…011001000100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317B376-62BD-4E33-B1E7-FEB9984D185B}"/>
              </a:ext>
            </a:extLst>
          </p:cNvPr>
          <p:cNvSpPr/>
          <p:nvPr/>
        </p:nvSpPr>
        <p:spPr>
          <a:xfrm>
            <a:off x="2904628" y="447740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0…000001101100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5C99EBE-68C4-4CB0-9791-95C21AED35F2}"/>
              </a:ext>
            </a:extLst>
          </p:cNvPr>
          <p:cNvSpPr/>
          <p:nvPr/>
        </p:nvSpPr>
        <p:spPr>
          <a:xfrm>
            <a:off x="2904629" y="4670134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0…000111101100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FFB72BE-8763-4470-AC24-0301EAEFD044}"/>
              </a:ext>
            </a:extLst>
          </p:cNvPr>
          <p:cNvSpPr/>
          <p:nvPr/>
        </p:nvSpPr>
        <p:spPr>
          <a:xfrm>
            <a:off x="2904619" y="5662932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0…000011101100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C04C4EB-769B-49F4-80B1-226C4EBD8833}"/>
              </a:ext>
            </a:extLst>
          </p:cNvPr>
          <p:cNvSpPr/>
          <p:nvPr/>
        </p:nvSpPr>
        <p:spPr>
          <a:xfrm>
            <a:off x="2904620" y="585565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0…000001111000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89D132B-1B8C-435A-A2ED-721952C576CA}"/>
              </a:ext>
            </a:extLst>
          </p:cNvPr>
          <p:cNvSpPr/>
          <p:nvPr/>
        </p:nvSpPr>
        <p:spPr>
          <a:xfrm>
            <a:off x="2904619" y="5262895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0…100011011100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8F91F0-D7BC-418A-9134-228B36053911}"/>
              </a:ext>
            </a:extLst>
          </p:cNvPr>
          <p:cNvSpPr/>
          <p:nvPr/>
        </p:nvSpPr>
        <p:spPr>
          <a:xfrm>
            <a:off x="2904620" y="545562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0…000001001000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868954C-5BF1-4AD0-9D15-663B83DFFCE5}"/>
              </a:ext>
            </a:extLst>
          </p:cNvPr>
          <p:cNvSpPr/>
          <p:nvPr/>
        </p:nvSpPr>
        <p:spPr>
          <a:xfrm>
            <a:off x="2899728" y="4291492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9F8DCC-062F-4D73-BF10-6A4321686957}"/>
              </a:ext>
            </a:extLst>
          </p:cNvPr>
          <p:cNvSpPr/>
          <p:nvPr/>
        </p:nvSpPr>
        <p:spPr>
          <a:xfrm>
            <a:off x="4080768" y="4193643"/>
            <a:ext cx="180456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B46A917-FF8A-4AED-AF25-1C6871BCBF4F}"/>
              </a:ext>
            </a:extLst>
          </p:cNvPr>
          <p:cNvSpPr/>
          <p:nvPr/>
        </p:nvSpPr>
        <p:spPr>
          <a:xfrm>
            <a:off x="4023360" y="3997405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A7E08AD-3F24-4042-A068-2E6182780063}"/>
              </a:ext>
            </a:extLst>
          </p:cNvPr>
          <p:cNvSpPr/>
          <p:nvPr/>
        </p:nvSpPr>
        <p:spPr>
          <a:xfrm>
            <a:off x="3776782" y="3945999"/>
            <a:ext cx="304332" cy="21075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CA02100-A2F6-4E75-9A29-07A9D6A16AFA}"/>
              </a:ext>
            </a:extLst>
          </p:cNvPr>
          <p:cNvSpPr/>
          <p:nvPr/>
        </p:nvSpPr>
        <p:spPr>
          <a:xfrm>
            <a:off x="3701851" y="3746293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A12AEA-0B03-4636-BF61-E4527444E501}"/>
              </a:ext>
            </a:extLst>
          </p:cNvPr>
          <p:cNvSpPr/>
          <p:nvPr/>
        </p:nvSpPr>
        <p:spPr>
          <a:xfrm>
            <a:off x="4470311" y="4874572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0…000000000000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398FD6C-FCD5-4F93-84EC-D1E6AB52F477}"/>
              </a:ext>
            </a:extLst>
          </p:cNvPr>
          <p:cNvSpPr/>
          <p:nvPr/>
        </p:nvSpPr>
        <p:spPr>
          <a:xfrm>
            <a:off x="4470321" y="506772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0…011001000000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D776FB7-38B6-410E-887B-789246850355}"/>
              </a:ext>
            </a:extLst>
          </p:cNvPr>
          <p:cNvSpPr/>
          <p:nvPr/>
        </p:nvSpPr>
        <p:spPr>
          <a:xfrm>
            <a:off x="4470320" y="4474964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0…000001000000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8B78FA0-5BD0-4A6B-ADBF-582E305176F1}"/>
              </a:ext>
            </a:extLst>
          </p:cNvPr>
          <p:cNvSpPr/>
          <p:nvPr/>
        </p:nvSpPr>
        <p:spPr>
          <a:xfrm>
            <a:off x="4470321" y="4667690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0…000011000000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6473529-82DD-4651-8803-D6B3CF135124}"/>
              </a:ext>
            </a:extLst>
          </p:cNvPr>
          <p:cNvSpPr/>
          <p:nvPr/>
        </p:nvSpPr>
        <p:spPr>
          <a:xfrm>
            <a:off x="4470311" y="566048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0…000011000000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62AD6A1-A14D-420F-82AC-2ADBF2EAE6FA}"/>
              </a:ext>
            </a:extLst>
          </p:cNvPr>
          <p:cNvSpPr/>
          <p:nvPr/>
        </p:nvSpPr>
        <p:spPr>
          <a:xfrm>
            <a:off x="4470312" y="5853214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0…000001000000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772FFFD-2EFE-48F5-A318-CCFACE608EBB}"/>
              </a:ext>
            </a:extLst>
          </p:cNvPr>
          <p:cNvSpPr/>
          <p:nvPr/>
        </p:nvSpPr>
        <p:spPr>
          <a:xfrm>
            <a:off x="4470311" y="526045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0…100011000000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6033C35-5FDD-4D9A-BA7E-FDD0DA080DEA}"/>
              </a:ext>
            </a:extLst>
          </p:cNvPr>
          <p:cNvSpPr/>
          <p:nvPr/>
        </p:nvSpPr>
        <p:spPr>
          <a:xfrm>
            <a:off x="4470312" y="545317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0…000001000000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FA7776-1A85-476C-A6EE-D6E496A65AED}"/>
              </a:ext>
            </a:extLst>
          </p:cNvPr>
          <p:cNvSpPr/>
          <p:nvPr/>
        </p:nvSpPr>
        <p:spPr>
          <a:xfrm>
            <a:off x="4465420" y="4289048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Keep the Tag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4D20BF4-43F7-4000-A05B-92D1E8F8845C}"/>
              </a:ext>
            </a:extLst>
          </p:cNvPr>
          <p:cNvSpPr/>
          <p:nvPr/>
        </p:nvSpPr>
        <p:spPr>
          <a:xfrm>
            <a:off x="5337573" y="4193643"/>
            <a:ext cx="501822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BC1B1BC-C664-49CB-8862-5D05EBA0A930}"/>
              </a:ext>
            </a:extLst>
          </p:cNvPr>
          <p:cNvSpPr/>
          <p:nvPr/>
        </p:nvSpPr>
        <p:spPr>
          <a:xfrm>
            <a:off x="5103340" y="3992784"/>
            <a:ext cx="99265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 in Tag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F57280B-D906-4252-81C5-AA8FF7F5284A}"/>
              </a:ext>
            </a:extLst>
          </p:cNvPr>
          <p:cNvSpPr/>
          <p:nvPr/>
        </p:nvSpPr>
        <p:spPr>
          <a:xfrm>
            <a:off x="1171529" y="3170291"/>
            <a:ext cx="110127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dec2hex()</a:t>
            </a:r>
          </a:p>
        </p:txBody>
      </p:sp>
    </p:spTree>
    <p:extLst>
      <p:ext uri="{BB962C8B-B14F-4D97-AF65-F5344CB8AC3E}">
        <p14:creationId xmlns:p14="http://schemas.microsoft.com/office/powerpoint/2010/main" val="4562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45" grpId="0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/>
      <p:bldP spid="182" grpId="0" animBg="1"/>
      <p:bldP spid="183" grpId="0"/>
      <p:bldP spid="184" grpId="0" animBg="1"/>
      <p:bldP spid="185" grpId="0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/>
      <p:bldP spid="195" grpId="0" animBg="1"/>
      <p:bldP spid="196" grpId="0"/>
      <p:bldP spid="1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Cache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469002" y="1629944"/>
            <a:ext cx="8589937" cy="18702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Cache – 16 blocks of 1 word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the tags (aligned with the byte address) for a Direct Mapped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2-way Set Associative cache of the same size – how many sets?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the tags (aligned with the byte address) for this 2-way SA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Cache contents after the address sequence with LRU starting from power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access is a hit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8E36D3-0A8E-4AFB-ADC8-CE16053A4134}"/>
              </a:ext>
            </a:extLst>
          </p:cNvPr>
          <p:cNvSpPr/>
          <p:nvPr/>
        </p:nvSpPr>
        <p:spPr>
          <a:xfrm>
            <a:off x="711711" y="486662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341E58-9239-4E3F-9784-F0BBB2C1D02A}"/>
              </a:ext>
            </a:extLst>
          </p:cNvPr>
          <p:cNvSpPr/>
          <p:nvPr/>
        </p:nvSpPr>
        <p:spPr>
          <a:xfrm>
            <a:off x="711721" y="505977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402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3BC29B-0E55-4DD5-8056-C46A3F3E25AF}"/>
              </a:ext>
            </a:extLst>
          </p:cNvPr>
          <p:cNvSpPr/>
          <p:nvPr/>
        </p:nvSpPr>
        <p:spPr>
          <a:xfrm>
            <a:off x="711720" y="446701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855058-6ADB-44AA-994D-5478AACB2DAC}"/>
              </a:ext>
            </a:extLst>
          </p:cNvPr>
          <p:cNvSpPr/>
          <p:nvPr/>
        </p:nvSpPr>
        <p:spPr>
          <a:xfrm>
            <a:off x="711721" y="465973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84DFC2-A9D4-452A-8112-9F23C1B36CC5}"/>
              </a:ext>
            </a:extLst>
          </p:cNvPr>
          <p:cNvSpPr/>
          <p:nvPr/>
        </p:nvSpPr>
        <p:spPr>
          <a:xfrm>
            <a:off x="711711" y="565253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66ACB0-EE2C-42B7-9E12-E3C44500639C}"/>
              </a:ext>
            </a:extLst>
          </p:cNvPr>
          <p:cNvSpPr/>
          <p:nvPr/>
        </p:nvSpPr>
        <p:spPr>
          <a:xfrm>
            <a:off x="711712" y="584526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47752E-0D04-4E94-8997-740089282A05}"/>
              </a:ext>
            </a:extLst>
          </p:cNvPr>
          <p:cNvSpPr/>
          <p:nvPr/>
        </p:nvSpPr>
        <p:spPr>
          <a:xfrm>
            <a:off x="711711" y="525250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567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6E8266-EDD9-4AD3-88EC-03A747F10C3B}"/>
              </a:ext>
            </a:extLst>
          </p:cNvPr>
          <p:cNvSpPr/>
          <p:nvPr/>
        </p:nvSpPr>
        <p:spPr>
          <a:xfrm>
            <a:off x="711712" y="544522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E9904E8-D0A9-48ED-9D7A-DA75E91C81DA}"/>
              </a:ext>
            </a:extLst>
          </p:cNvPr>
          <p:cNvSpPr/>
          <p:nvPr/>
        </p:nvSpPr>
        <p:spPr>
          <a:xfrm>
            <a:off x="706820" y="4281097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2FE5136-BAEC-4AC8-8A5C-55913AEDBE1C}"/>
              </a:ext>
            </a:extLst>
          </p:cNvPr>
          <p:cNvSpPr/>
          <p:nvPr/>
        </p:nvSpPr>
        <p:spPr>
          <a:xfrm>
            <a:off x="1255085" y="487099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A17778-0744-4DB1-AB59-CC8C490600E5}"/>
              </a:ext>
            </a:extLst>
          </p:cNvPr>
          <p:cNvSpPr/>
          <p:nvPr/>
        </p:nvSpPr>
        <p:spPr>
          <a:xfrm>
            <a:off x="1255095" y="506415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1608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DE737E8-F6A7-4CD8-82C6-F6BC6050A831}"/>
              </a:ext>
            </a:extLst>
          </p:cNvPr>
          <p:cNvSpPr/>
          <p:nvPr/>
        </p:nvSpPr>
        <p:spPr>
          <a:xfrm>
            <a:off x="1255094" y="447139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8FC7F-414A-4E94-951D-F2DD501A8449}"/>
              </a:ext>
            </a:extLst>
          </p:cNvPr>
          <p:cNvSpPr/>
          <p:nvPr/>
        </p:nvSpPr>
        <p:spPr>
          <a:xfrm>
            <a:off x="1255095" y="466411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492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90C166-611D-427A-9249-3EEBFDE843B2}"/>
              </a:ext>
            </a:extLst>
          </p:cNvPr>
          <p:cNvSpPr/>
          <p:nvPr/>
        </p:nvSpPr>
        <p:spPr>
          <a:xfrm>
            <a:off x="1255085" y="565691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236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39D595D-8E6F-4DE7-98F4-B8D61D301763}"/>
              </a:ext>
            </a:extLst>
          </p:cNvPr>
          <p:cNvSpPr/>
          <p:nvPr/>
        </p:nvSpPr>
        <p:spPr>
          <a:xfrm>
            <a:off x="1255086" y="584964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5DF771-5A46-4E23-B3F6-7AF5F0A205A4}"/>
              </a:ext>
            </a:extLst>
          </p:cNvPr>
          <p:cNvSpPr/>
          <p:nvPr/>
        </p:nvSpPr>
        <p:spPr>
          <a:xfrm>
            <a:off x="1255085" y="525687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2268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0D4A99F-C854-4711-ADDB-AE5D44283AD4}"/>
              </a:ext>
            </a:extLst>
          </p:cNvPr>
          <p:cNvSpPr/>
          <p:nvPr/>
        </p:nvSpPr>
        <p:spPr>
          <a:xfrm>
            <a:off x="1255086" y="544960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EEB23E-50E3-4065-B010-EA531EA7D176}"/>
              </a:ext>
            </a:extLst>
          </p:cNvPr>
          <p:cNvSpPr/>
          <p:nvPr/>
        </p:nvSpPr>
        <p:spPr>
          <a:xfrm>
            <a:off x="1250194" y="4285475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B2FC988-95D1-4567-92EC-C23A5B4A8F49}"/>
              </a:ext>
            </a:extLst>
          </p:cNvPr>
          <p:cNvSpPr/>
          <p:nvPr/>
        </p:nvSpPr>
        <p:spPr>
          <a:xfrm>
            <a:off x="1803340" y="4867617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0x00000038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028453B-0270-41F6-9588-AD582FA82849}"/>
              </a:ext>
            </a:extLst>
          </p:cNvPr>
          <p:cNvSpPr/>
          <p:nvPr/>
        </p:nvSpPr>
        <p:spPr>
          <a:xfrm>
            <a:off x="1803350" y="5060772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0x00000648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CE31FD9-B32D-4DDB-8138-7BEA4F3A6097}"/>
              </a:ext>
            </a:extLst>
          </p:cNvPr>
          <p:cNvSpPr/>
          <p:nvPr/>
        </p:nvSpPr>
        <p:spPr>
          <a:xfrm>
            <a:off x="1803349" y="4468009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0x0000006c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6B97AE3-DB42-47B2-AF0B-68BA1FDEE4A6}"/>
              </a:ext>
            </a:extLst>
          </p:cNvPr>
          <p:cNvSpPr/>
          <p:nvPr/>
        </p:nvSpPr>
        <p:spPr>
          <a:xfrm>
            <a:off x="1803350" y="4660735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0x000001ec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9692EF-E892-4150-880A-BDB08E3A5D17}"/>
              </a:ext>
            </a:extLst>
          </p:cNvPr>
          <p:cNvSpPr/>
          <p:nvPr/>
        </p:nvSpPr>
        <p:spPr>
          <a:xfrm>
            <a:off x="1803340" y="5653533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0x000000ec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1559C3-28B8-46AE-9DB1-F7D560A4FDDE}"/>
              </a:ext>
            </a:extLst>
          </p:cNvPr>
          <p:cNvSpPr/>
          <p:nvPr/>
        </p:nvSpPr>
        <p:spPr>
          <a:xfrm>
            <a:off x="1803341" y="5846259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0x00000078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AD7A39-55A4-4468-919B-D695BC08C7C8}"/>
              </a:ext>
            </a:extLst>
          </p:cNvPr>
          <p:cNvSpPr/>
          <p:nvPr/>
        </p:nvSpPr>
        <p:spPr>
          <a:xfrm>
            <a:off x="1803340" y="5253496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0x000008dc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2D26E7-6797-4ABB-9EF1-C8DEF71BB8BA}"/>
              </a:ext>
            </a:extLst>
          </p:cNvPr>
          <p:cNvSpPr/>
          <p:nvPr/>
        </p:nvSpPr>
        <p:spPr>
          <a:xfrm>
            <a:off x="1803341" y="5446222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0x0000006c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6EAC68D-14D6-431A-8732-66428879B92F}"/>
              </a:ext>
            </a:extLst>
          </p:cNvPr>
          <p:cNvSpPr/>
          <p:nvPr/>
        </p:nvSpPr>
        <p:spPr>
          <a:xfrm>
            <a:off x="1798449" y="4282093"/>
            <a:ext cx="110127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89221AD-3BA0-426C-8550-8A035F2B1F60}"/>
              </a:ext>
            </a:extLst>
          </p:cNvPr>
          <p:cNvSpPr/>
          <p:nvPr/>
        </p:nvSpPr>
        <p:spPr>
          <a:xfrm>
            <a:off x="2904619" y="4869065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0…000000111000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06314A5-9B3B-4AC0-9A20-8379E83B7F04}"/>
              </a:ext>
            </a:extLst>
          </p:cNvPr>
          <p:cNvSpPr/>
          <p:nvPr/>
        </p:nvSpPr>
        <p:spPr>
          <a:xfrm>
            <a:off x="2904629" y="5062220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0…011001000100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317B376-62BD-4E33-B1E7-FEB9984D185B}"/>
              </a:ext>
            </a:extLst>
          </p:cNvPr>
          <p:cNvSpPr/>
          <p:nvPr/>
        </p:nvSpPr>
        <p:spPr>
          <a:xfrm>
            <a:off x="2904628" y="446945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0…000001101100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5C99EBE-68C4-4CB0-9791-95C21AED35F2}"/>
              </a:ext>
            </a:extLst>
          </p:cNvPr>
          <p:cNvSpPr/>
          <p:nvPr/>
        </p:nvSpPr>
        <p:spPr>
          <a:xfrm>
            <a:off x="2904629" y="4662183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0…000011101100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FFB72BE-8763-4470-AC24-0301EAEFD044}"/>
              </a:ext>
            </a:extLst>
          </p:cNvPr>
          <p:cNvSpPr/>
          <p:nvPr/>
        </p:nvSpPr>
        <p:spPr>
          <a:xfrm>
            <a:off x="2904619" y="565498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0…000011101100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C04C4EB-769B-49F4-80B1-226C4EBD8833}"/>
              </a:ext>
            </a:extLst>
          </p:cNvPr>
          <p:cNvSpPr/>
          <p:nvPr/>
        </p:nvSpPr>
        <p:spPr>
          <a:xfrm>
            <a:off x="2904620" y="584770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0…000001111000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89D132B-1B8C-435A-A2ED-721952C576CA}"/>
              </a:ext>
            </a:extLst>
          </p:cNvPr>
          <p:cNvSpPr/>
          <p:nvPr/>
        </p:nvSpPr>
        <p:spPr>
          <a:xfrm>
            <a:off x="2904619" y="5254944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0…100011011100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8F91F0-D7BC-418A-9134-228B36053911}"/>
              </a:ext>
            </a:extLst>
          </p:cNvPr>
          <p:cNvSpPr/>
          <p:nvPr/>
        </p:nvSpPr>
        <p:spPr>
          <a:xfrm>
            <a:off x="2904620" y="5447670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0…000001101100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868954C-5BF1-4AD0-9D15-663B83DFFCE5}"/>
              </a:ext>
            </a:extLst>
          </p:cNvPr>
          <p:cNvSpPr/>
          <p:nvPr/>
        </p:nvSpPr>
        <p:spPr>
          <a:xfrm>
            <a:off x="2899728" y="4283541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9F8DCC-062F-4D73-BF10-6A4321686957}"/>
              </a:ext>
            </a:extLst>
          </p:cNvPr>
          <p:cNvSpPr/>
          <p:nvPr/>
        </p:nvSpPr>
        <p:spPr>
          <a:xfrm>
            <a:off x="4080768" y="4185692"/>
            <a:ext cx="180456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B46A917-FF8A-4AED-AF25-1C6871BCBF4F}"/>
              </a:ext>
            </a:extLst>
          </p:cNvPr>
          <p:cNvSpPr/>
          <p:nvPr/>
        </p:nvSpPr>
        <p:spPr>
          <a:xfrm>
            <a:off x="4023360" y="3989454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A7E08AD-3F24-4042-A068-2E6182780063}"/>
              </a:ext>
            </a:extLst>
          </p:cNvPr>
          <p:cNvSpPr/>
          <p:nvPr/>
        </p:nvSpPr>
        <p:spPr>
          <a:xfrm>
            <a:off x="3861868" y="3938048"/>
            <a:ext cx="219245" cy="21075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CA02100-A2F6-4E75-9A29-07A9D6A16AFA}"/>
              </a:ext>
            </a:extLst>
          </p:cNvPr>
          <p:cNvSpPr/>
          <p:nvPr/>
        </p:nvSpPr>
        <p:spPr>
          <a:xfrm>
            <a:off x="3701851" y="3738342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A12AEA-0B03-4636-BF61-E4527444E501}"/>
              </a:ext>
            </a:extLst>
          </p:cNvPr>
          <p:cNvSpPr/>
          <p:nvPr/>
        </p:nvSpPr>
        <p:spPr>
          <a:xfrm>
            <a:off x="4470311" y="486662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0…000000100000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398FD6C-FCD5-4F93-84EC-D1E6AB52F477}"/>
              </a:ext>
            </a:extLst>
          </p:cNvPr>
          <p:cNvSpPr/>
          <p:nvPr/>
        </p:nvSpPr>
        <p:spPr>
          <a:xfrm>
            <a:off x="4470321" y="5059776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0…011001000000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D776FB7-38B6-410E-887B-789246850355}"/>
              </a:ext>
            </a:extLst>
          </p:cNvPr>
          <p:cNvSpPr/>
          <p:nvPr/>
        </p:nvSpPr>
        <p:spPr>
          <a:xfrm>
            <a:off x="4470320" y="4467013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0…000001100000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8B78FA0-5BD0-4A6B-ADBF-582E305176F1}"/>
              </a:ext>
            </a:extLst>
          </p:cNvPr>
          <p:cNvSpPr/>
          <p:nvPr/>
        </p:nvSpPr>
        <p:spPr>
          <a:xfrm>
            <a:off x="4470321" y="4659739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0…000011100000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6473529-82DD-4651-8803-D6B3CF135124}"/>
              </a:ext>
            </a:extLst>
          </p:cNvPr>
          <p:cNvSpPr/>
          <p:nvPr/>
        </p:nvSpPr>
        <p:spPr>
          <a:xfrm>
            <a:off x="4470311" y="565253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0…000011100000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62AD6A1-A14D-420F-82AC-2ADBF2EAE6FA}"/>
              </a:ext>
            </a:extLst>
          </p:cNvPr>
          <p:cNvSpPr/>
          <p:nvPr/>
        </p:nvSpPr>
        <p:spPr>
          <a:xfrm>
            <a:off x="4470312" y="5845263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0…000001100000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772FFFD-2EFE-48F5-A318-CCFACE608EBB}"/>
              </a:ext>
            </a:extLst>
          </p:cNvPr>
          <p:cNvSpPr/>
          <p:nvPr/>
        </p:nvSpPr>
        <p:spPr>
          <a:xfrm>
            <a:off x="4470311" y="5252500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0…100011000000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6033C35-5FDD-4D9A-BA7E-FDD0DA080DEA}"/>
              </a:ext>
            </a:extLst>
          </p:cNvPr>
          <p:cNvSpPr/>
          <p:nvPr/>
        </p:nvSpPr>
        <p:spPr>
          <a:xfrm>
            <a:off x="4470312" y="5445226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0…000011000000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FA7776-1A85-476C-A6EE-D6E496A65AED}"/>
              </a:ext>
            </a:extLst>
          </p:cNvPr>
          <p:cNvSpPr/>
          <p:nvPr/>
        </p:nvSpPr>
        <p:spPr>
          <a:xfrm>
            <a:off x="4465420" y="4281097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Keep the Tag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4D20BF4-43F7-4000-A05B-92D1E8F8845C}"/>
              </a:ext>
            </a:extLst>
          </p:cNvPr>
          <p:cNvSpPr/>
          <p:nvPr/>
        </p:nvSpPr>
        <p:spPr>
          <a:xfrm>
            <a:off x="5422659" y="4185692"/>
            <a:ext cx="416736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BC1B1BC-C664-49CB-8862-5D05EBA0A930}"/>
              </a:ext>
            </a:extLst>
          </p:cNvPr>
          <p:cNvSpPr/>
          <p:nvPr/>
        </p:nvSpPr>
        <p:spPr>
          <a:xfrm>
            <a:off x="5210176" y="3984833"/>
            <a:ext cx="820936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 in Tag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E9F1E-99CA-4D98-9C62-7824B2BCF695}"/>
              </a:ext>
            </a:extLst>
          </p:cNvPr>
          <p:cNvSpPr/>
          <p:nvPr/>
        </p:nvSpPr>
        <p:spPr>
          <a:xfrm>
            <a:off x="6666931" y="486662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010b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7EF1EF-1A7A-4345-BDD5-1A08093FC179}"/>
              </a:ext>
            </a:extLst>
          </p:cNvPr>
          <p:cNvSpPr/>
          <p:nvPr/>
        </p:nvSpPr>
        <p:spPr>
          <a:xfrm>
            <a:off x="6666941" y="505977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011b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05F98F-F63F-4200-9412-5A1F9CDB683E}"/>
              </a:ext>
            </a:extLst>
          </p:cNvPr>
          <p:cNvSpPr/>
          <p:nvPr/>
        </p:nvSpPr>
        <p:spPr>
          <a:xfrm>
            <a:off x="6666940" y="446701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000b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F5BA64-112F-4603-B584-8C74BC3009F0}"/>
              </a:ext>
            </a:extLst>
          </p:cNvPr>
          <p:cNvSpPr/>
          <p:nvPr/>
        </p:nvSpPr>
        <p:spPr>
          <a:xfrm>
            <a:off x="6666941" y="465973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001b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0A5BB9-34E0-49EF-82EE-DD97138AE8D8}"/>
              </a:ext>
            </a:extLst>
          </p:cNvPr>
          <p:cNvSpPr/>
          <p:nvPr/>
        </p:nvSpPr>
        <p:spPr>
          <a:xfrm>
            <a:off x="6666931" y="565253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110b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2D61BB-B272-4DE9-BB00-C65BA6607A5E}"/>
              </a:ext>
            </a:extLst>
          </p:cNvPr>
          <p:cNvSpPr/>
          <p:nvPr/>
        </p:nvSpPr>
        <p:spPr>
          <a:xfrm>
            <a:off x="6666932" y="584526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111b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CB9FBA-2EAB-4AF5-ADBE-1C5AD2673E81}"/>
              </a:ext>
            </a:extLst>
          </p:cNvPr>
          <p:cNvSpPr/>
          <p:nvPr/>
        </p:nvSpPr>
        <p:spPr>
          <a:xfrm>
            <a:off x="6666931" y="525250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100b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C28D30-96E8-4A2D-A6C3-EE558AA156B1}"/>
              </a:ext>
            </a:extLst>
          </p:cNvPr>
          <p:cNvSpPr/>
          <p:nvPr/>
        </p:nvSpPr>
        <p:spPr>
          <a:xfrm>
            <a:off x="6666932" y="544522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101b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08CB49-1C6D-4945-894B-FC03779BA0FD}"/>
              </a:ext>
            </a:extLst>
          </p:cNvPr>
          <p:cNvSpPr/>
          <p:nvPr/>
        </p:nvSpPr>
        <p:spPr>
          <a:xfrm>
            <a:off x="6662040" y="4281097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3BBE0-4095-496F-8CB0-F92927ED0D43}"/>
              </a:ext>
            </a:extLst>
          </p:cNvPr>
          <p:cNvSpPr/>
          <p:nvPr/>
        </p:nvSpPr>
        <p:spPr>
          <a:xfrm>
            <a:off x="7218611" y="486662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F3DFBA-EF3D-4388-822F-53D5BC3FB517}"/>
              </a:ext>
            </a:extLst>
          </p:cNvPr>
          <p:cNvSpPr/>
          <p:nvPr/>
        </p:nvSpPr>
        <p:spPr>
          <a:xfrm>
            <a:off x="7218621" y="505977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C0F658-CC6F-4FB9-B3D0-0B9D22AF6646}"/>
              </a:ext>
            </a:extLst>
          </p:cNvPr>
          <p:cNvSpPr/>
          <p:nvPr/>
        </p:nvSpPr>
        <p:spPr>
          <a:xfrm>
            <a:off x="7218620" y="446701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A3FD17-9048-448A-8B54-E8C6C914A4D1}"/>
              </a:ext>
            </a:extLst>
          </p:cNvPr>
          <p:cNvSpPr/>
          <p:nvPr/>
        </p:nvSpPr>
        <p:spPr>
          <a:xfrm>
            <a:off x="7218621" y="465973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402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F45D65-6BBB-4226-BAF3-40624E4A06CC}"/>
              </a:ext>
            </a:extLst>
          </p:cNvPr>
          <p:cNvSpPr/>
          <p:nvPr/>
        </p:nvSpPr>
        <p:spPr>
          <a:xfrm>
            <a:off x="7218611" y="565253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B4E2CD-4341-43BD-AE78-63A53BDB0AB0}"/>
              </a:ext>
            </a:extLst>
          </p:cNvPr>
          <p:cNvSpPr/>
          <p:nvPr/>
        </p:nvSpPr>
        <p:spPr>
          <a:xfrm>
            <a:off x="7218612" y="584526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FBA6CE-C046-428B-8487-C5036C8C55E5}"/>
              </a:ext>
            </a:extLst>
          </p:cNvPr>
          <p:cNvSpPr/>
          <p:nvPr/>
        </p:nvSpPr>
        <p:spPr>
          <a:xfrm>
            <a:off x="7218611" y="525250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31F70F-8CE7-4F2E-B566-76D639B0FEE1}"/>
              </a:ext>
            </a:extLst>
          </p:cNvPr>
          <p:cNvSpPr/>
          <p:nvPr/>
        </p:nvSpPr>
        <p:spPr>
          <a:xfrm>
            <a:off x="7218612" y="544522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D3AA36-3B91-491D-BB06-35E1BB310F23}"/>
              </a:ext>
            </a:extLst>
          </p:cNvPr>
          <p:cNvSpPr/>
          <p:nvPr/>
        </p:nvSpPr>
        <p:spPr>
          <a:xfrm>
            <a:off x="7213720" y="4281097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F6E0D-47B5-4EA7-B321-AEA8ACC28FFF}"/>
              </a:ext>
            </a:extLst>
          </p:cNvPr>
          <p:cNvSpPr/>
          <p:nvPr/>
        </p:nvSpPr>
        <p:spPr>
          <a:xfrm>
            <a:off x="7760500" y="486662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7FFBB4-5FB6-4CCF-BB60-11A8957D7AC2}"/>
              </a:ext>
            </a:extLst>
          </p:cNvPr>
          <p:cNvSpPr/>
          <p:nvPr/>
        </p:nvSpPr>
        <p:spPr>
          <a:xfrm>
            <a:off x="7760510" y="505977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5886FF-1586-4470-91EC-4A68707C375F}"/>
              </a:ext>
            </a:extLst>
          </p:cNvPr>
          <p:cNvSpPr/>
          <p:nvPr/>
        </p:nvSpPr>
        <p:spPr>
          <a:xfrm>
            <a:off x="7760509" y="446701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27C72A-DF88-478D-B8A7-65FEFC20A7CB}"/>
              </a:ext>
            </a:extLst>
          </p:cNvPr>
          <p:cNvSpPr/>
          <p:nvPr/>
        </p:nvSpPr>
        <p:spPr>
          <a:xfrm>
            <a:off x="7760510" y="465973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7B4035-5E9D-4D0D-842A-AFBF2A341241}"/>
              </a:ext>
            </a:extLst>
          </p:cNvPr>
          <p:cNvSpPr/>
          <p:nvPr/>
        </p:nvSpPr>
        <p:spPr>
          <a:xfrm>
            <a:off x="7760500" y="565253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A2AB93-A583-49F2-8D9A-442765F950C0}"/>
              </a:ext>
            </a:extLst>
          </p:cNvPr>
          <p:cNvSpPr/>
          <p:nvPr/>
        </p:nvSpPr>
        <p:spPr>
          <a:xfrm>
            <a:off x="7760501" y="584526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10CDFD-FE1F-4ECB-B2EB-608D375837E2}"/>
              </a:ext>
            </a:extLst>
          </p:cNvPr>
          <p:cNvSpPr/>
          <p:nvPr/>
        </p:nvSpPr>
        <p:spPr>
          <a:xfrm>
            <a:off x="7760500" y="525250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B42A18-1C14-4323-8414-5D8A6159CB8E}"/>
              </a:ext>
            </a:extLst>
          </p:cNvPr>
          <p:cNvSpPr/>
          <p:nvPr/>
        </p:nvSpPr>
        <p:spPr>
          <a:xfrm>
            <a:off x="7760501" y="544522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C47639F-F851-4507-98C5-D9EC1BDF53D6}"/>
              </a:ext>
            </a:extLst>
          </p:cNvPr>
          <p:cNvSpPr/>
          <p:nvPr/>
        </p:nvSpPr>
        <p:spPr>
          <a:xfrm>
            <a:off x="7749259" y="4281097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8D5329-0115-4645-8A9F-C000DFFDCAA4}"/>
              </a:ext>
            </a:extLst>
          </p:cNvPr>
          <p:cNvSpPr/>
          <p:nvPr/>
        </p:nvSpPr>
        <p:spPr>
          <a:xfrm>
            <a:off x="8483307" y="5160974"/>
            <a:ext cx="669571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 Sets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5D4A1E-01A6-4D8C-9078-69100D345608}"/>
              </a:ext>
            </a:extLst>
          </p:cNvPr>
          <p:cNvSpPr/>
          <p:nvPr/>
        </p:nvSpPr>
        <p:spPr>
          <a:xfrm>
            <a:off x="3797804" y="4472443"/>
            <a:ext cx="327978" cy="19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9D42D1-C5A7-47CE-A7E9-F1D83D47E7BA}"/>
              </a:ext>
            </a:extLst>
          </p:cNvPr>
          <p:cNvCxnSpPr/>
          <p:nvPr/>
        </p:nvCxnSpPr>
        <p:spPr>
          <a:xfrm>
            <a:off x="4170996" y="4573853"/>
            <a:ext cx="3134263" cy="5788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914F9F9-E7DD-40C5-A782-7676D4C79596}"/>
              </a:ext>
            </a:extLst>
          </p:cNvPr>
          <p:cNvSpPr/>
          <p:nvPr/>
        </p:nvSpPr>
        <p:spPr>
          <a:xfrm>
            <a:off x="3806279" y="4684135"/>
            <a:ext cx="327978" cy="19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4FEA36-FA81-4FB2-B022-7D7525FA8354}"/>
              </a:ext>
            </a:extLst>
          </p:cNvPr>
          <p:cNvCxnSpPr>
            <a:cxnSpLocks/>
          </p:cNvCxnSpPr>
          <p:nvPr/>
        </p:nvCxnSpPr>
        <p:spPr>
          <a:xfrm>
            <a:off x="4179471" y="4785545"/>
            <a:ext cx="3761937" cy="3769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EDD7755-98C1-4666-8334-06C09B4B01F6}"/>
              </a:ext>
            </a:extLst>
          </p:cNvPr>
          <p:cNvSpPr/>
          <p:nvPr/>
        </p:nvSpPr>
        <p:spPr>
          <a:xfrm>
            <a:off x="3797804" y="4885444"/>
            <a:ext cx="327978" cy="19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B502C79-806E-4D7F-91F2-96E51FA60792}"/>
              </a:ext>
            </a:extLst>
          </p:cNvPr>
          <p:cNvCxnSpPr>
            <a:cxnSpLocks/>
          </p:cNvCxnSpPr>
          <p:nvPr/>
        </p:nvCxnSpPr>
        <p:spPr>
          <a:xfrm>
            <a:off x="4170996" y="4986854"/>
            <a:ext cx="3242527" cy="7523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54587EA2-42C2-4C32-9A98-20831C30ACB1}"/>
              </a:ext>
            </a:extLst>
          </p:cNvPr>
          <p:cNvSpPr/>
          <p:nvPr/>
        </p:nvSpPr>
        <p:spPr>
          <a:xfrm>
            <a:off x="3797804" y="5086964"/>
            <a:ext cx="336453" cy="1713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8C520DA-B9C8-489D-A576-EB8A43113BBD}"/>
              </a:ext>
            </a:extLst>
          </p:cNvPr>
          <p:cNvCxnSpPr>
            <a:cxnSpLocks/>
          </p:cNvCxnSpPr>
          <p:nvPr/>
        </p:nvCxnSpPr>
        <p:spPr>
          <a:xfrm flipV="1">
            <a:off x="4095607" y="4782311"/>
            <a:ext cx="3242527" cy="406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35E467A-1A96-4857-A496-E96404E832C5}"/>
              </a:ext>
            </a:extLst>
          </p:cNvPr>
          <p:cNvSpPr/>
          <p:nvPr/>
        </p:nvSpPr>
        <p:spPr>
          <a:xfrm>
            <a:off x="3799244" y="5286551"/>
            <a:ext cx="336453" cy="1713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88A3888-FE23-46CC-AEFB-2AD674112656}"/>
              </a:ext>
            </a:extLst>
          </p:cNvPr>
          <p:cNvCxnSpPr>
            <a:cxnSpLocks/>
          </p:cNvCxnSpPr>
          <p:nvPr/>
        </p:nvCxnSpPr>
        <p:spPr>
          <a:xfrm>
            <a:off x="4097047" y="5387962"/>
            <a:ext cx="3292681" cy="5777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33687EC1-7F06-466E-A2B8-7268CCB60EC3}"/>
              </a:ext>
            </a:extLst>
          </p:cNvPr>
          <p:cNvSpPr/>
          <p:nvPr/>
        </p:nvSpPr>
        <p:spPr>
          <a:xfrm>
            <a:off x="3805263" y="5478663"/>
            <a:ext cx="336453" cy="17131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304179-8296-4D44-9552-80C7E82F36D3}"/>
              </a:ext>
            </a:extLst>
          </p:cNvPr>
          <p:cNvCxnSpPr>
            <a:cxnSpLocks/>
          </p:cNvCxnSpPr>
          <p:nvPr/>
        </p:nvCxnSpPr>
        <p:spPr>
          <a:xfrm flipV="1">
            <a:off x="4132346" y="5169644"/>
            <a:ext cx="3235068" cy="4191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306F088-F932-4203-AA41-95E8BD811F76}"/>
              </a:ext>
            </a:extLst>
          </p:cNvPr>
          <p:cNvSpPr/>
          <p:nvPr/>
        </p:nvSpPr>
        <p:spPr>
          <a:xfrm>
            <a:off x="8483307" y="5086964"/>
            <a:ext cx="619536" cy="3916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4AC6CF7-9836-4F8B-BD37-532F49823617}"/>
              </a:ext>
            </a:extLst>
          </p:cNvPr>
          <p:cNvSpPr/>
          <p:nvPr/>
        </p:nvSpPr>
        <p:spPr>
          <a:xfrm>
            <a:off x="662052" y="4452532"/>
            <a:ext cx="619536" cy="197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CC4A496-68B6-42BF-9B6C-91EDF38E15E4}"/>
              </a:ext>
            </a:extLst>
          </p:cNvPr>
          <p:cNvSpPr/>
          <p:nvPr/>
        </p:nvSpPr>
        <p:spPr>
          <a:xfrm>
            <a:off x="641915" y="4671563"/>
            <a:ext cx="619536" cy="197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AF6F12-0762-4D5F-BA12-4CD5FCC3D823}"/>
              </a:ext>
            </a:extLst>
          </p:cNvPr>
          <p:cNvSpPr/>
          <p:nvPr/>
        </p:nvSpPr>
        <p:spPr>
          <a:xfrm>
            <a:off x="679610" y="4871965"/>
            <a:ext cx="619536" cy="197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4" grpId="0" animBg="1"/>
      <p:bldP spid="195" grpId="0" animBg="1"/>
      <p:bldP spid="8" grpId="0" animBg="1"/>
      <p:bldP spid="8" grpId="1" animBg="1"/>
      <p:bldP spid="91" grpId="0" animBg="1"/>
      <p:bldP spid="91" grpId="1" animBg="1"/>
      <p:bldP spid="96" grpId="0" animBg="1"/>
      <p:bldP spid="96" grpId="1" animBg="1"/>
      <p:bldP spid="99" grpId="0" animBg="1"/>
      <p:bldP spid="99" grpId="1" animBg="1"/>
      <p:bldP spid="107" grpId="0" animBg="1"/>
      <p:bldP spid="107" grpId="1" animBg="1"/>
      <p:bldP spid="111" grpId="0" animBg="1"/>
      <p:bldP spid="9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Cache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469002" y="1629944"/>
            <a:ext cx="8589937" cy="21993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Cache – 16 blocks of 1 word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the tags (aligned with the byte address) for a Direct Mapped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2-way Set Associative cache – how many sets?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the tags (aligned with the byte address) for this 2-way SA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Cache contents after the address sequence with LRU starting from power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is a Replacement due to the Miss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Why did we replace in Set 1?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LRU – Set 0 was accessed more recently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8E36D3-0A8E-4AFB-ADC8-CE16053A4134}"/>
              </a:ext>
            </a:extLst>
          </p:cNvPr>
          <p:cNvSpPr/>
          <p:nvPr/>
        </p:nvSpPr>
        <p:spPr>
          <a:xfrm>
            <a:off x="711711" y="487457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341E58-9239-4E3F-9784-F0BBB2C1D02A}"/>
              </a:ext>
            </a:extLst>
          </p:cNvPr>
          <p:cNvSpPr/>
          <p:nvPr/>
        </p:nvSpPr>
        <p:spPr>
          <a:xfrm>
            <a:off x="711721" y="506772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402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3BC29B-0E55-4DD5-8056-C46A3F3E25AF}"/>
              </a:ext>
            </a:extLst>
          </p:cNvPr>
          <p:cNvSpPr/>
          <p:nvPr/>
        </p:nvSpPr>
        <p:spPr>
          <a:xfrm>
            <a:off x="711720" y="447496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855058-6ADB-44AA-994D-5478AACB2DAC}"/>
              </a:ext>
            </a:extLst>
          </p:cNvPr>
          <p:cNvSpPr/>
          <p:nvPr/>
        </p:nvSpPr>
        <p:spPr>
          <a:xfrm>
            <a:off x="711721" y="466769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84DFC2-A9D4-452A-8112-9F23C1B36CC5}"/>
              </a:ext>
            </a:extLst>
          </p:cNvPr>
          <p:cNvSpPr/>
          <p:nvPr/>
        </p:nvSpPr>
        <p:spPr>
          <a:xfrm>
            <a:off x="711711" y="566048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66ACB0-EE2C-42B7-9E12-E3C44500639C}"/>
              </a:ext>
            </a:extLst>
          </p:cNvPr>
          <p:cNvSpPr/>
          <p:nvPr/>
        </p:nvSpPr>
        <p:spPr>
          <a:xfrm>
            <a:off x="711712" y="585321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47752E-0D04-4E94-8997-740089282A05}"/>
              </a:ext>
            </a:extLst>
          </p:cNvPr>
          <p:cNvSpPr/>
          <p:nvPr/>
        </p:nvSpPr>
        <p:spPr>
          <a:xfrm>
            <a:off x="711711" y="526045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567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6E8266-EDD9-4AD3-88EC-03A747F10C3B}"/>
              </a:ext>
            </a:extLst>
          </p:cNvPr>
          <p:cNvSpPr/>
          <p:nvPr/>
        </p:nvSpPr>
        <p:spPr>
          <a:xfrm>
            <a:off x="711712" y="545317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E9904E8-D0A9-48ED-9D7A-DA75E91C81DA}"/>
              </a:ext>
            </a:extLst>
          </p:cNvPr>
          <p:cNvSpPr/>
          <p:nvPr/>
        </p:nvSpPr>
        <p:spPr>
          <a:xfrm>
            <a:off x="706820" y="4289048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2FE5136-BAEC-4AC8-8A5C-55913AEDBE1C}"/>
              </a:ext>
            </a:extLst>
          </p:cNvPr>
          <p:cNvSpPr/>
          <p:nvPr/>
        </p:nvSpPr>
        <p:spPr>
          <a:xfrm>
            <a:off x="1255085" y="487895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A17778-0744-4DB1-AB59-CC8C490600E5}"/>
              </a:ext>
            </a:extLst>
          </p:cNvPr>
          <p:cNvSpPr/>
          <p:nvPr/>
        </p:nvSpPr>
        <p:spPr>
          <a:xfrm>
            <a:off x="1255095" y="507210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1608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DE737E8-F6A7-4CD8-82C6-F6BC6050A831}"/>
              </a:ext>
            </a:extLst>
          </p:cNvPr>
          <p:cNvSpPr/>
          <p:nvPr/>
        </p:nvSpPr>
        <p:spPr>
          <a:xfrm>
            <a:off x="1255094" y="447934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8FC7F-414A-4E94-951D-F2DD501A8449}"/>
              </a:ext>
            </a:extLst>
          </p:cNvPr>
          <p:cNvSpPr/>
          <p:nvPr/>
        </p:nvSpPr>
        <p:spPr>
          <a:xfrm>
            <a:off x="1255095" y="467206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492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90C166-611D-427A-9249-3EEBFDE843B2}"/>
              </a:ext>
            </a:extLst>
          </p:cNvPr>
          <p:cNvSpPr/>
          <p:nvPr/>
        </p:nvSpPr>
        <p:spPr>
          <a:xfrm>
            <a:off x="1255085" y="566486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236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39D595D-8E6F-4DE7-98F4-B8D61D301763}"/>
              </a:ext>
            </a:extLst>
          </p:cNvPr>
          <p:cNvSpPr/>
          <p:nvPr/>
        </p:nvSpPr>
        <p:spPr>
          <a:xfrm>
            <a:off x="1255086" y="585759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5DF771-5A46-4E23-B3F6-7AF5F0A205A4}"/>
              </a:ext>
            </a:extLst>
          </p:cNvPr>
          <p:cNvSpPr/>
          <p:nvPr/>
        </p:nvSpPr>
        <p:spPr>
          <a:xfrm>
            <a:off x="1255085" y="526482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2268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0D4A99F-C854-4711-ADDB-AE5D44283AD4}"/>
              </a:ext>
            </a:extLst>
          </p:cNvPr>
          <p:cNvSpPr/>
          <p:nvPr/>
        </p:nvSpPr>
        <p:spPr>
          <a:xfrm>
            <a:off x="1255086" y="545755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EEB23E-50E3-4065-B010-EA531EA7D176}"/>
              </a:ext>
            </a:extLst>
          </p:cNvPr>
          <p:cNvSpPr/>
          <p:nvPr/>
        </p:nvSpPr>
        <p:spPr>
          <a:xfrm>
            <a:off x="1250194" y="4293426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B2FC988-95D1-4567-92EC-C23A5B4A8F49}"/>
              </a:ext>
            </a:extLst>
          </p:cNvPr>
          <p:cNvSpPr/>
          <p:nvPr/>
        </p:nvSpPr>
        <p:spPr>
          <a:xfrm>
            <a:off x="1803340" y="4875568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0x00000038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028453B-0270-41F6-9588-AD582FA82849}"/>
              </a:ext>
            </a:extLst>
          </p:cNvPr>
          <p:cNvSpPr/>
          <p:nvPr/>
        </p:nvSpPr>
        <p:spPr>
          <a:xfrm>
            <a:off x="1803350" y="5068723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0x00000648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CE31FD9-B32D-4DDB-8138-7BEA4F3A6097}"/>
              </a:ext>
            </a:extLst>
          </p:cNvPr>
          <p:cNvSpPr/>
          <p:nvPr/>
        </p:nvSpPr>
        <p:spPr>
          <a:xfrm>
            <a:off x="1803349" y="4475960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0x0000006c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6B97AE3-DB42-47B2-AF0B-68BA1FDEE4A6}"/>
              </a:ext>
            </a:extLst>
          </p:cNvPr>
          <p:cNvSpPr/>
          <p:nvPr/>
        </p:nvSpPr>
        <p:spPr>
          <a:xfrm>
            <a:off x="1803350" y="4668686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0x000001ec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9692EF-E892-4150-880A-BDB08E3A5D17}"/>
              </a:ext>
            </a:extLst>
          </p:cNvPr>
          <p:cNvSpPr/>
          <p:nvPr/>
        </p:nvSpPr>
        <p:spPr>
          <a:xfrm>
            <a:off x="1803340" y="5661484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0x000000ec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1559C3-28B8-46AE-9DB1-F7D560A4FDDE}"/>
              </a:ext>
            </a:extLst>
          </p:cNvPr>
          <p:cNvSpPr/>
          <p:nvPr/>
        </p:nvSpPr>
        <p:spPr>
          <a:xfrm>
            <a:off x="1803341" y="5854210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0x00000078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AD7A39-55A4-4468-919B-D695BC08C7C8}"/>
              </a:ext>
            </a:extLst>
          </p:cNvPr>
          <p:cNvSpPr/>
          <p:nvPr/>
        </p:nvSpPr>
        <p:spPr>
          <a:xfrm>
            <a:off x="1803340" y="5261447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0x000008dc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2D26E7-6797-4ABB-9EF1-C8DEF71BB8BA}"/>
              </a:ext>
            </a:extLst>
          </p:cNvPr>
          <p:cNvSpPr/>
          <p:nvPr/>
        </p:nvSpPr>
        <p:spPr>
          <a:xfrm>
            <a:off x="1803341" y="5454173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0x00000048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6EAC68D-14D6-431A-8732-66428879B92F}"/>
              </a:ext>
            </a:extLst>
          </p:cNvPr>
          <p:cNvSpPr/>
          <p:nvPr/>
        </p:nvSpPr>
        <p:spPr>
          <a:xfrm>
            <a:off x="1798449" y="4290044"/>
            <a:ext cx="110127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89221AD-3BA0-426C-8550-8A035F2B1F60}"/>
              </a:ext>
            </a:extLst>
          </p:cNvPr>
          <p:cNvSpPr/>
          <p:nvPr/>
        </p:nvSpPr>
        <p:spPr>
          <a:xfrm>
            <a:off x="2904619" y="4877016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0…000000111000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06314A5-9B3B-4AC0-9A20-8379E83B7F04}"/>
              </a:ext>
            </a:extLst>
          </p:cNvPr>
          <p:cNvSpPr/>
          <p:nvPr/>
        </p:nvSpPr>
        <p:spPr>
          <a:xfrm>
            <a:off x="2904629" y="507017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0…011001000100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317B376-62BD-4E33-B1E7-FEB9984D185B}"/>
              </a:ext>
            </a:extLst>
          </p:cNvPr>
          <p:cNvSpPr/>
          <p:nvPr/>
        </p:nvSpPr>
        <p:spPr>
          <a:xfrm>
            <a:off x="2904628" y="447740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0…000001101100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5C99EBE-68C4-4CB0-9791-95C21AED35F2}"/>
              </a:ext>
            </a:extLst>
          </p:cNvPr>
          <p:cNvSpPr/>
          <p:nvPr/>
        </p:nvSpPr>
        <p:spPr>
          <a:xfrm>
            <a:off x="2904629" y="4670134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0…000011101100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FFB72BE-8763-4470-AC24-0301EAEFD044}"/>
              </a:ext>
            </a:extLst>
          </p:cNvPr>
          <p:cNvSpPr/>
          <p:nvPr/>
        </p:nvSpPr>
        <p:spPr>
          <a:xfrm>
            <a:off x="2904619" y="5662932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0…000011101100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C04C4EB-769B-49F4-80B1-226C4EBD8833}"/>
              </a:ext>
            </a:extLst>
          </p:cNvPr>
          <p:cNvSpPr/>
          <p:nvPr/>
        </p:nvSpPr>
        <p:spPr>
          <a:xfrm>
            <a:off x="2904620" y="585565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0…000001111000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89D132B-1B8C-435A-A2ED-721952C576CA}"/>
              </a:ext>
            </a:extLst>
          </p:cNvPr>
          <p:cNvSpPr/>
          <p:nvPr/>
        </p:nvSpPr>
        <p:spPr>
          <a:xfrm>
            <a:off x="2904619" y="5262895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0…100011011100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8F91F0-D7BC-418A-9134-228B36053911}"/>
              </a:ext>
            </a:extLst>
          </p:cNvPr>
          <p:cNvSpPr/>
          <p:nvPr/>
        </p:nvSpPr>
        <p:spPr>
          <a:xfrm>
            <a:off x="2904620" y="545562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0…000001001000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868954C-5BF1-4AD0-9D15-663B83DFFCE5}"/>
              </a:ext>
            </a:extLst>
          </p:cNvPr>
          <p:cNvSpPr/>
          <p:nvPr/>
        </p:nvSpPr>
        <p:spPr>
          <a:xfrm>
            <a:off x="2899728" y="4291492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9F8DCC-062F-4D73-BF10-6A4321686957}"/>
              </a:ext>
            </a:extLst>
          </p:cNvPr>
          <p:cNvSpPr/>
          <p:nvPr/>
        </p:nvSpPr>
        <p:spPr>
          <a:xfrm>
            <a:off x="4080768" y="4193643"/>
            <a:ext cx="180456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B46A917-FF8A-4AED-AF25-1C6871BCBF4F}"/>
              </a:ext>
            </a:extLst>
          </p:cNvPr>
          <p:cNvSpPr/>
          <p:nvPr/>
        </p:nvSpPr>
        <p:spPr>
          <a:xfrm>
            <a:off x="4023360" y="3997405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A7E08AD-3F24-4042-A068-2E6182780063}"/>
              </a:ext>
            </a:extLst>
          </p:cNvPr>
          <p:cNvSpPr/>
          <p:nvPr/>
        </p:nvSpPr>
        <p:spPr>
          <a:xfrm>
            <a:off x="3861868" y="3945999"/>
            <a:ext cx="219245" cy="21075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CA02100-A2F6-4E75-9A29-07A9D6A16AFA}"/>
              </a:ext>
            </a:extLst>
          </p:cNvPr>
          <p:cNvSpPr/>
          <p:nvPr/>
        </p:nvSpPr>
        <p:spPr>
          <a:xfrm>
            <a:off x="3701851" y="3746293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A12AEA-0B03-4636-BF61-E4527444E501}"/>
              </a:ext>
            </a:extLst>
          </p:cNvPr>
          <p:cNvSpPr/>
          <p:nvPr/>
        </p:nvSpPr>
        <p:spPr>
          <a:xfrm>
            <a:off x="4470311" y="4874572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0…000000100000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398FD6C-FCD5-4F93-84EC-D1E6AB52F477}"/>
              </a:ext>
            </a:extLst>
          </p:cNvPr>
          <p:cNvSpPr/>
          <p:nvPr/>
        </p:nvSpPr>
        <p:spPr>
          <a:xfrm>
            <a:off x="4470321" y="506772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0…011001000000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D776FB7-38B6-410E-887B-789246850355}"/>
              </a:ext>
            </a:extLst>
          </p:cNvPr>
          <p:cNvSpPr/>
          <p:nvPr/>
        </p:nvSpPr>
        <p:spPr>
          <a:xfrm>
            <a:off x="4470320" y="4474964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0…000001100000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8B78FA0-5BD0-4A6B-ADBF-582E305176F1}"/>
              </a:ext>
            </a:extLst>
          </p:cNvPr>
          <p:cNvSpPr/>
          <p:nvPr/>
        </p:nvSpPr>
        <p:spPr>
          <a:xfrm>
            <a:off x="4470321" y="4667690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0…000011100000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6473529-82DD-4651-8803-D6B3CF135124}"/>
              </a:ext>
            </a:extLst>
          </p:cNvPr>
          <p:cNvSpPr/>
          <p:nvPr/>
        </p:nvSpPr>
        <p:spPr>
          <a:xfrm>
            <a:off x="4470311" y="566048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0…000011100000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62AD6A1-A14D-420F-82AC-2ADBF2EAE6FA}"/>
              </a:ext>
            </a:extLst>
          </p:cNvPr>
          <p:cNvSpPr/>
          <p:nvPr/>
        </p:nvSpPr>
        <p:spPr>
          <a:xfrm>
            <a:off x="4470312" y="5853214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0…000001100000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772FFFD-2EFE-48F5-A318-CCFACE608EBB}"/>
              </a:ext>
            </a:extLst>
          </p:cNvPr>
          <p:cNvSpPr/>
          <p:nvPr/>
        </p:nvSpPr>
        <p:spPr>
          <a:xfrm>
            <a:off x="4470311" y="526045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0…100011000000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6033C35-5FDD-4D9A-BA7E-FDD0DA080DEA}"/>
              </a:ext>
            </a:extLst>
          </p:cNvPr>
          <p:cNvSpPr/>
          <p:nvPr/>
        </p:nvSpPr>
        <p:spPr>
          <a:xfrm>
            <a:off x="4470312" y="545317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0…000001000000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FA7776-1A85-476C-A6EE-D6E496A65AED}"/>
              </a:ext>
            </a:extLst>
          </p:cNvPr>
          <p:cNvSpPr/>
          <p:nvPr/>
        </p:nvSpPr>
        <p:spPr>
          <a:xfrm>
            <a:off x="4465420" y="4289048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Keep the Tag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4D20BF4-43F7-4000-A05B-92D1E8F8845C}"/>
              </a:ext>
            </a:extLst>
          </p:cNvPr>
          <p:cNvSpPr/>
          <p:nvPr/>
        </p:nvSpPr>
        <p:spPr>
          <a:xfrm>
            <a:off x="5422659" y="4193643"/>
            <a:ext cx="416736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BC1B1BC-C664-49CB-8862-5D05EBA0A930}"/>
              </a:ext>
            </a:extLst>
          </p:cNvPr>
          <p:cNvSpPr/>
          <p:nvPr/>
        </p:nvSpPr>
        <p:spPr>
          <a:xfrm>
            <a:off x="5181600" y="3992784"/>
            <a:ext cx="914400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 in Tag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E9F1E-99CA-4D98-9C62-7824B2BCF695}"/>
              </a:ext>
            </a:extLst>
          </p:cNvPr>
          <p:cNvSpPr/>
          <p:nvPr/>
        </p:nvSpPr>
        <p:spPr>
          <a:xfrm>
            <a:off x="6666931" y="487457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010b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7EF1EF-1A7A-4345-BDD5-1A08093FC179}"/>
              </a:ext>
            </a:extLst>
          </p:cNvPr>
          <p:cNvSpPr/>
          <p:nvPr/>
        </p:nvSpPr>
        <p:spPr>
          <a:xfrm>
            <a:off x="6666941" y="506772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011b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05F98F-F63F-4200-9412-5A1F9CDB683E}"/>
              </a:ext>
            </a:extLst>
          </p:cNvPr>
          <p:cNvSpPr/>
          <p:nvPr/>
        </p:nvSpPr>
        <p:spPr>
          <a:xfrm>
            <a:off x="6666940" y="447496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000b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F5BA64-112F-4603-B584-8C74BC3009F0}"/>
              </a:ext>
            </a:extLst>
          </p:cNvPr>
          <p:cNvSpPr/>
          <p:nvPr/>
        </p:nvSpPr>
        <p:spPr>
          <a:xfrm>
            <a:off x="6666941" y="466769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001b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0A5BB9-34E0-49EF-82EE-DD97138AE8D8}"/>
              </a:ext>
            </a:extLst>
          </p:cNvPr>
          <p:cNvSpPr/>
          <p:nvPr/>
        </p:nvSpPr>
        <p:spPr>
          <a:xfrm>
            <a:off x="6666931" y="566048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110b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2D61BB-B272-4DE9-BB00-C65BA6607A5E}"/>
              </a:ext>
            </a:extLst>
          </p:cNvPr>
          <p:cNvSpPr/>
          <p:nvPr/>
        </p:nvSpPr>
        <p:spPr>
          <a:xfrm>
            <a:off x="6666932" y="585321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111b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CB9FBA-2EAB-4AF5-ADBE-1C5AD2673E81}"/>
              </a:ext>
            </a:extLst>
          </p:cNvPr>
          <p:cNvSpPr/>
          <p:nvPr/>
        </p:nvSpPr>
        <p:spPr>
          <a:xfrm>
            <a:off x="6666931" y="526045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100b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C28D30-96E8-4A2D-A6C3-EE558AA156B1}"/>
              </a:ext>
            </a:extLst>
          </p:cNvPr>
          <p:cNvSpPr/>
          <p:nvPr/>
        </p:nvSpPr>
        <p:spPr>
          <a:xfrm>
            <a:off x="6666932" y="545317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101b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08CB49-1C6D-4945-894B-FC03779BA0FD}"/>
              </a:ext>
            </a:extLst>
          </p:cNvPr>
          <p:cNvSpPr/>
          <p:nvPr/>
        </p:nvSpPr>
        <p:spPr>
          <a:xfrm>
            <a:off x="6662040" y="4289048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3BBE0-4095-496F-8CB0-F92927ED0D43}"/>
              </a:ext>
            </a:extLst>
          </p:cNvPr>
          <p:cNvSpPr/>
          <p:nvPr/>
        </p:nvSpPr>
        <p:spPr>
          <a:xfrm>
            <a:off x="7218611" y="487457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F3DFBA-EF3D-4388-822F-53D5BC3FB517}"/>
              </a:ext>
            </a:extLst>
          </p:cNvPr>
          <p:cNvSpPr/>
          <p:nvPr/>
        </p:nvSpPr>
        <p:spPr>
          <a:xfrm>
            <a:off x="7751359" y="506772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59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C0F658-CC6F-4FB9-B3D0-0B9D22AF6646}"/>
              </a:ext>
            </a:extLst>
          </p:cNvPr>
          <p:cNvSpPr/>
          <p:nvPr/>
        </p:nvSpPr>
        <p:spPr>
          <a:xfrm>
            <a:off x="7218620" y="447496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A3FD17-9048-448A-8B54-E8C6C914A4D1}"/>
              </a:ext>
            </a:extLst>
          </p:cNvPr>
          <p:cNvSpPr/>
          <p:nvPr/>
        </p:nvSpPr>
        <p:spPr>
          <a:xfrm>
            <a:off x="7218621" y="466769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402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F45D65-6BBB-4226-BAF3-40624E4A06CC}"/>
              </a:ext>
            </a:extLst>
          </p:cNvPr>
          <p:cNvSpPr/>
          <p:nvPr/>
        </p:nvSpPr>
        <p:spPr>
          <a:xfrm>
            <a:off x="7218611" y="566048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B4E2CD-4341-43BD-AE78-63A53BDB0AB0}"/>
              </a:ext>
            </a:extLst>
          </p:cNvPr>
          <p:cNvSpPr/>
          <p:nvPr/>
        </p:nvSpPr>
        <p:spPr>
          <a:xfrm>
            <a:off x="7218612" y="585321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FBA6CE-C046-428B-8487-C5036C8C55E5}"/>
              </a:ext>
            </a:extLst>
          </p:cNvPr>
          <p:cNvSpPr/>
          <p:nvPr/>
        </p:nvSpPr>
        <p:spPr>
          <a:xfrm>
            <a:off x="7218611" y="526045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31F70F-8CE7-4F2E-B566-76D639B0FEE1}"/>
              </a:ext>
            </a:extLst>
          </p:cNvPr>
          <p:cNvSpPr/>
          <p:nvPr/>
        </p:nvSpPr>
        <p:spPr>
          <a:xfrm>
            <a:off x="7218612" y="545317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D3AA36-3B91-491D-BB06-35E1BB310F23}"/>
              </a:ext>
            </a:extLst>
          </p:cNvPr>
          <p:cNvSpPr/>
          <p:nvPr/>
        </p:nvSpPr>
        <p:spPr>
          <a:xfrm>
            <a:off x="7213720" y="4289048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F6E0D-47B5-4EA7-B321-AEA8ACC28FFF}"/>
              </a:ext>
            </a:extLst>
          </p:cNvPr>
          <p:cNvSpPr/>
          <p:nvPr/>
        </p:nvSpPr>
        <p:spPr>
          <a:xfrm>
            <a:off x="7760500" y="487457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5886FF-1586-4470-91EC-4A68707C375F}"/>
              </a:ext>
            </a:extLst>
          </p:cNvPr>
          <p:cNvSpPr/>
          <p:nvPr/>
        </p:nvSpPr>
        <p:spPr>
          <a:xfrm>
            <a:off x="7760509" y="447496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27C72A-DF88-478D-B8A7-65FEFC20A7CB}"/>
              </a:ext>
            </a:extLst>
          </p:cNvPr>
          <p:cNvSpPr/>
          <p:nvPr/>
        </p:nvSpPr>
        <p:spPr>
          <a:xfrm>
            <a:off x="7760510" y="466769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7B4035-5E9D-4D0D-842A-AFBF2A341241}"/>
              </a:ext>
            </a:extLst>
          </p:cNvPr>
          <p:cNvSpPr/>
          <p:nvPr/>
        </p:nvSpPr>
        <p:spPr>
          <a:xfrm>
            <a:off x="7760500" y="566048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A2AB93-A583-49F2-8D9A-442765F950C0}"/>
              </a:ext>
            </a:extLst>
          </p:cNvPr>
          <p:cNvSpPr/>
          <p:nvPr/>
        </p:nvSpPr>
        <p:spPr>
          <a:xfrm>
            <a:off x="7760501" y="5853214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10CDFD-FE1F-4ECB-B2EB-608D375837E2}"/>
              </a:ext>
            </a:extLst>
          </p:cNvPr>
          <p:cNvSpPr/>
          <p:nvPr/>
        </p:nvSpPr>
        <p:spPr>
          <a:xfrm>
            <a:off x="7760500" y="526045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B42A18-1C14-4323-8414-5D8A6159CB8E}"/>
              </a:ext>
            </a:extLst>
          </p:cNvPr>
          <p:cNvSpPr/>
          <p:nvPr/>
        </p:nvSpPr>
        <p:spPr>
          <a:xfrm>
            <a:off x="7760501" y="545317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C47639F-F851-4507-98C5-D9EC1BDF53D6}"/>
              </a:ext>
            </a:extLst>
          </p:cNvPr>
          <p:cNvSpPr/>
          <p:nvPr/>
        </p:nvSpPr>
        <p:spPr>
          <a:xfrm>
            <a:off x="7749259" y="4289048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91AA0D1-D2E4-4961-B330-E7BD90C62D1E}"/>
              </a:ext>
            </a:extLst>
          </p:cNvPr>
          <p:cNvSpPr/>
          <p:nvPr/>
        </p:nvSpPr>
        <p:spPr>
          <a:xfrm>
            <a:off x="8483307" y="5160974"/>
            <a:ext cx="669571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 Sets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23F9779-D512-43B3-9B14-F8E7D3595177}"/>
              </a:ext>
            </a:extLst>
          </p:cNvPr>
          <p:cNvSpPr/>
          <p:nvPr/>
        </p:nvSpPr>
        <p:spPr>
          <a:xfrm>
            <a:off x="3797343" y="5677894"/>
            <a:ext cx="336453" cy="1713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64227A-2C20-4E85-9992-C5BB2A819CEB}"/>
              </a:ext>
            </a:extLst>
          </p:cNvPr>
          <p:cNvCxnSpPr>
            <a:cxnSpLocks/>
          </p:cNvCxnSpPr>
          <p:nvPr/>
        </p:nvCxnSpPr>
        <p:spPr>
          <a:xfrm flipV="1">
            <a:off x="4143577" y="5168900"/>
            <a:ext cx="3761558" cy="5580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90B7FB9-36EA-4AA7-A001-00E727C65CB7}"/>
              </a:ext>
            </a:extLst>
          </p:cNvPr>
          <p:cNvSpPr/>
          <p:nvPr/>
        </p:nvSpPr>
        <p:spPr>
          <a:xfrm>
            <a:off x="3800563" y="5879405"/>
            <a:ext cx="336453" cy="1713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0D630D-D3E6-4169-AC5C-7655AB687136}"/>
              </a:ext>
            </a:extLst>
          </p:cNvPr>
          <p:cNvCxnSpPr>
            <a:cxnSpLocks/>
          </p:cNvCxnSpPr>
          <p:nvPr/>
        </p:nvCxnSpPr>
        <p:spPr>
          <a:xfrm flipV="1">
            <a:off x="4146797" y="5759853"/>
            <a:ext cx="3758338" cy="1686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12C5C7D-B58A-4CCF-B7CD-797DC5B6DDC0}"/>
              </a:ext>
            </a:extLst>
          </p:cNvPr>
          <p:cNvSpPr/>
          <p:nvPr/>
        </p:nvSpPr>
        <p:spPr>
          <a:xfrm>
            <a:off x="670447" y="5661484"/>
            <a:ext cx="619536" cy="197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45ABA87-352F-44F0-AA32-3E0360C18DA9}"/>
              </a:ext>
            </a:extLst>
          </p:cNvPr>
          <p:cNvSpPr/>
          <p:nvPr/>
        </p:nvSpPr>
        <p:spPr>
          <a:xfrm>
            <a:off x="679610" y="4871965"/>
            <a:ext cx="619536" cy="197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2C40BB-5A33-435F-8240-C1CA22BAD727}"/>
              </a:ext>
            </a:extLst>
          </p:cNvPr>
          <p:cNvSpPr/>
          <p:nvPr/>
        </p:nvSpPr>
        <p:spPr>
          <a:xfrm>
            <a:off x="7213720" y="506872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2186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93" grpId="0" animBg="1"/>
      <p:bldP spid="96" grpId="0" animBg="1"/>
      <p:bldP spid="96" grpId="1" animBg="1"/>
      <p:bldP spid="98" grpId="0" animBg="1"/>
      <p:bldP spid="9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Cache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469002" y="1629944"/>
            <a:ext cx="8589937" cy="232118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Cache – 16 blocks of 1 word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the tags (aligned with the byte address) for a Direct Mapped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2-way Set Associative cache – how many sets?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the tags (aligned with the byte address) for this 2-way SA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Cache contents after the address sequence with LRU starting from power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many blocks were replaced?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is the hit ratio for this sequence?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1/8 = 12.5%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8E36D3-0A8E-4AFB-ADC8-CE16053A4134}"/>
              </a:ext>
            </a:extLst>
          </p:cNvPr>
          <p:cNvSpPr/>
          <p:nvPr/>
        </p:nvSpPr>
        <p:spPr>
          <a:xfrm>
            <a:off x="711711" y="487457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341E58-9239-4E3F-9784-F0BBB2C1D02A}"/>
              </a:ext>
            </a:extLst>
          </p:cNvPr>
          <p:cNvSpPr/>
          <p:nvPr/>
        </p:nvSpPr>
        <p:spPr>
          <a:xfrm>
            <a:off x="711721" y="506772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402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3BC29B-0E55-4DD5-8056-C46A3F3E25AF}"/>
              </a:ext>
            </a:extLst>
          </p:cNvPr>
          <p:cNvSpPr/>
          <p:nvPr/>
        </p:nvSpPr>
        <p:spPr>
          <a:xfrm>
            <a:off x="711720" y="447496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855058-6ADB-44AA-994D-5478AACB2DAC}"/>
              </a:ext>
            </a:extLst>
          </p:cNvPr>
          <p:cNvSpPr/>
          <p:nvPr/>
        </p:nvSpPr>
        <p:spPr>
          <a:xfrm>
            <a:off x="711721" y="466769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84DFC2-A9D4-452A-8112-9F23C1B36CC5}"/>
              </a:ext>
            </a:extLst>
          </p:cNvPr>
          <p:cNvSpPr/>
          <p:nvPr/>
        </p:nvSpPr>
        <p:spPr>
          <a:xfrm>
            <a:off x="711711" y="566048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66ACB0-EE2C-42B7-9E12-E3C44500639C}"/>
              </a:ext>
            </a:extLst>
          </p:cNvPr>
          <p:cNvSpPr/>
          <p:nvPr/>
        </p:nvSpPr>
        <p:spPr>
          <a:xfrm>
            <a:off x="711712" y="585321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47752E-0D04-4E94-8997-740089282A05}"/>
              </a:ext>
            </a:extLst>
          </p:cNvPr>
          <p:cNvSpPr/>
          <p:nvPr/>
        </p:nvSpPr>
        <p:spPr>
          <a:xfrm>
            <a:off x="711711" y="526045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567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6E8266-EDD9-4AD3-88EC-03A747F10C3B}"/>
              </a:ext>
            </a:extLst>
          </p:cNvPr>
          <p:cNvSpPr/>
          <p:nvPr/>
        </p:nvSpPr>
        <p:spPr>
          <a:xfrm>
            <a:off x="711712" y="545317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E9904E8-D0A9-48ED-9D7A-DA75E91C81DA}"/>
              </a:ext>
            </a:extLst>
          </p:cNvPr>
          <p:cNvSpPr/>
          <p:nvPr/>
        </p:nvSpPr>
        <p:spPr>
          <a:xfrm>
            <a:off x="706820" y="4289049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2FE5136-BAEC-4AC8-8A5C-55913AEDBE1C}"/>
              </a:ext>
            </a:extLst>
          </p:cNvPr>
          <p:cNvSpPr/>
          <p:nvPr/>
        </p:nvSpPr>
        <p:spPr>
          <a:xfrm>
            <a:off x="1255085" y="487895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A17778-0744-4DB1-AB59-CC8C490600E5}"/>
              </a:ext>
            </a:extLst>
          </p:cNvPr>
          <p:cNvSpPr/>
          <p:nvPr/>
        </p:nvSpPr>
        <p:spPr>
          <a:xfrm>
            <a:off x="1255095" y="507210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1608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DE737E8-F6A7-4CD8-82C6-F6BC6050A831}"/>
              </a:ext>
            </a:extLst>
          </p:cNvPr>
          <p:cNvSpPr/>
          <p:nvPr/>
        </p:nvSpPr>
        <p:spPr>
          <a:xfrm>
            <a:off x="1255094" y="447934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8FC7F-414A-4E94-951D-F2DD501A8449}"/>
              </a:ext>
            </a:extLst>
          </p:cNvPr>
          <p:cNvSpPr/>
          <p:nvPr/>
        </p:nvSpPr>
        <p:spPr>
          <a:xfrm>
            <a:off x="1255095" y="467206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492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90C166-611D-427A-9249-3EEBFDE843B2}"/>
              </a:ext>
            </a:extLst>
          </p:cNvPr>
          <p:cNvSpPr/>
          <p:nvPr/>
        </p:nvSpPr>
        <p:spPr>
          <a:xfrm>
            <a:off x="1255085" y="5664867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236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39D595D-8E6F-4DE7-98F4-B8D61D301763}"/>
              </a:ext>
            </a:extLst>
          </p:cNvPr>
          <p:cNvSpPr/>
          <p:nvPr/>
        </p:nvSpPr>
        <p:spPr>
          <a:xfrm>
            <a:off x="1255086" y="585759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5DF771-5A46-4E23-B3F6-7AF5F0A205A4}"/>
              </a:ext>
            </a:extLst>
          </p:cNvPr>
          <p:cNvSpPr/>
          <p:nvPr/>
        </p:nvSpPr>
        <p:spPr>
          <a:xfrm>
            <a:off x="1255085" y="526483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2268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0D4A99F-C854-4711-ADDB-AE5D44283AD4}"/>
              </a:ext>
            </a:extLst>
          </p:cNvPr>
          <p:cNvSpPr/>
          <p:nvPr/>
        </p:nvSpPr>
        <p:spPr>
          <a:xfrm>
            <a:off x="1255086" y="5457556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EEB23E-50E3-4065-B010-EA531EA7D176}"/>
              </a:ext>
            </a:extLst>
          </p:cNvPr>
          <p:cNvSpPr/>
          <p:nvPr/>
        </p:nvSpPr>
        <p:spPr>
          <a:xfrm>
            <a:off x="1250194" y="4293427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B2FC988-95D1-4567-92EC-C23A5B4A8F49}"/>
              </a:ext>
            </a:extLst>
          </p:cNvPr>
          <p:cNvSpPr/>
          <p:nvPr/>
        </p:nvSpPr>
        <p:spPr>
          <a:xfrm>
            <a:off x="1803340" y="4875569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0x00000038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028453B-0270-41F6-9588-AD582FA82849}"/>
              </a:ext>
            </a:extLst>
          </p:cNvPr>
          <p:cNvSpPr/>
          <p:nvPr/>
        </p:nvSpPr>
        <p:spPr>
          <a:xfrm>
            <a:off x="1803350" y="5068724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0x00000648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CE31FD9-B32D-4DDB-8138-7BEA4F3A6097}"/>
              </a:ext>
            </a:extLst>
          </p:cNvPr>
          <p:cNvSpPr/>
          <p:nvPr/>
        </p:nvSpPr>
        <p:spPr>
          <a:xfrm>
            <a:off x="1803349" y="4475961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0x0000006c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6B97AE3-DB42-47B2-AF0B-68BA1FDEE4A6}"/>
              </a:ext>
            </a:extLst>
          </p:cNvPr>
          <p:cNvSpPr/>
          <p:nvPr/>
        </p:nvSpPr>
        <p:spPr>
          <a:xfrm>
            <a:off x="1803350" y="4668687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0x000001ec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9692EF-E892-4150-880A-BDB08E3A5D17}"/>
              </a:ext>
            </a:extLst>
          </p:cNvPr>
          <p:cNvSpPr/>
          <p:nvPr/>
        </p:nvSpPr>
        <p:spPr>
          <a:xfrm>
            <a:off x="1803340" y="5661485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0x000000ec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1559C3-28B8-46AE-9DB1-F7D560A4FDDE}"/>
              </a:ext>
            </a:extLst>
          </p:cNvPr>
          <p:cNvSpPr/>
          <p:nvPr/>
        </p:nvSpPr>
        <p:spPr>
          <a:xfrm>
            <a:off x="1803341" y="5854211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0x00000078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AD7A39-55A4-4468-919B-D695BC08C7C8}"/>
              </a:ext>
            </a:extLst>
          </p:cNvPr>
          <p:cNvSpPr/>
          <p:nvPr/>
        </p:nvSpPr>
        <p:spPr>
          <a:xfrm>
            <a:off x="1803340" y="5261448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0x000008dc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2D26E7-6797-4ABB-9EF1-C8DEF71BB8BA}"/>
              </a:ext>
            </a:extLst>
          </p:cNvPr>
          <p:cNvSpPr/>
          <p:nvPr/>
        </p:nvSpPr>
        <p:spPr>
          <a:xfrm>
            <a:off x="1803341" y="5454174"/>
            <a:ext cx="110127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0x00000048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6EAC68D-14D6-431A-8732-66428879B92F}"/>
              </a:ext>
            </a:extLst>
          </p:cNvPr>
          <p:cNvSpPr/>
          <p:nvPr/>
        </p:nvSpPr>
        <p:spPr>
          <a:xfrm>
            <a:off x="1798449" y="4290045"/>
            <a:ext cx="110127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89221AD-3BA0-426C-8550-8A035F2B1F60}"/>
              </a:ext>
            </a:extLst>
          </p:cNvPr>
          <p:cNvSpPr/>
          <p:nvPr/>
        </p:nvSpPr>
        <p:spPr>
          <a:xfrm>
            <a:off x="2904619" y="4877017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0…000000111000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06314A5-9B3B-4AC0-9A20-8379E83B7F04}"/>
              </a:ext>
            </a:extLst>
          </p:cNvPr>
          <p:cNvSpPr/>
          <p:nvPr/>
        </p:nvSpPr>
        <p:spPr>
          <a:xfrm>
            <a:off x="2904629" y="5070172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0…011001000100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317B376-62BD-4E33-B1E7-FEB9984D185B}"/>
              </a:ext>
            </a:extLst>
          </p:cNvPr>
          <p:cNvSpPr/>
          <p:nvPr/>
        </p:nvSpPr>
        <p:spPr>
          <a:xfrm>
            <a:off x="2904628" y="4477409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0…000001101100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5C99EBE-68C4-4CB0-9791-95C21AED35F2}"/>
              </a:ext>
            </a:extLst>
          </p:cNvPr>
          <p:cNvSpPr/>
          <p:nvPr/>
        </p:nvSpPr>
        <p:spPr>
          <a:xfrm>
            <a:off x="2904629" y="4670135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0…000011101100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FFB72BE-8763-4470-AC24-0301EAEFD044}"/>
              </a:ext>
            </a:extLst>
          </p:cNvPr>
          <p:cNvSpPr/>
          <p:nvPr/>
        </p:nvSpPr>
        <p:spPr>
          <a:xfrm>
            <a:off x="2904619" y="5662933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0…000011101100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C04C4EB-769B-49F4-80B1-226C4EBD8833}"/>
              </a:ext>
            </a:extLst>
          </p:cNvPr>
          <p:cNvSpPr/>
          <p:nvPr/>
        </p:nvSpPr>
        <p:spPr>
          <a:xfrm>
            <a:off x="2904620" y="5855659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0…000001111000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89D132B-1B8C-435A-A2ED-721952C576CA}"/>
              </a:ext>
            </a:extLst>
          </p:cNvPr>
          <p:cNvSpPr/>
          <p:nvPr/>
        </p:nvSpPr>
        <p:spPr>
          <a:xfrm>
            <a:off x="2904619" y="5262896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0…100011011100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8F91F0-D7BC-418A-9134-228B36053911}"/>
              </a:ext>
            </a:extLst>
          </p:cNvPr>
          <p:cNvSpPr/>
          <p:nvPr/>
        </p:nvSpPr>
        <p:spPr>
          <a:xfrm>
            <a:off x="2904620" y="5455622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0…000001001000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868954C-5BF1-4AD0-9D15-663B83DFFCE5}"/>
              </a:ext>
            </a:extLst>
          </p:cNvPr>
          <p:cNvSpPr/>
          <p:nvPr/>
        </p:nvSpPr>
        <p:spPr>
          <a:xfrm>
            <a:off x="2899728" y="4291493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9F8DCC-062F-4D73-BF10-6A4321686957}"/>
              </a:ext>
            </a:extLst>
          </p:cNvPr>
          <p:cNvSpPr/>
          <p:nvPr/>
        </p:nvSpPr>
        <p:spPr>
          <a:xfrm>
            <a:off x="4080768" y="4193644"/>
            <a:ext cx="180456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B46A917-FF8A-4AED-AF25-1C6871BCBF4F}"/>
              </a:ext>
            </a:extLst>
          </p:cNvPr>
          <p:cNvSpPr/>
          <p:nvPr/>
        </p:nvSpPr>
        <p:spPr>
          <a:xfrm>
            <a:off x="4023360" y="3997406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A7E08AD-3F24-4042-A068-2E6182780063}"/>
              </a:ext>
            </a:extLst>
          </p:cNvPr>
          <p:cNvSpPr/>
          <p:nvPr/>
        </p:nvSpPr>
        <p:spPr>
          <a:xfrm>
            <a:off x="3861868" y="3946000"/>
            <a:ext cx="219245" cy="21075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CA02100-A2F6-4E75-9A29-07A9D6A16AFA}"/>
              </a:ext>
            </a:extLst>
          </p:cNvPr>
          <p:cNvSpPr/>
          <p:nvPr/>
        </p:nvSpPr>
        <p:spPr>
          <a:xfrm>
            <a:off x="3701851" y="3746294"/>
            <a:ext cx="57652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A12AEA-0B03-4636-BF61-E4527444E501}"/>
              </a:ext>
            </a:extLst>
          </p:cNvPr>
          <p:cNvSpPr/>
          <p:nvPr/>
        </p:nvSpPr>
        <p:spPr>
          <a:xfrm>
            <a:off x="4470311" y="4874573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0…000000100000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398FD6C-FCD5-4F93-84EC-D1E6AB52F477}"/>
              </a:ext>
            </a:extLst>
          </p:cNvPr>
          <p:cNvSpPr/>
          <p:nvPr/>
        </p:nvSpPr>
        <p:spPr>
          <a:xfrm>
            <a:off x="4470321" y="506772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0…011001000000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D776FB7-38B6-410E-887B-789246850355}"/>
              </a:ext>
            </a:extLst>
          </p:cNvPr>
          <p:cNvSpPr/>
          <p:nvPr/>
        </p:nvSpPr>
        <p:spPr>
          <a:xfrm>
            <a:off x="4470320" y="4474965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0…000001100000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8B78FA0-5BD0-4A6B-ADBF-582E305176F1}"/>
              </a:ext>
            </a:extLst>
          </p:cNvPr>
          <p:cNvSpPr/>
          <p:nvPr/>
        </p:nvSpPr>
        <p:spPr>
          <a:xfrm>
            <a:off x="4470321" y="4667691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0…000011100000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6473529-82DD-4651-8803-D6B3CF135124}"/>
              </a:ext>
            </a:extLst>
          </p:cNvPr>
          <p:cNvSpPr/>
          <p:nvPr/>
        </p:nvSpPr>
        <p:spPr>
          <a:xfrm>
            <a:off x="4470311" y="5660489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0…000011100000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62AD6A1-A14D-420F-82AC-2ADBF2EAE6FA}"/>
              </a:ext>
            </a:extLst>
          </p:cNvPr>
          <p:cNvSpPr/>
          <p:nvPr/>
        </p:nvSpPr>
        <p:spPr>
          <a:xfrm>
            <a:off x="4470312" y="5853215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0…000001100000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772FFFD-2EFE-48F5-A318-CCFACE608EBB}"/>
              </a:ext>
            </a:extLst>
          </p:cNvPr>
          <p:cNvSpPr/>
          <p:nvPr/>
        </p:nvSpPr>
        <p:spPr>
          <a:xfrm>
            <a:off x="4470311" y="5260452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0…100011000000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6033C35-5FDD-4D9A-BA7E-FDD0DA080DEA}"/>
              </a:ext>
            </a:extLst>
          </p:cNvPr>
          <p:cNvSpPr/>
          <p:nvPr/>
        </p:nvSpPr>
        <p:spPr>
          <a:xfrm>
            <a:off x="4470312" y="5453178"/>
            <a:ext cx="1565692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0…000001000000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FA7776-1A85-476C-A6EE-D6E496A65AED}"/>
              </a:ext>
            </a:extLst>
          </p:cNvPr>
          <p:cNvSpPr/>
          <p:nvPr/>
        </p:nvSpPr>
        <p:spPr>
          <a:xfrm>
            <a:off x="4465420" y="4289049"/>
            <a:ext cx="1565692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Keep the Tag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4D20BF4-43F7-4000-A05B-92D1E8F8845C}"/>
              </a:ext>
            </a:extLst>
          </p:cNvPr>
          <p:cNvSpPr/>
          <p:nvPr/>
        </p:nvSpPr>
        <p:spPr>
          <a:xfrm>
            <a:off x="5422659" y="4193644"/>
            <a:ext cx="416736" cy="18570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BC1B1BC-C664-49CB-8862-5D05EBA0A930}"/>
              </a:ext>
            </a:extLst>
          </p:cNvPr>
          <p:cNvSpPr/>
          <p:nvPr/>
        </p:nvSpPr>
        <p:spPr>
          <a:xfrm>
            <a:off x="5191126" y="3992785"/>
            <a:ext cx="904874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 in Tag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E9F1E-99CA-4D98-9C62-7824B2BCF695}"/>
              </a:ext>
            </a:extLst>
          </p:cNvPr>
          <p:cNvSpPr/>
          <p:nvPr/>
        </p:nvSpPr>
        <p:spPr>
          <a:xfrm>
            <a:off x="6666931" y="487457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010b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7EF1EF-1A7A-4345-BDD5-1A08093FC179}"/>
              </a:ext>
            </a:extLst>
          </p:cNvPr>
          <p:cNvSpPr/>
          <p:nvPr/>
        </p:nvSpPr>
        <p:spPr>
          <a:xfrm>
            <a:off x="6666941" y="506772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011b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05F98F-F63F-4200-9412-5A1F9CDB683E}"/>
              </a:ext>
            </a:extLst>
          </p:cNvPr>
          <p:cNvSpPr/>
          <p:nvPr/>
        </p:nvSpPr>
        <p:spPr>
          <a:xfrm>
            <a:off x="6666940" y="447496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000b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F5BA64-112F-4603-B584-8C74BC3009F0}"/>
              </a:ext>
            </a:extLst>
          </p:cNvPr>
          <p:cNvSpPr/>
          <p:nvPr/>
        </p:nvSpPr>
        <p:spPr>
          <a:xfrm>
            <a:off x="6666941" y="466769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001b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0A5BB9-34E0-49EF-82EE-DD97138AE8D8}"/>
              </a:ext>
            </a:extLst>
          </p:cNvPr>
          <p:cNvSpPr/>
          <p:nvPr/>
        </p:nvSpPr>
        <p:spPr>
          <a:xfrm>
            <a:off x="6666931" y="566048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110b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2D61BB-B272-4DE9-BB00-C65BA6607A5E}"/>
              </a:ext>
            </a:extLst>
          </p:cNvPr>
          <p:cNvSpPr/>
          <p:nvPr/>
        </p:nvSpPr>
        <p:spPr>
          <a:xfrm>
            <a:off x="6666932" y="585321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111b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CB9FBA-2EAB-4AF5-ADBE-1C5AD2673E81}"/>
              </a:ext>
            </a:extLst>
          </p:cNvPr>
          <p:cNvSpPr/>
          <p:nvPr/>
        </p:nvSpPr>
        <p:spPr>
          <a:xfrm>
            <a:off x="6666931" y="526045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100b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C28D30-96E8-4A2D-A6C3-EE558AA156B1}"/>
              </a:ext>
            </a:extLst>
          </p:cNvPr>
          <p:cNvSpPr/>
          <p:nvPr/>
        </p:nvSpPr>
        <p:spPr>
          <a:xfrm>
            <a:off x="6666932" y="545317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101b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08CB49-1C6D-4945-894B-FC03779BA0FD}"/>
              </a:ext>
            </a:extLst>
          </p:cNvPr>
          <p:cNvSpPr/>
          <p:nvPr/>
        </p:nvSpPr>
        <p:spPr>
          <a:xfrm>
            <a:off x="6662040" y="4289049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3BBE0-4095-496F-8CB0-F92927ED0D43}"/>
              </a:ext>
            </a:extLst>
          </p:cNvPr>
          <p:cNvSpPr/>
          <p:nvPr/>
        </p:nvSpPr>
        <p:spPr>
          <a:xfrm>
            <a:off x="7218611" y="487457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F3DFBA-EF3D-4388-822F-53D5BC3FB517}"/>
              </a:ext>
            </a:extLst>
          </p:cNvPr>
          <p:cNvSpPr/>
          <p:nvPr/>
        </p:nvSpPr>
        <p:spPr>
          <a:xfrm>
            <a:off x="7767258" y="506772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C0F658-CC6F-4FB9-B3D0-0B9D22AF6646}"/>
              </a:ext>
            </a:extLst>
          </p:cNvPr>
          <p:cNvSpPr/>
          <p:nvPr/>
        </p:nvSpPr>
        <p:spPr>
          <a:xfrm>
            <a:off x="7218620" y="447496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A3FD17-9048-448A-8B54-E8C6C914A4D1}"/>
              </a:ext>
            </a:extLst>
          </p:cNvPr>
          <p:cNvSpPr/>
          <p:nvPr/>
        </p:nvSpPr>
        <p:spPr>
          <a:xfrm>
            <a:off x="7218621" y="466769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402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F45D65-6BBB-4226-BAF3-40624E4A06CC}"/>
              </a:ext>
            </a:extLst>
          </p:cNvPr>
          <p:cNvSpPr/>
          <p:nvPr/>
        </p:nvSpPr>
        <p:spPr>
          <a:xfrm>
            <a:off x="7218611" y="566048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B4E2CD-4341-43BD-AE78-63A53BDB0AB0}"/>
              </a:ext>
            </a:extLst>
          </p:cNvPr>
          <p:cNvSpPr/>
          <p:nvPr/>
        </p:nvSpPr>
        <p:spPr>
          <a:xfrm>
            <a:off x="7218612" y="585321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567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FBA6CE-C046-428B-8487-C5036C8C55E5}"/>
              </a:ext>
            </a:extLst>
          </p:cNvPr>
          <p:cNvSpPr/>
          <p:nvPr/>
        </p:nvSpPr>
        <p:spPr>
          <a:xfrm>
            <a:off x="7218611" y="526045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31F70F-8CE7-4F2E-B566-76D639B0FEE1}"/>
              </a:ext>
            </a:extLst>
          </p:cNvPr>
          <p:cNvSpPr/>
          <p:nvPr/>
        </p:nvSpPr>
        <p:spPr>
          <a:xfrm>
            <a:off x="7218612" y="545317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D3AA36-3B91-491D-BB06-35E1BB310F23}"/>
              </a:ext>
            </a:extLst>
          </p:cNvPr>
          <p:cNvSpPr/>
          <p:nvPr/>
        </p:nvSpPr>
        <p:spPr>
          <a:xfrm>
            <a:off x="7213720" y="4289049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F6E0D-47B5-4EA7-B321-AEA8ACC28FFF}"/>
              </a:ext>
            </a:extLst>
          </p:cNvPr>
          <p:cNvSpPr/>
          <p:nvPr/>
        </p:nvSpPr>
        <p:spPr>
          <a:xfrm>
            <a:off x="7760500" y="4874573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7FFBB4-5FB6-4CCF-BB60-11A8957D7AC2}"/>
              </a:ext>
            </a:extLst>
          </p:cNvPr>
          <p:cNvSpPr/>
          <p:nvPr/>
        </p:nvSpPr>
        <p:spPr>
          <a:xfrm>
            <a:off x="7221990" y="5071730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5886FF-1586-4470-91EC-4A68707C375F}"/>
              </a:ext>
            </a:extLst>
          </p:cNvPr>
          <p:cNvSpPr/>
          <p:nvPr/>
        </p:nvSpPr>
        <p:spPr>
          <a:xfrm>
            <a:off x="7760509" y="447496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27C72A-DF88-478D-B8A7-65FEFC20A7CB}"/>
              </a:ext>
            </a:extLst>
          </p:cNvPr>
          <p:cNvSpPr/>
          <p:nvPr/>
        </p:nvSpPr>
        <p:spPr>
          <a:xfrm>
            <a:off x="7760510" y="4667691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7B4035-5E9D-4D0D-842A-AFBF2A341241}"/>
              </a:ext>
            </a:extLst>
          </p:cNvPr>
          <p:cNvSpPr/>
          <p:nvPr/>
        </p:nvSpPr>
        <p:spPr>
          <a:xfrm>
            <a:off x="7760500" y="5660489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A2AB93-A583-49F2-8D9A-442765F950C0}"/>
              </a:ext>
            </a:extLst>
          </p:cNvPr>
          <p:cNvSpPr/>
          <p:nvPr/>
        </p:nvSpPr>
        <p:spPr>
          <a:xfrm>
            <a:off x="7760501" y="5853215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10CDFD-FE1F-4ECB-B2EB-608D375837E2}"/>
              </a:ext>
            </a:extLst>
          </p:cNvPr>
          <p:cNvSpPr/>
          <p:nvPr/>
        </p:nvSpPr>
        <p:spPr>
          <a:xfrm>
            <a:off x="7760500" y="5260452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B42A18-1C14-4323-8414-5D8A6159CB8E}"/>
              </a:ext>
            </a:extLst>
          </p:cNvPr>
          <p:cNvSpPr/>
          <p:nvPr/>
        </p:nvSpPr>
        <p:spPr>
          <a:xfrm>
            <a:off x="7760501" y="5453178"/>
            <a:ext cx="541889" cy="19750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C47639F-F851-4507-98C5-D9EC1BDF53D6}"/>
              </a:ext>
            </a:extLst>
          </p:cNvPr>
          <p:cNvSpPr/>
          <p:nvPr/>
        </p:nvSpPr>
        <p:spPr>
          <a:xfrm>
            <a:off x="7749259" y="4289049"/>
            <a:ext cx="541889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2E7814-F1DB-427F-938A-026F96CFB167}"/>
              </a:ext>
            </a:extLst>
          </p:cNvPr>
          <p:cNvSpPr/>
          <p:nvPr/>
        </p:nvSpPr>
        <p:spPr>
          <a:xfrm>
            <a:off x="8483307" y="5160974"/>
            <a:ext cx="669571" cy="197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 Sets</a:t>
            </a:r>
          </a:p>
        </p:txBody>
      </p:sp>
    </p:spTree>
    <p:extLst>
      <p:ext uri="{BB962C8B-B14F-4D97-AF65-F5344CB8AC3E}">
        <p14:creationId xmlns:p14="http://schemas.microsoft.com/office/powerpoint/2010/main" val="389770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Course Project discussion</a:t>
            </a:r>
          </a:p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assignment for the week</a:t>
            </a:r>
          </a:p>
          <a:p>
            <a:pPr lvl="1"/>
            <a:r>
              <a:rPr lang="en-US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dirty="0"/>
              <a:t>ISBN 978-0-12-812275-4</a:t>
            </a:r>
          </a:p>
          <a:p>
            <a:pPr lvl="2"/>
            <a:r>
              <a:rPr lang="en-US" dirty="0"/>
              <a:t>Chapter 5, “</a:t>
            </a:r>
            <a:r>
              <a:rPr lang="en-AU" dirty="0"/>
              <a:t>Large and Fast: Exploiting Memory Hierarchy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pages 410-449 (sections 5.5 thru 5.8)</a:t>
            </a:r>
          </a:p>
          <a:p>
            <a:r>
              <a:rPr lang="en-US" dirty="0"/>
              <a:t>OH today 2:00 to 3:00 in Zoom -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dirty="0"/>
          </a:p>
          <a:p>
            <a:pPr lvl="2"/>
            <a:endParaRPr lang="en-US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29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Phases 7/8 are in the deduction period – 1%/day</a:t>
            </a:r>
          </a:p>
          <a:p>
            <a:r>
              <a:rPr lang="en-US" sz="3200" dirty="0"/>
              <a:t>Phase 9 is in the deduction period – 4%/day</a:t>
            </a:r>
          </a:p>
          <a:p>
            <a:r>
              <a:rPr lang="en-US" sz="3200" dirty="0"/>
              <a:t>Phase 10 is posted</a:t>
            </a:r>
          </a:p>
          <a:p>
            <a:r>
              <a:rPr lang="en-US" sz="3200" dirty="0"/>
              <a:t>Target Date Sunday, April 18 at 10:00 PM</a:t>
            </a:r>
          </a:p>
          <a:p>
            <a:r>
              <a:rPr lang="en-US" sz="3200" dirty="0"/>
              <a:t>Bonus 1%/day, Deduction 4%/day</a:t>
            </a:r>
          </a:p>
          <a:p>
            <a:r>
              <a:rPr lang="en-US" sz="3200" dirty="0"/>
              <a:t>Homework #5 will be posted by tomorrow night</a:t>
            </a:r>
          </a:p>
          <a:p>
            <a:r>
              <a:rPr lang="en-US" sz="3200" dirty="0"/>
              <a:t>Due Thursday, April 22 at 10:00 PM</a:t>
            </a:r>
          </a:p>
          <a:p>
            <a:r>
              <a:rPr lang="en-US" sz="3200" dirty="0"/>
              <a:t>Today and Friday will be about the HW #5 problems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7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Final Exam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May 3, 1:30 to 4:00 PM, Online</a:t>
            </a:r>
          </a:p>
          <a:p>
            <a:r>
              <a:rPr lang="en-US" sz="3200" dirty="0"/>
              <a:t>~20 Homework style questions</a:t>
            </a:r>
          </a:p>
          <a:p>
            <a:r>
              <a:rPr lang="en-US" sz="3200" dirty="0"/>
              <a:t>~30 short questions</a:t>
            </a:r>
          </a:p>
          <a:p>
            <a:r>
              <a:rPr lang="en-US" sz="3200" dirty="0"/>
              <a:t>Twice as many questions as the </a:t>
            </a:r>
            <a:r>
              <a:rPr lang="en-US" sz="3200" dirty="0" err="1"/>
              <a:t>MidTerm</a:t>
            </a:r>
            <a:r>
              <a:rPr lang="en-US" sz="3200" dirty="0"/>
              <a:t>, but 3 times as much time</a:t>
            </a:r>
          </a:p>
          <a:p>
            <a:r>
              <a:rPr lang="en-US" sz="3200" dirty="0"/>
              <a:t>The Final Exam is typically quite challenging</a:t>
            </a:r>
          </a:p>
          <a:p>
            <a:r>
              <a:rPr lang="en-US" sz="3200" dirty="0"/>
              <a:t>There will be a Practice Final available the week before the real Final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67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9 Tips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multiple input data patterns for no error case</a:t>
            </a:r>
          </a:p>
          <a:p>
            <a:r>
              <a:rPr lang="en-US" dirty="0"/>
              <a:t>Make sure to exercise all possible single bit errors</a:t>
            </a:r>
          </a:p>
          <a:p>
            <a:r>
              <a:rPr lang="en-US" dirty="0"/>
              <a:t>Multiple starting patterns will help here also</a:t>
            </a:r>
          </a:p>
          <a:p>
            <a:r>
              <a:rPr lang="en-US" dirty="0"/>
              <a:t>Read the document carefully about requirements for the test</a:t>
            </a:r>
          </a:p>
          <a:p>
            <a:r>
              <a:rPr lang="en-US" dirty="0"/>
              <a:t>Make sure phase8_test passes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Associativity Comparison – Direct Mapped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379282"/>
            <a:ext cx="5038663" cy="473252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Assume a cache with 4 blocks, 1 word per block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Direct mapped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Access sequence (memory word address)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0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0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6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4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4 – Miss (Replace)</a:t>
            </a:r>
          </a:p>
          <a:p>
            <a:pPr marL="0" indent="0">
              <a:buNone/>
            </a:pPr>
            <a:endParaRPr lang="en-AU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5B71B-3607-40D8-B1EC-746593A1F3E0}"/>
              </a:ext>
            </a:extLst>
          </p:cNvPr>
          <p:cNvSpPr txBox="1"/>
          <p:nvPr/>
        </p:nvSpPr>
        <p:spPr>
          <a:xfrm>
            <a:off x="7129803" y="160916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9E884-A7CE-4F5C-922D-A7375B5F641B}"/>
              </a:ext>
            </a:extLst>
          </p:cNvPr>
          <p:cNvSpPr txBox="1"/>
          <p:nvPr/>
        </p:nvSpPr>
        <p:spPr>
          <a:xfrm>
            <a:off x="7936048" y="16123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42874-D130-4463-A905-40C770C1FDAF}"/>
              </a:ext>
            </a:extLst>
          </p:cNvPr>
          <p:cNvSpPr txBox="1"/>
          <p:nvPr/>
        </p:nvSpPr>
        <p:spPr>
          <a:xfrm>
            <a:off x="8742293" y="16158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FBB81-4C23-48B4-9B8D-0529DE0A845D}"/>
              </a:ext>
            </a:extLst>
          </p:cNvPr>
          <p:cNvSpPr txBox="1"/>
          <p:nvPr/>
        </p:nvSpPr>
        <p:spPr>
          <a:xfrm>
            <a:off x="9548538" y="160916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CEE59-D226-4806-9CEF-6CE604B3138A}"/>
              </a:ext>
            </a:extLst>
          </p:cNvPr>
          <p:cNvSpPr txBox="1"/>
          <p:nvPr/>
        </p:nvSpPr>
        <p:spPr>
          <a:xfrm>
            <a:off x="9548538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0B326-FB84-40BF-A6CE-4F26DA3B8F49}"/>
              </a:ext>
            </a:extLst>
          </p:cNvPr>
          <p:cNvSpPr txBox="1"/>
          <p:nvPr/>
        </p:nvSpPr>
        <p:spPr>
          <a:xfrm>
            <a:off x="8742293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BABE2-74FE-4E40-854F-79E2365107C8}"/>
              </a:ext>
            </a:extLst>
          </p:cNvPr>
          <p:cNvSpPr txBox="1"/>
          <p:nvPr/>
        </p:nvSpPr>
        <p:spPr>
          <a:xfrm>
            <a:off x="7936048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41512-F1D5-4FA4-9EAA-211100BDD4C4}"/>
              </a:ext>
            </a:extLst>
          </p:cNvPr>
          <p:cNvSpPr txBox="1"/>
          <p:nvPr/>
        </p:nvSpPr>
        <p:spPr>
          <a:xfrm>
            <a:off x="7129802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C931F-5DB0-44E0-8495-CD6547556675}"/>
              </a:ext>
            </a:extLst>
          </p:cNvPr>
          <p:cNvSpPr txBox="1"/>
          <p:nvPr/>
        </p:nvSpPr>
        <p:spPr>
          <a:xfrm>
            <a:off x="6315139" y="160749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E0C5B7-C757-45DD-9895-3056CBC1F6A7}"/>
              </a:ext>
            </a:extLst>
          </p:cNvPr>
          <p:cNvSpPr txBox="1"/>
          <p:nvPr/>
        </p:nvSpPr>
        <p:spPr>
          <a:xfrm>
            <a:off x="7128695" y="1858088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2F531-924D-4D73-A50D-899573D8E143}"/>
              </a:ext>
            </a:extLst>
          </p:cNvPr>
          <p:cNvSpPr txBox="1"/>
          <p:nvPr/>
        </p:nvSpPr>
        <p:spPr>
          <a:xfrm>
            <a:off x="8750712" y="1858088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906962-549C-4B23-9A0F-F51F03420768}"/>
              </a:ext>
            </a:extLst>
          </p:cNvPr>
          <p:cNvSpPr txBox="1"/>
          <p:nvPr/>
        </p:nvSpPr>
        <p:spPr>
          <a:xfrm>
            <a:off x="7123599" y="1848088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Mem[8]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7FCC01-B6B0-468B-85A4-430FB356B0ED}"/>
              </a:ext>
            </a:extLst>
          </p:cNvPr>
          <p:cNvSpPr txBox="1"/>
          <p:nvPr/>
        </p:nvSpPr>
        <p:spPr>
          <a:xfrm>
            <a:off x="7141324" y="1865381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73B40-0644-43B8-B4CD-B801FDA41EC7}"/>
              </a:ext>
            </a:extLst>
          </p:cNvPr>
          <p:cNvSpPr txBox="1"/>
          <p:nvPr/>
        </p:nvSpPr>
        <p:spPr>
          <a:xfrm>
            <a:off x="7141323" y="1868623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Mem[8]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BA7B1EA1-49D3-4A49-A255-FCB33B44BCA2}"/>
              </a:ext>
            </a:extLst>
          </p:cNvPr>
          <p:cNvSpPr txBox="1">
            <a:spLocks/>
          </p:cNvSpPr>
          <p:nvPr/>
        </p:nvSpPr>
        <p:spPr>
          <a:xfrm>
            <a:off x="5193368" y="3733800"/>
            <a:ext cx="4223999" cy="213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Hit Ratio = 1/9 = 11%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944F46-AC9D-46AD-8E73-9E9C4E909E98}"/>
              </a:ext>
            </a:extLst>
          </p:cNvPr>
          <p:cNvSpPr txBox="1"/>
          <p:nvPr/>
        </p:nvSpPr>
        <p:spPr>
          <a:xfrm>
            <a:off x="7141322" y="1858088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7FD04-58A7-47AD-9EC3-A4B6754B7E5C}"/>
              </a:ext>
            </a:extLst>
          </p:cNvPr>
          <p:cNvSpPr txBox="1"/>
          <p:nvPr/>
        </p:nvSpPr>
        <p:spPr>
          <a:xfrm>
            <a:off x="7153002" y="1875381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Mem[4]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1A20A-28B8-4DFB-9E7B-8255DCFB1D9F}"/>
              </a:ext>
            </a:extLst>
          </p:cNvPr>
          <p:cNvSpPr txBox="1"/>
          <p:nvPr/>
        </p:nvSpPr>
        <p:spPr>
          <a:xfrm>
            <a:off x="7162249" y="1868088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Mem[8]</a:t>
            </a:r>
          </a:p>
        </p:txBody>
      </p:sp>
    </p:spTree>
    <p:extLst>
      <p:ext uri="{BB962C8B-B14F-4D97-AF65-F5344CB8AC3E}">
        <p14:creationId xmlns:p14="http://schemas.microsoft.com/office/powerpoint/2010/main" val="5350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Associativity Comparison – 2-way Set Assoc.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379282"/>
            <a:ext cx="4965916" cy="473252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Assume a cache with 4 blocks, 1 word per block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2-way Set Associative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Access sequence (memory word address)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0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0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6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4 – Miss (Replace)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4 – Hit</a:t>
            </a:r>
          </a:p>
          <a:p>
            <a:pPr marL="0" indent="0">
              <a:buNone/>
            </a:pPr>
            <a:endParaRPr lang="en-AU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5B71B-3607-40D8-B1EC-746593A1F3E0}"/>
              </a:ext>
            </a:extLst>
          </p:cNvPr>
          <p:cNvSpPr txBox="1"/>
          <p:nvPr/>
        </p:nvSpPr>
        <p:spPr>
          <a:xfrm>
            <a:off x="7129803" y="160916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9E884-A7CE-4F5C-922D-A7375B5F641B}"/>
              </a:ext>
            </a:extLst>
          </p:cNvPr>
          <p:cNvSpPr txBox="1"/>
          <p:nvPr/>
        </p:nvSpPr>
        <p:spPr>
          <a:xfrm>
            <a:off x="7936048" y="16123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42874-D130-4463-A905-40C770C1FDAF}"/>
              </a:ext>
            </a:extLst>
          </p:cNvPr>
          <p:cNvSpPr txBox="1"/>
          <p:nvPr/>
        </p:nvSpPr>
        <p:spPr>
          <a:xfrm>
            <a:off x="8742293" y="16158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FBB81-4C23-48B4-9B8D-0529DE0A845D}"/>
              </a:ext>
            </a:extLst>
          </p:cNvPr>
          <p:cNvSpPr txBox="1"/>
          <p:nvPr/>
        </p:nvSpPr>
        <p:spPr>
          <a:xfrm>
            <a:off x="9548538" y="160916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CEE59-D226-4806-9CEF-6CE604B3138A}"/>
              </a:ext>
            </a:extLst>
          </p:cNvPr>
          <p:cNvSpPr txBox="1"/>
          <p:nvPr/>
        </p:nvSpPr>
        <p:spPr>
          <a:xfrm>
            <a:off x="9548538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0B326-FB84-40BF-A6CE-4F26DA3B8F49}"/>
              </a:ext>
            </a:extLst>
          </p:cNvPr>
          <p:cNvSpPr txBox="1"/>
          <p:nvPr/>
        </p:nvSpPr>
        <p:spPr>
          <a:xfrm>
            <a:off x="8742293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BABE2-74FE-4E40-854F-79E2365107C8}"/>
              </a:ext>
            </a:extLst>
          </p:cNvPr>
          <p:cNvSpPr txBox="1"/>
          <p:nvPr/>
        </p:nvSpPr>
        <p:spPr>
          <a:xfrm>
            <a:off x="7936048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41512-F1D5-4FA4-9EAA-211100BDD4C4}"/>
              </a:ext>
            </a:extLst>
          </p:cNvPr>
          <p:cNvSpPr txBox="1"/>
          <p:nvPr/>
        </p:nvSpPr>
        <p:spPr>
          <a:xfrm>
            <a:off x="7129802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C931F-5DB0-44E0-8495-CD6547556675}"/>
              </a:ext>
            </a:extLst>
          </p:cNvPr>
          <p:cNvSpPr txBox="1"/>
          <p:nvPr/>
        </p:nvSpPr>
        <p:spPr>
          <a:xfrm>
            <a:off x="6315139" y="160749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Way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E0C5B7-C757-45DD-9895-3056CBC1F6A7}"/>
              </a:ext>
            </a:extLst>
          </p:cNvPr>
          <p:cNvSpPr txBox="1"/>
          <p:nvPr/>
        </p:nvSpPr>
        <p:spPr>
          <a:xfrm>
            <a:off x="7128695" y="1858088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2F531-924D-4D73-A50D-899573D8E143}"/>
              </a:ext>
            </a:extLst>
          </p:cNvPr>
          <p:cNvSpPr txBox="1"/>
          <p:nvPr/>
        </p:nvSpPr>
        <p:spPr>
          <a:xfrm>
            <a:off x="7935493" y="1865944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906962-549C-4B23-9A0F-F51F03420768}"/>
              </a:ext>
            </a:extLst>
          </p:cNvPr>
          <p:cNvSpPr txBox="1"/>
          <p:nvPr/>
        </p:nvSpPr>
        <p:spPr>
          <a:xfrm>
            <a:off x="7942251" y="1857308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Mem[8]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73B40-0644-43B8-B4CD-B801FDA41EC7}"/>
              </a:ext>
            </a:extLst>
          </p:cNvPr>
          <p:cNvSpPr txBox="1"/>
          <p:nvPr/>
        </p:nvSpPr>
        <p:spPr>
          <a:xfrm>
            <a:off x="7138559" y="1858088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Mem[8]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BA7B1EA1-49D3-4A49-A255-FCB33B44BCA2}"/>
              </a:ext>
            </a:extLst>
          </p:cNvPr>
          <p:cNvSpPr txBox="1">
            <a:spLocks/>
          </p:cNvSpPr>
          <p:nvPr/>
        </p:nvSpPr>
        <p:spPr>
          <a:xfrm>
            <a:off x="5193368" y="3733800"/>
            <a:ext cx="4223999" cy="213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Hit Ratio = 4/9 = 44%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944F46-AC9D-46AD-8E73-9E9C4E909E98}"/>
              </a:ext>
            </a:extLst>
          </p:cNvPr>
          <p:cNvSpPr txBox="1"/>
          <p:nvPr/>
        </p:nvSpPr>
        <p:spPr>
          <a:xfrm>
            <a:off x="7951007" y="1861626"/>
            <a:ext cx="806245" cy="246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Mem[4]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090A8C-73DA-4EF6-89D6-03B5FE068530}"/>
              </a:ext>
            </a:extLst>
          </p:cNvPr>
          <p:cNvSpPr txBox="1"/>
          <p:nvPr/>
        </p:nvSpPr>
        <p:spPr>
          <a:xfrm>
            <a:off x="7128695" y="1362622"/>
            <a:ext cx="1613598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07844-CF7C-4D32-89FA-9054CE4DB67F}"/>
              </a:ext>
            </a:extLst>
          </p:cNvPr>
          <p:cNvSpPr txBox="1"/>
          <p:nvPr/>
        </p:nvSpPr>
        <p:spPr>
          <a:xfrm>
            <a:off x="8750158" y="1362622"/>
            <a:ext cx="1613598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16637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6" grpId="0" animBg="1"/>
      <p:bldP spid="39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Associativity Comparison – 4-way Set Assoc.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8" y="1379282"/>
            <a:ext cx="4888425" cy="473252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Assume a cache with 4 blocks, 1 word per block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4-way Set Associative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Access sequence (memory word address)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0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0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6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4 – Miss (Valid = 0)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8 – Hit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4 – Hit</a:t>
            </a:r>
          </a:p>
          <a:p>
            <a:pPr marL="0" indent="0">
              <a:buNone/>
            </a:pPr>
            <a:endParaRPr lang="en-AU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5B71B-3607-40D8-B1EC-746593A1F3E0}"/>
              </a:ext>
            </a:extLst>
          </p:cNvPr>
          <p:cNvSpPr txBox="1"/>
          <p:nvPr/>
        </p:nvSpPr>
        <p:spPr>
          <a:xfrm>
            <a:off x="7129803" y="160916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9E884-A7CE-4F5C-922D-A7375B5F641B}"/>
              </a:ext>
            </a:extLst>
          </p:cNvPr>
          <p:cNvSpPr txBox="1"/>
          <p:nvPr/>
        </p:nvSpPr>
        <p:spPr>
          <a:xfrm>
            <a:off x="7936048" y="16123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42874-D130-4463-A905-40C770C1FDAF}"/>
              </a:ext>
            </a:extLst>
          </p:cNvPr>
          <p:cNvSpPr txBox="1"/>
          <p:nvPr/>
        </p:nvSpPr>
        <p:spPr>
          <a:xfrm>
            <a:off x="8742293" y="16158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FBB81-4C23-48B4-9B8D-0529DE0A845D}"/>
              </a:ext>
            </a:extLst>
          </p:cNvPr>
          <p:cNvSpPr txBox="1"/>
          <p:nvPr/>
        </p:nvSpPr>
        <p:spPr>
          <a:xfrm>
            <a:off x="9548538" y="160916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CEE59-D226-4806-9CEF-6CE604B3138A}"/>
              </a:ext>
            </a:extLst>
          </p:cNvPr>
          <p:cNvSpPr txBox="1"/>
          <p:nvPr/>
        </p:nvSpPr>
        <p:spPr>
          <a:xfrm>
            <a:off x="9548538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0B326-FB84-40BF-A6CE-4F26DA3B8F49}"/>
              </a:ext>
            </a:extLst>
          </p:cNvPr>
          <p:cNvSpPr txBox="1"/>
          <p:nvPr/>
        </p:nvSpPr>
        <p:spPr>
          <a:xfrm>
            <a:off x="8742293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BABE2-74FE-4E40-854F-79E2365107C8}"/>
              </a:ext>
            </a:extLst>
          </p:cNvPr>
          <p:cNvSpPr txBox="1"/>
          <p:nvPr/>
        </p:nvSpPr>
        <p:spPr>
          <a:xfrm>
            <a:off x="7936048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41512-F1D5-4FA4-9EAA-211100BDD4C4}"/>
              </a:ext>
            </a:extLst>
          </p:cNvPr>
          <p:cNvSpPr txBox="1"/>
          <p:nvPr/>
        </p:nvSpPr>
        <p:spPr>
          <a:xfrm>
            <a:off x="7129802" y="185523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C931F-5DB0-44E0-8495-CD6547556675}"/>
              </a:ext>
            </a:extLst>
          </p:cNvPr>
          <p:cNvSpPr txBox="1"/>
          <p:nvPr/>
        </p:nvSpPr>
        <p:spPr>
          <a:xfrm>
            <a:off x="6315139" y="160749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Way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E0C5B7-C757-45DD-9895-3056CBC1F6A7}"/>
              </a:ext>
            </a:extLst>
          </p:cNvPr>
          <p:cNvSpPr txBox="1"/>
          <p:nvPr/>
        </p:nvSpPr>
        <p:spPr>
          <a:xfrm>
            <a:off x="7128695" y="1858088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2F531-924D-4D73-A50D-899573D8E143}"/>
              </a:ext>
            </a:extLst>
          </p:cNvPr>
          <p:cNvSpPr txBox="1"/>
          <p:nvPr/>
        </p:nvSpPr>
        <p:spPr>
          <a:xfrm>
            <a:off x="8740074" y="1861341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906962-549C-4B23-9A0F-F51F03420768}"/>
              </a:ext>
            </a:extLst>
          </p:cNvPr>
          <p:cNvSpPr txBox="1"/>
          <p:nvPr/>
        </p:nvSpPr>
        <p:spPr>
          <a:xfrm>
            <a:off x="7934937" y="1855461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Mem[8]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BA7B1EA1-49D3-4A49-A255-FCB33B44BCA2}"/>
              </a:ext>
            </a:extLst>
          </p:cNvPr>
          <p:cNvSpPr txBox="1">
            <a:spLocks/>
          </p:cNvSpPr>
          <p:nvPr/>
        </p:nvSpPr>
        <p:spPr>
          <a:xfrm>
            <a:off x="5193368" y="3733800"/>
            <a:ext cx="4223999" cy="213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Hit Ratio = 5/9 = 55%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944F46-AC9D-46AD-8E73-9E9C4E909E98}"/>
              </a:ext>
            </a:extLst>
          </p:cNvPr>
          <p:cNvSpPr txBox="1"/>
          <p:nvPr/>
        </p:nvSpPr>
        <p:spPr>
          <a:xfrm>
            <a:off x="9539008" y="1848246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Mem[4]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090A8C-73DA-4EF6-89D6-03B5FE068530}"/>
              </a:ext>
            </a:extLst>
          </p:cNvPr>
          <p:cNvSpPr txBox="1"/>
          <p:nvPr/>
        </p:nvSpPr>
        <p:spPr>
          <a:xfrm>
            <a:off x="7128695" y="1362622"/>
            <a:ext cx="3226088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Set 0</a:t>
            </a:r>
          </a:p>
        </p:txBody>
      </p:sp>
    </p:spTree>
    <p:extLst>
      <p:ext uri="{BB962C8B-B14F-4D97-AF65-F5344CB8AC3E}">
        <p14:creationId xmlns:p14="http://schemas.microsoft.com/office/powerpoint/2010/main" val="38728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6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60354</TotalTime>
  <Words>1705</Words>
  <Application>Microsoft Office PowerPoint</Application>
  <PresentationFormat>Widescreen</PresentationFormat>
  <Paragraphs>486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Final Exam</vt:lpstr>
      <vt:lpstr>Phase 9 Tips</vt:lpstr>
      <vt:lpstr>Associativity Comparison – Direct Mapped</vt:lpstr>
      <vt:lpstr>Associativity Comparison – 2-way Set Assoc.</vt:lpstr>
      <vt:lpstr>Associativity Comparison – 4-way Set Assoc.</vt:lpstr>
      <vt:lpstr>Set Associative Cache Organization</vt:lpstr>
      <vt:lpstr>How Much Associativity</vt:lpstr>
      <vt:lpstr>Defining Cache Size</vt:lpstr>
      <vt:lpstr>Defining Cache Size</vt:lpstr>
      <vt:lpstr>Replacement Policy</vt:lpstr>
      <vt:lpstr>Cache Behavior</vt:lpstr>
      <vt:lpstr>Cache Behavior</vt:lpstr>
      <vt:lpstr>Cache Behavior</vt:lpstr>
      <vt:lpstr>Cache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790</cp:revision>
  <cp:lastPrinted>2017-10-14T14:57:33Z</cp:lastPrinted>
  <dcterms:created xsi:type="dcterms:W3CDTF">2015-08-04T22:38:58Z</dcterms:created>
  <dcterms:modified xsi:type="dcterms:W3CDTF">2021-04-14T19:32:17Z</dcterms:modified>
</cp:coreProperties>
</file>