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8"/>
  </p:notesMasterIdLst>
  <p:handoutMasterIdLst>
    <p:handoutMasterId r:id="rId29"/>
  </p:handoutMasterIdLst>
  <p:sldIdLst>
    <p:sldId id="256" r:id="rId2"/>
    <p:sldId id="257" r:id="rId3"/>
    <p:sldId id="706" r:id="rId4"/>
    <p:sldId id="742" r:id="rId5"/>
    <p:sldId id="899" r:id="rId6"/>
    <p:sldId id="876" r:id="rId7"/>
    <p:sldId id="878" r:id="rId8"/>
    <p:sldId id="879" r:id="rId9"/>
    <p:sldId id="880" r:id="rId10"/>
    <p:sldId id="881" r:id="rId11"/>
    <p:sldId id="882" r:id="rId12"/>
    <p:sldId id="883" r:id="rId13"/>
    <p:sldId id="728" r:id="rId14"/>
    <p:sldId id="869" r:id="rId15"/>
    <p:sldId id="893" r:id="rId16"/>
    <p:sldId id="788" r:id="rId17"/>
    <p:sldId id="898" r:id="rId18"/>
    <p:sldId id="895" r:id="rId19"/>
    <p:sldId id="901" r:id="rId20"/>
    <p:sldId id="902" r:id="rId21"/>
    <p:sldId id="884" r:id="rId22"/>
    <p:sldId id="885" r:id="rId23"/>
    <p:sldId id="886" r:id="rId24"/>
    <p:sldId id="900" r:id="rId25"/>
    <p:sldId id="903" r:id="rId26"/>
    <p:sldId id="90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B8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0" autoAdjust="0"/>
    <p:restoredTop sz="93899" autoAdjust="0"/>
  </p:normalViewPr>
  <p:slideViewPr>
    <p:cSldViewPr snapToGrid="0">
      <p:cViewPr varScale="1">
        <p:scale>
          <a:sx n="100" d="100"/>
          <a:sy n="100" d="100"/>
        </p:scale>
        <p:origin x="102" y="756"/>
      </p:cViewPr>
      <p:guideLst/>
    </p:cSldViewPr>
  </p:slideViewPr>
  <p:outlineViewPr>
    <p:cViewPr>
      <p:scale>
        <a:sx n="33" d="100"/>
        <a:sy n="33" d="100"/>
      </p:scale>
      <p:origin x="0" y="-13992"/>
    </p:cViewPr>
  </p:outlineViewPr>
  <p:notesTextViewPr>
    <p:cViewPr>
      <p:scale>
        <a:sx n="1" d="1"/>
        <a:sy n="1" d="1"/>
      </p:scale>
      <p:origin x="0" y="0"/>
    </p:cViewPr>
  </p:notesTextViewPr>
  <p:notesViewPr>
    <p:cSldViewPr snapToGrid="0">
      <p:cViewPr varScale="1">
        <p:scale>
          <a:sx n="68" d="100"/>
          <a:sy n="68" d="100"/>
        </p:scale>
        <p:origin x="2246"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D6CCFA5-A7FC-458F-B03C-73149AB84BC1}" type="datetimeFigureOut">
              <a:rPr lang="en-US" smtClean="0"/>
              <a:t>1/24/2021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9724D-8130-4979-A201-95D60FC2DE20}" type="slidenum">
              <a:rPr lang="en-US" smtClean="0"/>
              <a:t>‹#›</a:t>
            </a:fld>
            <a:endParaRPr lang="en-US" dirty="0"/>
          </a:p>
        </p:txBody>
      </p:sp>
    </p:spTree>
    <p:extLst>
      <p:ext uri="{BB962C8B-B14F-4D97-AF65-F5344CB8AC3E}">
        <p14:creationId xmlns:p14="http://schemas.microsoft.com/office/powerpoint/2010/main" val="290046846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4B5AC0-B321-4A86-97B8-6DA69A76B311}" type="datetimeFigureOut">
              <a:rPr lang="en-US" smtClean="0"/>
              <a:t>1/24/2021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D5CFA0-AB82-4594-9186-FAF68A191989}" type="slidenum">
              <a:rPr lang="en-US" smtClean="0"/>
              <a:t>‹#›</a:t>
            </a:fld>
            <a:endParaRPr lang="en-US" dirty="0"/>
          </a:p>
        </p:txBody>
      </p:sp>
    </p:spTree>
    <p:extLst>
      <p:ext uri="{BB962C8B-B14F-4D97-AF65-F5344CB8AC3E}">
        <p14:creationId xmlns:p14="http://schemas.microsoft.com/office/powerpoint/2010/main" val="1480917216"/>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2</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314137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11</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4541632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12</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0835025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13</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4697408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14</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996585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15</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5194099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16</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5609277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17</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41708317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18</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623121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19</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8199674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20</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44989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3</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8960243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21</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8811866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22</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520841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23</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5681693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24</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1929824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25</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5187631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26</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106313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4</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830865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5</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14448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6</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9470716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7</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4049363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8</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1266965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9</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4607798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10</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065020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DFE24485-7D48-4B1E-A1C6-9D902E8B7592}" type="datetime1">
              <a:rPr lang="en-US" smtClean="0"/>
              <a:pPr/>
              <a:t>1/24/2021</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F01A1062-647E-407B-B10D-A265B55750D5}" type="slidenum">
              <a:rPr lang="en-US" smtClean="0"/>
              <a:pPr/>
              <a:t>‹#›</a:t>
            </a:fld>
            <a:endParaRPr lang="en-US" dirty="0"/>
          </a:p>
        </p:txBody>
      </p:sp>
    </p:spTree>
    <p:extLst>
      <p:ext uri="{BB962C8B-B14F-4D97-AF65-F5344CB8AC3E}">
        <p14:creationId xmlns:p14="http://schemas.microsoft.com/office/powerpoint/2010/main" val="3581564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53AA2F-6D7A-49A7-A50B-DAF0D8AFEAC7}" type="datetime1">
              <a:rPr lang="en-US" smtClean="0"/>
              <a:t>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1274887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634883-3F42-4B10-946A-41383A266422}" type="datetime1">
              <a:rPr lang="en-US" smtClean="0"/>
              <a:t>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3613016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0993BA-1466-487C-AFB7-A65D9F9F6166}" type="datetime1">
              <a:rPr lang="en-US" smtClean="0"/>
              <a:t>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1085221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D02E8-8713-4437-BD43-F8660904658D}" type="datetime1">
              <a:rPr lang="en-US" smtClean="0"/>
              <a:t>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2010636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8C8902-2DC3-4172-A1A6-3EFE732B88C1}" type="datetime1">
              <a:rPr lang="en-US" smtClean="0"/>
              <a:t>1/24/2021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3408108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6755F7-BE85-4441-BC47-13C60347E153}" type="datetime1">
              <a:rPr lang="en-US" smtClean="0"/>
              <a:t>1/24/2021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4001081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DC92C8-9440-4DB5-A244-55302416B093}" type="datetime1">
              <a:rPr lang="en-US" smtClean="0"/>
              <a:t>1/24/2021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2133497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7EBFE8-AC4E-4974-B1F5-035436A2A2A1}" type="datetime1">
              <a:rPr lang="en-US" smtClean="0"/>
              <a:t>1/24/2021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859753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3AFB47-3EAE-4919-8ED0-B370A759916F}" type="datetime1">
              <a:rPr lang="en-US" smtClean="0"/>
              <a:t>1/24/2021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1370711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878625-AB2D-4DBF-9C96-2D76DC17DBAA}" type="datetime1">
              <a:rPr lang="en-US" smtClean="0"/>
              <a:t>1/24/2021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1323570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defRPr>
            </a:lvl1pPr>
          </a:lstStyle>
          <a:p>
            <a:fld id="{A349B0F1-5963-4B9B-B9FA-6DED7DDAF72B}" type="datetime1">
              <a:rPr lang="en-US" smtClean="0"/>
              <a:pPr/>
              <a:t>1/24/2021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2"/>
                </a:solidFill>
              </a:defRPr>
            </a:lvl1pPr>
          </a:lstStyle>
          <a:p>
            <a:fld id="{F01A1062-647E-407B-B10D-A265B55750D5}" type="slidenum">
              <a:rPr lang="en-US" smtClean="0"/>
              <a:pPr/>
              <a:t>‹#›</a:t>
            </a:fld>
            <a:endParaRPr lang="en-US" dirty="0"/>
          </a:p>
        </p:txBody>
      </p:sp>
    </p:spTree>
    <p:extLst>
      <p:ext uri="{BB962C8B-B14F-4D97-AF65-F5344CB8AC3E}">
        <p14:creationId xmlns:p14="http://schemas.microsoft.com/office/powerpoint/2010/main" val="403916023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wmf"/><Relationship Id="rId5" Type="http://schemas.openxmlformats.org/officeDocument/2006/relationships/oleObject" Target="../embeddings/oleObject1.bin"/><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6.wmf"/><Relationship Id="rId5" Type="http://schemas.openxmlformats.org/officeDocument/2006/relationships/oleObject" Target="../embeddings/oleObject3.bin"/><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www.riscv.org/" TargetMode="Externa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8783" y="1122363"/>
            <a:ext cx="11756712" cy="2387600"/>
          </a:xfrm>
        </p:spPr>
        <p:txBody>
          <a:bodyPr>
            <a:normAutofit/>
          </a:bodyPr>
          <a:lstStyle/>
          <a:p>
            <a:r>
              <a:rPr lang="en-US" sz="8000" dirty="0">
                <a:latin typeface="HelveticaNeueLT Std ExtBlk Cn" panose="020B0806040502050204" pitchFamily="34" charset="0"/>
              </a:rPr>
              <a:t>ECEN 3593-001</a:t>
            </a:r>
            <a:br>
              <a:rPr lang="en-US" sz="9600" dirty="0">
                <a:latin typeface="HelveticaNeueLT Std ExtBlk Cn" panose="020B0806040502050204" pitchFamily="34" charset="0"/>
              </a:rPr>
            </a:br>
            <a:r>
              <a:rPr lang="en-US" sz="5300" dirty="0">
                <a:latin typeface="HelveticaNeueLT Std ExtBlk Cn" panose="020B0806040502050204" pitchFamily="34" charset="0"/>
              </a:rPr>
              <a:t>Computer Organization</a:t>
            </a:r>
          </a:p>
        </p:txBody>
      </p:sp>
      <p:sp>
        <p:nvSpPr>
          <p:cNvPr id="3" name="Subtitle 2"/>
          <p:cNvSpPr>
            <a:spLocks noGrp="1"/>
          </p:cNvSpPr>
          <p:nvPr>
            <p:ph type="subTitle" idx="1"/>
          </p:nvPr>
        </p:nvSpPr>
        <p:spPr/>
        <p:txBody>
          <a:bodyPr>
            <a:normAutofit/>
          </a:bodyPr>
          <a:lstStyle/>
          <a:p>
            <a:r>
              <a:rPr lang="en-US" sz="3600" dirty="0">
                <a:solidFill>
                  <a:srgbClr val="CFB87C"/>
                </a:solidFill>
                <a:latin typeface="HelveticaNeueLT Std ExtBlk Cn" panose="020B0806040502050204" pitchFamily="34" charset="0"/>
              </a:rPr>
              <a:t>Lecture #4</a:t>
            </a:r>
          </a:p>
          <a:p>
            <a:r>
              <a:rPr lang="en-US" sz="3600">
                <a:solidFill>
                  <a:srgbClr val="CFB87C"/>
                </a:solidFill>
                <a:latin typeface="HelveticaNeueLT Std ExtBlk Cn" panose="020B0806040502050204" pitchFamily="34" charset="0"/>
              </a:rPr>
              <a:t>25 January 2021</a:t>
            </a:r>
            <a:endParaRPr lang="en-US" sz="3600" dirty="0">
              <a:solidFill>
                <a:srgbClr val="CFB87C"/>
              </a:solidFill>
              <a:latin typeface="HelveticaNeueLT Std ExtBlk Cn" panose="020B080604050205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98091" y="5979928"/>
            <a:ext cx="2057404" cy="685801"/>
          </a:xfrm>
          <a:prstGeom prst="rect">
            <a:avLst/>
          </a:prstGeom>
        </p:spPr>
      </p:pic>
    </p:spTree>
    <p:extLst>
      <p:ext uri="{BB962C8B-B14F-4D97-AF65-F5344CB8AC3E}">
        <p14:creationId xmlns:p14="http://schemas.microsoft.com/office/powerpoint/2010/main" val="1398636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0" y="6248334"/>
            <a:ext cx="12192000" cy="609665"/>
          </a:xfrm>
          <a:solidFill>
            <a:schemeClr val="bg1"/>
          </a:solidFill>
        </p:spPr>
        <p:txBody>
          <a:bodyPr/>
          <a:lstStyle/>
          <a:p>
            <a:r>
              <a:rPr lang="en-US" sz="1400" dirty="0"/>
              <a:t>				Computer Organization and Design by Patterson and Hennessy</a:t>
            </a:r>
          </a:p>
        </p:txBody>
      </p:sp>
      <p:sp>
        <p:nvSpPr>
          <p:cNvPr id="2" name="Title 1"/>
          <p:cNvSpPr>
            <a:spLocks noGrp="1"/>
          </p:cNvSpPr>
          <p:nvPr>
            <p:ph type="title"/>
          </p:nvPr>
        </p:nvSpPr>
        <p:spPr>
          <a:xfrm>
            <a:off x="838200" y="53719"/>
            <a:ext cx="10515600" cy="1325563"/>
          </a:xfrm>
        </p:spPr>
        <p:txBody>
          <a:bodyPr/>
          <a:lstStyle/>
          <a:p>
            <a:r>
              <a:rPr lang="en-US" dirty="0"/>
              <a:t>The RISC-V Instruction Set Architecture (ISA)</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10</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a:xfrm>
            <a:off x="838200" y="1487298"/>
            <a:ext cx="10515600" cy="4624512"/>
          </a:xfrm>
        </p:spPr>
        <p:txBody>
          <a:bodyPr>
            <a:normAutofit/>
          </a:bodyPr>
          <a:lstStyle/>
          <a:p>
            <a:r>
              <a:rPr lang="en-US" altLang="en-US" sz="3200" dirty="0"/>
              <a:t>We will explore the ISA at three levels</a:t>
            </a:r>
          </a:p>
          <a:p>
            <a:pPr lvl="1"/>
            <a:r>
              <a:rPr lang="en-US" altLang="en-US" sz="2800" dirty="0"/>
              <a:t>Assembly Language</a:t>
            </a:r>
          </a:p>
          <a:p>
            <a:pPr lvl="1"/>
            <a:r>
              <a:rPr lang="en-US" altLang="en-US" sz="2800" dirty="0"/>
              <a:t>Machine Language</a:t>
            </a:r>
          </a:p>
          <a:p>
            <a:pPr lvl="1"/>
            <a:r>
              <a:rPr lang="en-US" altLang="en-US" sz="2800" dirty="0"/>
              <a:t>Basic (single cycle) hardware</a:t>
            </a:r>
          </a:p>
          <a:p>
            <a:r>
              <a:rPr lang="en-US" altLang="en-US" sz="3200" dirty="0"/>
              <a:t>The textbook isn’t organized exactly like this</a:t>
            </a:r>
          </a:p>
          <a:p>
            <a:r>
              <a:rPr lang="en-US" altLang="en-US" sz="3200" dirty="0"/>
              <a:t>The lectures will include information not in the book, which will be on homework and exams</a:t>
            </a:r>
          </a:p>
        </p:txBody>
      </p:sp>
    </p:spTree>
    <p:extLst>
      <p:ext uri="{BB962C8B-B14F-4D97-AF65-F5344CB8AC3E}">
        <p14:creationId xmlns:p14="http://schemas.microsoft.com/office/powerpoint/2010/main" val="3305325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0" y="6248334"/>
            <a:ext cx="12192000" cy="609665"/>
          </a:xfrm>
          <a:solidFill>
            <a:schemeClr val="bg1"/>
          </a:solidFill>
        </p:spPr>
        <p:txBody>
          <a:bodyPr/>
          <a:lstStyle/>
          <a:p>
            <a:r>
              <a:rPr lang="en-US" sz="1400" dirty="0"/>
              <a:t>				Computer Organization and Design by Patterson and Hennessy</a:t>
            </a:r>
          </a:p>
        </p:txBody>
      </p:sp>
      <p:sp>
        <p:nvSpPr>
          <p:cNvPr id="2" name="Title 1"/>
          <p:cNvSpPr>
            <a:spLocks noGrp="1"/>
          </p:cNvSpPr>
          <p:nvPr>
            <p:ph type="title"/>
          </p:nvPr>
        </p:nvSpPr>
        <p:spPr>
          <a:xfrm>
            <a:off x="838200" y="53719"/>
            <a:ext cx="10515600" cy="1325563"/>
          </a:xfrm>
        </p:spPr>
        <p:txBody>
          <a:bodyPr/>
          <a:lstStyle/>
          <a:p>
            <a:r>
              <a:rPr lang="en-US" dirty="0"/>
              <a:t>The RISC-V Instruction Set Architecture (ISA)</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11</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a:xfrm>
            <a:off x="838200" y="1487298"/>
            <a:ext cx="10515600" cy="4624512"/>
          </a:xfrm>
        </p:spPr>
        <p:txBody>
          <a:bodyPr>
            <a:normAutofit/>
          </a:bodyPr>
          <a:lstStyle/>
          <a:p>
            <a:r>
              <a:rPr lang="en-US" altLang="en-US" sz="3200" dirty="0"/>
              <a:t>RISC ISAs are built around a set of Registers which hold data</a:t>
            </a:r>
          </a:p>
          <a:p>
            <a:r>
              <a:rPr lang="en-US" altLang="en-US" sz="3200" dirty="0"/>
              <a:t>The set is referred to as the Register File</a:t>
            </a:r>
          </a:p>
          <a:p>
            <a:r>
              <a:rPr lang="en-US" altLang="en-US" sz="3200" dirty="0"/>
              <a:t>In RISC-V there are 32 registers</a:t>
            </a:r>
          </a:p>
          <a:p>
            <a:r>
              <a:rPr lang="en-US" altLang="en-US" sz="3200" dirty="0"/>
              <a:t>Can be 32-bit, 64-bit or 128-bit in RISC-V</a:t>
            </a:r>
          </a:p>
          <a:p>
            <a:r>
              <a:rPr lang="en-US" altLang="en-US" sz="3200" dirty="0"/>
              <a:t>We will focus on a 32-bit wide Register File, although the book example is a 64-bit architecture</a:t>
            </a:r>
          </a:p>
          <a:p>
            <a:r>
              <a:rPr lang="en-US" altLang="en-US" sz="3200" dirty="0"/>
              <a:t>This ISA is called R32VI (32 bits, I for integer)</a:t>
            </a:r>
          </a:p>
          <a:p>
            <a:r>
              <a:rPr lang="en-US" altLang="en-US" sz="3200" dirty="0"/>
              <a:t>Code written with the ISA instructions is </a:t>
            </a:r>
            <a:r>
              <a:rPr lang="en-US" altLang="en-US" sz="3200" u="sng" dirty="0"/>
              <a:t>Assembly Language</a:t>
            </a:r>
            <a:endParaRPr lang="en-US" altLang="en-US" u="sng" dirty="0"/>
          </a:p>
          <a:p>
            <a:pPr marL="0" indent="0">
              <a:buNone/>
            </a:pPr>
            <a:endParaRPr lang="en-US" altLang="en-US" sz="4000" dirty="0"/>
          </a:p>
        </p:txBody>
      </p:sp>
    </p:spTree>
    <p:extLst>
      <p:ext uri="{BB962C8B-B14F-4D97-AF65-F5344CB8AC3E}">
        <p14:creationId xmlns:p14="http://schemas.microsoft.com/office/powerpoint/2010/main" val="3579887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0" y="6248334"/>
            <a:ext cx="12192000" cy="609665"/>
          </a:xfrm>
          <a:solidFill>
            <a:schemeClr val="bg1"/>
          </a:solidFill>
        </p:spPr>
        <p:txBody>
          <a:bodyPr/>
          <a:lstStyle/>
          <a:p>
            <a:r>
              <a:rPr lang="en-US" sz="1400" dirty="0"/>
              <a:t>				Computer Organization and Design by Patterson and Hennessy</a:t>
            </a:r>
          </a:p>
        </p:txBody>
      </p:sp>
      <p:sp>
        <p:nvSpPr>
          <p:cNvPr id="2" name="Title 1"/>
          <p:cNvSpPr>
            <a:spLocks noGrp="1"/>
          </p:cNvSpPr>
          <p:nvPr>
            <p:ph type="title"/>
          </p:nvPr>
        </p:nvSpPr>
        <p:spPr>
          <a:xfrm>
            <a:off x="838200" y="53719"/>
            <a:ext cx="10515600" cy="1325563"/>
          </a:xfrm>
        </p:spPr>
        <p:txBody>
          <a:bodyPr/>
          <a:lstStyle/>
          <a:p>
            <a:r>
              <a:rPr lang="en-US" dirty="0"/>
              <a:t>RISC-V:  The constant zero</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12</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a:xfrm>
            <a:off x="838200" y="1487298"/>
            <a:ext cx="10515600" cy="4624512"/>
          </a:xfrm>
        </p:spPr>
        <p:txBody>
          <a:bodyPr>
            <a:normAutofit lnSpcReduction="10000"/>
          </a:bodyPr>
          <a:lstStyle/>
          <a:p>
            <a:r>
              <a:rPr lang="en-AU" altLang="en-US" sz="3200" dirty="0"/>
              <a:t>RISC-V register 0 (x0) is the constant 0</a:t>
            </a:r>
          </a:p>
          <a:p>
            <a:pPr lvl="1"/>
            <a:r>
              <a:rPr lang="en-AU" altLang="en-US" sz="2800" dirty="0"/>
              <a:t>Cannot be overwritten</a:t>
            </a:r>
          </a:p>
          <a:p>
            <a:pPr lvl="1"/>
            <a:r>
              <a:rPr lang="en-AU" altLang="en-US" sz="2800" dirty="0">
                <a:solidFill>
                  <a:srgbClr val="FF0000"/>
                </a:solidFill>
              </a:rPr>
              <a:t>The hardware implementation prevents x0 from being overwritten</a:t>
            </a:r>
          </a:p>
          <a:p>
            <a:r>
              <a:rPr lang="en-AU" altLang="en-US" sz="3200" dirty="0"/>
              <a:t>Useful for common operations</a:t>
            </a:r>
          </a:p>
          <a:p>
            <a:pPr lvl="1"/>
            <a:r>
              <a:rPr lang="en-AU" altLang="en-US" sz="2800" dirty="0"/>
              <a:t>E.g., move between registers</a:t>
            </a:r>
          </a:p>
          <a:p>
            <a:pPr lvl="1">
              <a:buNone/>
            </a:pPr>
            <a:r>
              <a:rPr lang="en-AU" altLang="en-US" sz="2800" dirty="0">
                <a:latin typeface="Lucida Console" panose="020B0609040504020204" pitchFamily="49" charset="0"/>
              </a:rPr>
              <a:t>	add x5, x20, x0</a:t>
            </a:r>
          </a:p>
          <a:p>
            <a:pPr lvl="1"/>
            <a:r>
              <a:rPr lang="en-AU" altLang="en-US" sz="2800" dirty="0">
                <a:latin typeface="Lucida Console" panose="020B0609040504020204" pitchFamily="49" charset="0"/>
              </a:rPr>
              <a:t>x5 = x20 + 0</a:t>
            </a:r>
          </a:p>
          <a:p>
            <a:pPr lvl="1"/>
            <a:r>
              <a:rPr lang="en-AU" altLang="en-US" sz="2800" dirty="0">
                <a:latin typeface="Lucida Console" panose="020B0609040504020204" pitchFamily="49" charset="0"/>
              </a:rPr>
              <a:t>Value in x20 is moved to x5</a:t>
            </a:r>
          </a:p>
          <a:p>
            <a:r>
              <a:rPr lang="en-AU" altLang="en-US" sz="3200" dirty="0"/>
              <a:t>Enables a smaller instruction set!</a:t>
            </a:r>
          </a:p>
          <a:p>
            <a:pPr lvl="1"/>
            <a:r>
              <a:rPr lang="en-AU" altLang="en-US" sz="2800" dirty="0">
                <a:solidFill>
                  <a:srgbClr val="0070C0"/>
                </a:solidFill>
              </a:rPr>
              <a:t>Simplicity is the art of design</a:t>
            </a:r>
          </a:p>
          <a:p>
            <a:endParaRPr lang="en-US" altLang="en-US" sz="4000" dirty="0"/>
          </a:p>
        </p:txBody>
      </p:sp>
    </p:spTree>
    <p:extLst>
      <p:ext uri="{BB962C8B-B14F-4D97-AF65-F5344CB8AC3E}">
        <p14:creationId xmlns:p14="http://schemas.microsoft.com/office/powerpoint/2010/main" val="2566815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0" y="6248334"/>
            <a:ext cx="12192000" cy="609665"/>
          </a:xfrm>
          <a:solidFill>
            <a:schemeClr val="bg1"/>
          </a:solidFill>
        </p:spPr>
        <p:txBody>
          <a:bodyPr/>
          <a:lstStyle/>
          <a:p>
            <a:r>
              <a:rPr lang="en-US" sz="1400" dirty="0"/>
              <a:t>				Computer Organization and Design by Patterson and Hennessy</a:t>
            </a:r>
          </a:p>
        </p:txBody>
      </p:sp>
      <p:sp>
        <p:nvSpPr>
          <p:cNvPr id="2" name="Title 1"/>
          <p:cNvSpPr>
            <a:spLocks noGrp="1"/>
          </p:cNvSpPr>
          <p:nvPr>
            <p:ph type="title"/>
          </p:nvPr>
        </p:nvSpPr>
        <p:spPr>
          <a:xfrm>
            <a:off x="838200" y="53719"/>
            <a:ext cx="10515600" cy="1325563"/>
          </a:xfrm>
        </p:spPr>
        <p:txBody>
          <a:bodyPr/>
          <a:lstStyle/>
          <a:p>
            <a:r>
              <a:rPr lang="en-US" dirty="0"/>
              <a:t>Unsigned Binary Integer</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13</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a:xfrm>
            <a:off x="838200" y="1216617"/>
            <a:ext cx="10515600" cy="4895193"/>
          </a:xfrm>
        </p:spPr>
        <p:txBody>
          <a:bodyPr>
            <a:normAutofit lnSpcReduction="10000"/>
          </a:bodyPr>
          <a:lstStyle/>
          <a:p>
            <a:r>
              <a:rPr lang="en-US" altLang="en-US" sz="3200" dirty="0"/>
              <a:t>Data contains 32 bits, numbered from 31 (</a:t>
            </a:r>
            <a:r>
              <a:rPr lang="en-US" altLang="en-US" sz="3200" dirty="0" err="1"/>
              <a:t>MSb</a:t>
            </a:r>
            <a:r>
              <a:rPr lang="en-US" altLang="en-US" sz="3200" dirty="0"/>
              <a:t>) to 0 (</a:t>
            </a:r>
            <a:r>
              <a:rPr lang="en-US" altLang="en-US" sz="3200" dirty="0" err="1"/>
              <a:t>LSb</a:t>
            </a:r>
            <a:r>
              <a:rPr lang="en-US" altLang="en-US" sz="3200" dirty="0"/>
              <a:t>)</a:t>
            </a:r>
          </a:p>
          <a:p>
            <a:r>
              <a:rPr lang="en-US" altLang="en-US" sz="3200" dirty="0"/>
              <a:t>Given an n-bit number</a:t>
            </a:r>
          </a:p>
          <a:p>
            <a:endParaRPr lang="en-AU" altLang="en-US" sz="3200" dirty="0"/>
          </a:p>
          <a:p>
            <a:r>
              <a:rPr lang="en-US" altLang="en-US" sz="3200" dirty="0"/>
              <a:t>Range: 0 to +2^n – 1</a:t>
            </a:r>
          </a:p>
          <a:p>
            <a:r>
              <a:rPr lang="en-US" altLang="en-US" sz="3200" dirty="0"/>
              <a:t>Example</a:t>
            </a:r>
          </a:p>
          <a:p>
            <a:pPr lvl="1"/>
            <a:r>
              <a:rPr lang="en-US" altLang="en-US" sz="2800" dirty="0"/>
              <a:t>0000 0000 0000 0000 0000 0000 0000 1011</a:t>
            </a:r>
            <a:br>
              <a:rPr lang="en-US" altLang="en-US" sz="2800" dirty="0"/>
            </a:br>
            <a:r>
              <a:rPr lang="en-US" altLang="en-US" sz="2800" dirty="0"/>
              <a:t>= 0 + … + 1×2^3 + 0×2^2 +1×2^1 +1×2^0</a:t>
            </a:r>
            <a:br>
              <a:rPr lang="en-US" altLang="en-US" sz="2800" dirty="0"/>
            </a:br>
            <a:r>
              <a:rPr lang="en-US" altLang="en-US" sz="2800" dirty="0"/>
              <a:t>= 0 + … + 8 + 0 + 2 + 1 = 11</a:t>
            </a:r>
          </a:p>
          <a:p>
            <a:r>
              <a:rPr lang="en-US" altLang="en-US" sz="3200" dirty="0"/>
              <a:t>Using 32 bits:  0 to +4,294,967,295</a:t>
            </a:r>
          </a:p>
          <a:p>
            <a:r>
              <a:rPr lang="en-US" altLang="en-US" sz="3200" dirty="0"/>
              <a:t>Using 64 bits:  0 to +18,446,774,073,709,551,615</a:t>
            </a:r>
          </a:p>
          <a:p>
            <a:endParaRPr lang="en-US" altLang="en-US" sz="4000" dirty="0"/>
          </a:p>
        </p:txBody>
      </p:sp>
      <p:graphicFrame>
        <p:nvGraphicFramePr>
          <p:cNvPr id="8" name="Object 4"/>
          <p:cNvGraphicFramePr>
            <a:graphicFrameLocks noChangeAspect="1"/>
          </p:cNvGraphicFramePr>
          <p:nvPr>
            <p:extLst>
              <p:ext uri="{D42A27DB-BD31-4B8C-83A1-F6EECF244321}">
                <p14:modId xmlns:p14="http://schemas.microsoft.com/office/powerpoint/2010/main" val="389036640"/>
              </p:ext>
            </p:extLst>
          </p:nvPr>
        </p:nvGraphicFramePr>
        <p:xfrm>
          <a:off x="2720353" y="2161846"/>
          <a:ext cx="6010275" cy="579438"/>
        </p:xfrm>
        <a:graphic>
          <a:graphicData uri="http://schemas.openxmlformats.org/presentationml/2006/ole">
            <mc:AlternateContent xmlns:mc="http://schemas.openxmlformats.org/markup-compatibility/2006">
              <mc:Choice xmlns:v="urn:schemas-microsoft-com:vml" Requires="v">
                <p:oleObj name="Equation" r:id="rId5" imgW="2501900" imgH="241300" progId="Equation.3">
                  <p:embed/>
                </p:oleObj>
              </mc:Choice>
              <mc:Fallback>
                <p:oleObj name="Equation" r:id="rId5" imgW="2501900" imgH="241300" progId="Equation.3">
                  <p:embed/>
                  <p:pic>
                    <p:nvPicPr>
                      <p:cNvPr id="8"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20353" y="2161846"/>
                        <a:ext cx="6010275" cy="579438"/>
                      </a:xfrm>
                      <a:prstGeom prst="rect">
                        <a:avLst/>
                      </a:prstGeom>
                      <a:solidFill>
                        <a:schemeClr val="accent4">
                          <a:lumMod val="40000"/>
                          <a:lumOff val="60000"/>
                        </a:schemeClr>
                      </a:solidFill>
                      <a:ln>
                        <a:noFill/>
                      </a:ln>
                      <a:effectLst/>
                    </p:spPr>
                  </p:pic>
                </p:oleObj>
              </mc:Fallback>
            </mc:AlternateContent>
          </a:graphicData>
        </a:graphic>
      </p:graphicFrame>
      <p:sp>
        <p:nvSpPr>
          <p:cNvPr id="9" name="Rectangle 8"/>
          <p:cNvSpPr/>
          <p:nvPr/>
        </p:nvSpPr>
        <p:spPr>
          <a:xfrm>
            <a:off x="8425743" y="4267767"/>
            <a:ext cx="2733036" cy="707886"/>
          </a:xfrm>
          <a:prstGeom prst="rect">
            <a:avLst/>
          </a:prstGeom>
          <a:noFill/>
        </p:spPr>
        <p:txBody>
          <a:bodyPr wrap="square" lIns="91440" tIns="45720" rIns="91440" bIns="45720">
            <a:spAutoFit/>
          </a:bodyPr>
          <a:lstStyle/>
          <a:p>
            <a:pPr algn="ctr"/>
            <a:r>
              <a:rPr lang="en-US" sz="2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In C, “unsigned int” </a:t>
            </a:r>
          </a:p>
          <a:p>
            <a:pPr algn="ctr"/>
            <a:r>
              <a:rPr lang="en-US" sz="2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variable declaration</a:t>
            </a:r>
            <a:endParaRPr lang="en-US" sz="2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160289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0" y="6248334"/>
            <a:ext cx="12192000" cy="609665"/>
          </a:xfrm>
          <a:solidFill>
            <a:schemeClr val="bg1"/>
          </a:solidFill>
        </p:spPr>
        <p:txBody>
          <a:bodyPr/>
          <a:lstStyle/>
          <a:p>
            <a:r>
              <a:rPr lang="en-US" sz="1400" dirty="0"/>
              <a:t>				Computer Organization and Design by Patterson and Hennessy</a:t>
            </a:r>
          </a:p>
        </p:txBody>
      </p:sp>
      <p:sp>
        <p:nvSpPr>
          <p:cNvPr id="2" name="Title 1"/>
          <p:cNvSpPr>
            <a:spLocks noGrp="1"/>
          </p:cNvSpPr>
          <p:nvPr>
            <p:ph type="title"/>
          </p:nvPr>
        </p:nvSpPr>
        <p:spPr>
          <a:xfrm>
            <a:off x="838200" y="53719"/>
            <a:ext cx="10515600" cy="1325563"/>
          </a:xfrm>
        </p:spPr>
        <p:txBody>
          <a:bodyPr/>
          <a:lstStyle/>
          <a:p>
            <a:r>
              <a:rPr lang="en-US" altLang="en-US" dirty="0"/>
              <a:t>2s-Complement Signed Integers</a:t>
            </a:r>
            <a:endParaRPr lang="en-US" dirty="0"/>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14</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a:xfrm>
            <a:off x="838200" y="1487298"/>
            <a:ext cx="10515600" cy="4624512"/>
          </a:xfrm>
        </p:spPr>
        <p:txBody>
          <a:bodyPr>
            <a:normAutofit fontScale="92500" lnSpcReduction="10000"/>
          </a:bodyPr>
          <a:lstStyle/>
          <a:p>
            <a:r>
              <a:rPr lang="en-US" altLang="en-US" sz="3200" dirty="0"/>
              <a:t>Given an n-bit number</a:t>
            </a:r>
          </a:p>
          <a:p>
            <a:endParaRPr lang="en-AU" altLang="en-US" sz="3200" dirty="0"/>
          </a:p>
          <a:p>
            <a:r>
              <a:rPr lang="en-US" altLang="en-US" sz="3200" dirty="0"/>
              <a:t>Range: –2^(n – 1) to +2^(n – 1) – 1</a:t>
            </a:r>
          </a:p>
          <a:p>
            <a:r>
              <a:rPr lang="en-US" altLang="en-US" sz="3200" dirty="0"/>
              <a:t>Example</a:t>
            </a:r>
          </a:p>
          <a:p>
            <a:pPr lvl="1"/>
            <a:r>
              <a:rPr lang="en-US" altLang="en-US" sz="2800" dirty="0"/>
              <a:t>1111 1111 1111 1111 1111 1111 1111 1100</a:t>
            </a:r>
            <a:br>
              <a:rPr lang="en-US" altLang="en-US" sz="2800" dirty="0"/>
            </a:br>
            <a:r>
              <a:rPr lang="en-US" altLang="en-US" sz="2800" dirty="0"/>
              <a:t>= –1×2^31 + 1×2^30 + … + 1×2^2 +0×2*1 +0×2^0</a:t>
            </a:r>
            <a:br>
              <a:rPr lang="en-US" altLang="en-US" sz="2800" dirty="0"/>
            </a:br>
            <a:r>
              <a:rPr lang="en-US" altLang="en-US" sz="2800" dirty="0"/>
              <a:t>= –2,147,483,648 + 2,147,483,644 = –4</a:t>
            </a:r>
          </a:p>
          <a:p>
            <a:r>
              <a:rPr lang="en-US" altLang="en-US" sz="3600" dirty="0"/>
              <a:t>Using 32 bits:  </a:t>
            </a:r>
            <a:r>
              <a:rPr lang="en-US" altLang="en-US" sz="3200" dirty="0"/>
              <a:t>–2,147,483,648 to +2,147,483,647</a:t>
            </a:r>
          </a:p>
          <a:p>
            <a:r>
              <a:rPr lang="en-US" altLang="en-US" sz="3600" dirty="0"/>
              <a:t>Using 64 bits:  -9,223,372,036,854,775,808 to 9,223,372,036,854,775,807</a:t>
            </a:r>
          </a:p>
          <a:p>
            <a:endParaRPr lang="en-US" altLang="en-US" sz="4000" dirty="0"/>
          </a:p>
        </p:txBody>
      </p:sp>
      <p:sp>
        <p:nvSpPr>
          <p:cNvPr id="9" name="Rectangle 8"/>
          <p:cNvSpPr/>
          <p:nvPr/>
        </p:nvSpPr>
        <p:spPr>
          <a:xfrm>
            <a:off x="9106262" y="3614546"/>
            <a:ext cx="2247538" cy="707886"/>
          </a:xfrm>
          <a:prstGeom prst="rect">
            <a:avLst/>
          </a:prstGeom>
          <a:noFill/>
        </p:spPr>
        <p:txBody>
          <a:bodyPr wrap="none" lIns="91440" tIns="45720" rIns="91440" bIns="45720">
            <a:spAutoFit/>
          </a:bodyPr>
          <a:lstStyle/>
          <a:p>
            <a:pPr algn="ctr"/>
            <a:r>
              <a:rPr lang="en-US" sz="2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In C, “int” </a:t>
            </a:r>
          </a:p>
          <a:p>
            <a:pPr algn="ctr"/>
            <a:r>
              <a:rPr lang="en-US" sz="2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variable declaration</a:t>
            </a:r>
            <a:endParaRPr lang="en-US" sz="2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graphicFrame>
        <p:nvGraphicFramePr>
          <p:cNvPr id="10" name="Object 4"/>
          <p:cNvGraphicFramePr>
            <a:graphicFrameLocks noChangeAspect="1"/>
          </p:cNvGraphicFramePr>
          <p:nvPr/>
        </p:nvGraphicFramePr>
        <p:xfrm>
          <a:off x="3222460" y="1953616"/>
          <a:ext cx="6223000" cy="579438"/>
        </p:xfrm>
        <a:graphic>
          <a:graphicData uri="http://schemas.openxmlformats.org/presentationml/2006/ole">
            <mc:AlternateContent xmlns:mc="http://schemas.openxmlformats.org/markup-compatibility/2006">
              <mc:Choice xmlns:v="urn:schemas-microsoft-com:vml" Requires="v">
                <p:oleObj name="Equation" r:id="rId5" imgW="2590800" imgH="241300" progId="Equation.3">
                  <p:embed/>
                </p:oleObj>
              </mc:Choice>
              <mc:Fallback>
                <p:oleObj name="Equation" r:id="rId5" imgW="2590800" imgH="241300" progId="Equation.3">
                  <p:embed/>
                  <p:pic>
                    <p:nvPicPr>
                      <p:cNvPr id="1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22460" y="1953616"/>
                        <a:ext cx="6223000" cy="579438"/>
                      </a:xfrm>
                      <a:prstGeom prst="rect">
                        <a:avLst/>
                      </a:prstGeom>
                      <a:solidFill>
                        <a:schemeClr val="accent4">
                          <a:lumMod val="40000"/>
                          <a:lumOff val="60000"/>
                        </a:schemeClr>
                      </a:solidFill>
                      <a:ln>
                        <a:noFill/>
                      </a:ln>
                      <a:effectLst/>
                    </p:spPr>
                  </p:pic>
                </p:oleObj>
              </mc:Fallback>
            </mc:AlternateContent>
          </a:graphicData>
        </a:graphic>
      </p:graphicFrame>
    </p:spTree>
    <p:extLst>
      <p:ext uri="{BB962C8B-B14F-4D97-AF65-F5344CB8AC3E}">
        <p14:creationId xmlns:p14="http://schemas.microsoft.com/office/powerpoint/2010/main" val="3256604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0" y="6248334"/>
            <a:ext cx="12192000" cy="609665"/>
          </a:xfrm>
          <a:solidFill>
            <a:schemeClr val="bg1"/>
          </a:solidFill>
        </p:spPr>
        <p:txBody>
          <a:bodyPr/>
          <a:lstStyle/>
          <a:p>
            <a:r>
              <a:rPr lang="en-US" sz="1400" dirty="0"/>
              <a:t>				Computer Organization and Design by Patterson and Hennessy</a:t>
            </a:r>
          </a:p>
        </p:txBody>
      </p:sp>
      <p:sp>
        <p:nvSpPr>
          <p:cNvPr id="2" name="Title 1"/>
          <p:cNvSpPr>
            <a:spLocks noGrp="1"/>
          </p:cNvSpPr>
          <p:nvPr>
            <p:ph type="title"/>
          </p:nvPr>
        </p:nvSpPr>
        <p:spPr>
          <a:xfrm>
            <a:off x="838200" y="53719"/>
            <a:ext cx="10515600" cy="1325563"/>
          </a:xfrm>
        </p:spPr>
        <p:txBody>
          <a:bodyPr/>
          <a:lstStyle/>
          <a:p>
            <a:r>
              <a:rPr lang="en-US" altLang="en-US" dirty="0"/>
              <a:t>2s-Complement Signed Integers</a:t>
            </a:r>
            <a:endParaRPr lang="en-US" dirty="0"/>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15</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a:xfrm>
            <a:off x="314633" y="1487298"/>
            <a:ext cx="11690554" cy="4624512"/>
          </a:xfrm>
        </p:spPr>
        <p:txBody>
          <a:bodyPr>
            <a:normAutofit lnSpcReduction="10000"/>
          </a:bodyPr>
          <a:lstStyle/>
          <a:p>
            <a:pPr>
              <a:tabLst>
                <a:tab pos="1341438" algn="l"/>
                <a:tab pos="2874963" algn="l"/>
              </a:tabLst>
            </a:pPr>
            <a:r>
              <a:rPr lang="en-US" altLang="en-US" dirty="0"/>
              <a:t>Bit 31 is sign bit in 32 bits and Bit 63 is sign bit in 64 bits</a:t>
            </a:r>
          </a:p>
          <a:p>
            <a:pPr lvl="1">
              <a:tabLst>
                <a:tab pos="1341438" algn="l"/>
                <a:tab pos="2874963" algn="l"/>
              </a:tabLst>
            </a:pPr>
            <a:r>
              <a:rPr lang="en-US" altLang="en-US" dirty="0"/>
              <a:t>1 for negative numbers</a:t>
            </a:r>
          </a:p>
          <a:p>
            <a:pPr lvl="1">
              <a:tabLst>
                <a:tab pos="1341438" algn="l"/>
                <a:tab pos="2874963" algn="l"/>
              </a:tabLst>
            </a:pPr>
            <a:r>
              <a:rPr lang="en-US" altLang="en-US" dirty="0"/>
              <a:t>0 for non-negative numbers</a:t>
            </a:r>
          </a:p>
          <a:p>
            <a:pPr>
              <a:tabLst>
                <a:tab pos="1341438" algn="l"/>
                <a:tab pos="2874963" algn="l"/>
              </a:tabLst>
            </a:pPr>
            <a:r>
              <a:rPr lang="en-AU" altLang="en-US" dirty="0"/>
              <a:t>2</a:t>
            </a:r>
            <a:r>
              <a:rPr lang="en-AU" altLang="en-US" baseline="30000" dirty="0"/>
              <a:t>n – 1</a:t>
            </a:r>
            <a:r>
              <a:rPr lang="en-AU" altLang="en-US" dirty="0"/>
              <a:t> can’t be represented</a:t>
            </a:r>
          </a:p>
          <a:p>
            <a:pPr>
              <a:tabLst>
                <a:tab pos="1341438" algn="l"/>
                <a:tab pos="2874963" algn="l"/>
              </a:tabLst>
            </a:pPr>
            <a:r>
              <a:rPr lang="en-US" altLang="en-US" dirty="0"/>
              <a:t>Non-negative numbers have the same unsigned and 2s-complement representation</a:t>
            </a:r>
            <a:endParaRPr lang="en-AU" altLang="en-US" dirty="0"/>
          </a:p>
          <a:p>
            <a:pPr>
              <a:tabLst>
                <a:tab pos="1341438" algn="l"/>
                <a:tab pos="2874963" algn="l"/>
              </a:tabLst>
            </a:pPr>
            <a:r>
              <a:rPr lang="en-US" altLang="en-US" dirty="0"/>
              <a:t>Some specific numbers</a:t>
            </a:r>
          </a:p>
          <a:p>
            <a:pPr lvl="1">
              <a:tabLst>
                <a:tab pos="1341438" algn="l"/>
                <a:tab pos="2874963" algn="l"/>
              </a:tabLst>
            </a:pPr>
            <a:r>
              <a:rPr lang="en-US" altLang="en-US" dirty="0"/>
              <a:t>  0:	0000 0000 … 0000</a:t>
            </a:r>
          </a:p>
          <a:p>
            <a:pPr lvl="1">
              <a:tabLst>
                <a:tab pos="1341438" algn="l"/>
                <a:tab pos="2874963" algn="l"/>
              </a:tabLst>
            </a:pPr>
            <a:r>
              <a:rPr lang="en-AU" altLang="en-US" dirty="0"/>
              <a:t>–1:	1111 1111 … 1111</a:t>
            </a:r>
          </a:p>
          <a:p>
            <a:pPr lvl="1">
              <a:tabLst>
                <a:tab pos="1341438" algn="l"/>
                <a:tab pos="2874963" algn="l"/>
              </a:tabLst>
            </a:pPr>
            <a:r>
              <a:rPr lang="en-US" altLang="en-US" dirty="0"/>
              <a:t>Most-negative:	1000 0000 … 0000	–2,147,483,648 / -9,223,372,036,854,775,808 </a:t>
            </a:r>
          </a:p>
          <a:p>
            <a:pPr lvl="1">
              <a:tabLst>
                <a:tab pos="1341438" algn="l"/>
                <a:tab pos="2874963" algn="l"/>
              </a:tabLst>
            </a:pPr>
            <a:r>
              <a:rPr lang="en-US" altLang="en-US" dirty="0"/>
              <a:t>Most-positive:	0111 1111 … 1111	+2,147,483,647 / 9,223,372,036,854,775,807 </a:t>
            </a:r>
            <a:endParaRPr lang="en-AU" altLang="en-US" dirty="0"/>
          </a:p>
          <a:p>
            <a:endParaRPr lang="en-US" altLang="en-US" sz="4000" dirty="0"/>
          </a:p>
        </p:txBody>
      </p:sp>
    </p:spTree>
    <p:extLst>
      <p:ext uri="{BB962C8B-B14F-4D97-AF65-F5344CB8AC3E}">
        <p14:creationId xmlns:p14="http://schemas.microsoft.com/office/powerpoint/2010/main" val="1881205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0" y="6248334"/>
            <a:ext cx="12192000" cy="609665"/>
          </a:xfrm>
          <a:solidFill>
            <a:schemeClr val="bg1"/>
          </a:solidFill>
        </p:spPr>
        <p:txBody>
          <a:bodyPr/>
          <a:lstStyle/>
          <a:p>
            <a:r>
              <a:rPr lang="en-US" sz="1400" dirty="0"/>
              <a:t>				Computer Organization and Design by Patterson and Hennessy</a:t>
            </a:r>
          </a:p>
        </p:txBody>
      </p:sp>
      <p:sp>
        <p:nvSpPr>
          <p:cNvPr id="2" name="Title 1"/>
          <p:cNvSpPr>
            <a:spLocks noGrp="1"/>
          </p:cNvSpPr>
          <p:nvPr>
            <p:ph type="title"/>
          </p:nvPr>
        </p:nvSpPr>
        <p:spPr>
          <a:xfrm>
            <a:off x="838200" y="53719"/>
            <a:ext cx="10515600" cy="1325563"/>
          </a:xfrm>
        </p:spPr>
        <p:txBody>
          <a:bodyPr/>
          <a:lstStyle/>
          <a:p>
            <a:r>
              <a:rPr lang="en-US" altLang="en-US" dirty="0"/>
              <a:t>2s-Complement Signed Integers</a:t>
            </a:r>
            <a:endParaRPr lang="en-US" dirty="0"/>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16</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a:xfrm>
            <a:off x="838200" y="1487298"/>
            <a:ext cx="10515600" cy="4624512"/>
          </a:xfrm>
        </p:spPr>
        <p:txBody>
          <a:bodyPr>
            <a:normAutofit/>
          </a:bodyPr>
          <a:lstStyle/>
          <a:p>
            <a:r>
              <a:rPr lang="en-US" altLang="en-US" sz="3200" dirty="0"/>
              <a:t>Complement and add 1</a:t>
            </a:r>
          </a:p>
          <a:p>
            <a:pPr lvl="1"/>
            <a:r>
              <a:rPr lang="en-US" altLang="en-US" sz="2800" dirty="0"/>
              <a:t>Complement means 1 </a:t>
            </a:r>
            <a:r>
              <a:rPr lang="en-US" altLang="en-US" sz="2800" dirty="0">
                <a:cs typeface="Arial" panose="020B0604020202020204" pitchFamily="34" charset="0"/>
              </a:rPr>
              <a:t>→ </a:t>
            </a:r>
            <a:r>
              <a:rPr lang="en-US" altLang="en-US" sz="2800" dirty="0"/>
              <a:t>0, 0 </a:t>
            </a:r>
            <a:r>
              <a:rPr lang="en-US" altLang="en-US" sz="2800" dirty="0">
                <a:cs typeface="Arial" panose="020B0604020202020204" pitchFamily="34" charset="0"/>
              </a:rPr>
              <a:t>→</a:t>
            </a:r>
            <a:r>
              <a:rPr lang="en-US" altLang="en-US" sz="2800" dirty="0"/>
              <a:t> 1</a:t>
            </a:r>
          </a:p>
          <a:p>
            <a:pPr marL="0" indent="0">
              <a:buNone/>
            </a:pPr>
            <a:endParaRPr lang="en-AU" altLang="en-US" sz="3200" dirty="0"/>
          </a:p>
          <a:p>
            <a:pPr marL="0" indent="0">
              <a:buNone/>
            </a:pPr>
            <a:endParaRPr lang="en-AU" altLang="en-US" sz="3200" dirty="0"/>
          </a:p>
          <a:p>
            <a:pPr marL="0" indent="0">
              <a:buNone/>
            </a:pPr>
            <a:endParaRPr lang="en-AU" altLang="en-US" sz="3200" dirty="0"/>
          </a:p>
          <a:p>
            <a:r>
              <a:rPr lang="en-US" altLang="en-US" sz="3200" dirty="0"/>
              <a:t>Example: negate +2</a:t>
            </a:r>
          </a:p>
          <a:p>
            <a:pPr lvl="1"/>
            <a:r>
              <a:rPr lang="en-US" altLang="en-US" sz="2800" dirty="0"/>
              <a:t>+2 = 0000 0000 … 0010</a:t>
            </a:r>
          </a:p>
          <a:p>
            <a:pPr lvl="1"/>
            <a:r>
              <a:rPr lang="en-US" altLang="en-US" sz="2800" dirty="0"/>
              <a:t>–2 = 1111 1111 … 1101 + 1</a:t>
            </a:r>
            <a:br>
              <a:rPr lang="en-US" altLang="en-US" sz="2800" dirty="0"/>
            </a:br>
            <a:r>
              <a:rPr lang="en-US" altLang="en-US" sz="2800" dirty="0"/>
              <a:t>     = 1111 1111 … 1110</a:t>
            </a:r>
          </a:p>
          <a:p>
            <a:endParaRPr lang="en-US" altLang="en-US" sz="4000" dirty="0"/>
          </a:p>
        </p:txBody>
      </p:sp>
      <p:graphicFrame>
        <p:nvGraphicFramePr>
          <p:cNvPr id="11" name="Object 4"/>
          <p:cNvGraphicFramePr>
            <a:graphicFrameLocks noChangeAspect="1"/>
          </p:cNvGraphicFramePr>
          <p:nvPr/>
        </p:nvGraphicFramePr>
        <p:xfrm>
          <a:off x="3776663" y="2576542"/>
          <a:ext cx="4542691" cy="1477298"/>
        </p:xfrm>
        <a:graphic>
          <a:graphicData uri="http://schemas.openxmlformats.org/presentationml/2006/ole">
            <mc:AlternateContent xmlns:mc="http://schemas.openxmlformats.org/markup-compatibility/2006">
              <mc:Choice xmlns:v="urn:schemas-microsoft-com:vml" Requires="v">
                <p:oleObj name="Equation" r:id="rId5" imgW="1562100" imgH="508000" progId="Equation.3">
                  <p:embed/>
                </p:oleObj>
              </mc:Choice>
              <mc:Fallback>
                <p:oleObj name="Equation" r:id="rId5" imgW="1562100" imgH="508000" progId="Equation.3">
                  <p:embed/>
                  <p:pic>
                    <p:nvPicPr>
                      <p:cNvPr id="11"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6663" y="2576542"/>
                        <a:ext cx="4542691" cy="1477298"/>
                      </a:xfrm>
                      <a:prstGeom prst="rect">
                        <a:avLst/>
                      </a:prstGeom>
                      <a:solidFill>
                        <a:schemeClr val="accent4">
                          <a:lumMod val="40000"/>
                          <a:lumOff val="60000"/>
                        </a:schemeClr>
                      </a:solidFill>
                      <a:ln>
                        <a:noFill/>
                      </a:ln>
                      <a:effectLst/>
                    </p:spPr>
                  </p:pic>
                </p:oleObj>
              </mc:Fallback>
            </mc:AlternateContent>
          </a:graphicData>
        </a:graphic>
      </p:graphicFrame>
    </p:spTree>
    <p:extLst>
      <p:ext uri="{BB962C8B-B14F-4D97-AF65-F5344CB8AC3E}">
        <p14:creationId xmlns:p14="http://schemas.microsoft.com/office/powerpoint/2010/main" val="3925107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246"/>
            <a:ext cx="10515600" cy="1325563"/>
          </a:xfrm>
        </p:spPr>
        <p:txBody>
          <a:bodyPr/>
          <a:lstStyle/>
          <a:p>
            <a:r>
              <a:rPr lang="en-US" dirty="0"/>
              <a:t>Why 2’s Complement?</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0" y="6248334"/>
            <a:ext cx="12192000" cy="609665"/>
          </a:xfrm>
          <a:solidFill>
            <a:schemeClr val="bg1"/>
          </a:solidFill>
        </p:spPr>
        <p:txBody>
          <a:bodyPr/>
          <a:lstStyle/>
          <a:p>
            <a:endParaRPr lang="en-US" sz="1400" dirty="0"/>
          </a:p>
        </p:txBody>
      </p:sp>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17</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p:txBody>
          <a:bodyPr>
            <a:normAutofit/>
          </a:bodyPr>
          <a:lstStyle/>
          <a:p>
            <a:r>
              <a:rPr lang="en-US" dirty="0"/>
              <a:t>A = B + C is correct independent of the sign of A, B or C</a:t>
            </a:r>
          </a:p>
          <a:p>
            <a:r>
              <a:rPr lang="en-US" dirty="0"/>
              <a:t>Other representations (1’s complement, sign/magnitude, etc.) don’t have this characteristic</a:t>
            </a:r>
          </a:p>
          <a:p>
            <a:r>
              <a:rPr lang="en-US" dirty="0"/>
              <a:t>Adder doesn’t need to handle the sign bit differently</a:t>
            </a:r>
          </a:p>
          <a:p>
            <a:r>
              <a:rPr lang="en-US" dirty="0"/>
              <a:t>sub </a:t>
            </a:r>
            <a:r>
              <a:rPr lang="en-US" dirty="0" err="1"/>
              <a:t>a,b</a:t>
            </a:r>
            <a:r>
              <a:rPr lang="en-US" dirty="0"/>
              <a:t> = add a, (2’s complement of b)</a:t>
            </a:r>
          </a:p>
          <a:p>
            <a:endParaRPr lang="en-US" dirty="0"/>
          </a:p>
          <a:p>
            <a:pPr marL="0" indent="0">
              <a:buNone/>
            </a:pPr>
            <a:endParaRPr lang="en-US" dirty="0"/>
          </a:p>
        </p:txBody>
      </p:sp>
    </p:spTree>
    <p:extLst>
      <p:ext uri="{BB962C8B-B14F-4D97-AF65-F5344CB8AC3E}">
        <p14:creationId xmlns:p14="http://schemas.microsoft.com/office/powerpoint/2010/main" val="1570993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0" y="6248334"/>
            <a:ext cx="12192000" cy="609665"/>
          </a:xfrm>
          <a:solidFill>
            <a:schemeClr val="bg1"/>
          </a:solidFill>
        </p:spPr>
        <p:txBody>
          <a:bodyPr/>
          <a:lstStyle/>
          <a:p>
            <a:r>
              <a:rPr lang="en-US" sz="1400" dirty="0"/>
              <a:t>				Computer Organization and Design by Patterson and Hennessy</a:t>
            </a:r>
          </a:p>
        </p:txBody>
      </p:sp>
      <p:sp>
        <p:nvSpPr>
          <p:cNvPr id="2" name="Title 1"/>
          <p:cNvSpPr>
            <a:spLocks noGrp="1"/>
          </p:cNvSpPr>
          <p:nvPr>
            <p:ph type="title"/>
          </p:nvPr>
        </p:nvSpPr>
        <p:spPr>
          <a:xfrm>
            <a:off x="838200" y="53719"/>
            <a:ext cx="10515600" cy="1325563"/>
          </a:xfrm>
        </p:spPr>
        <p:txBody>
          <a:bodyPr/>
          <a:lstStyle/>
          <a:p>
            <a:r>
              <a:rPr lang="en-US" dirty="0"/>
              <a:t>Overflow</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18</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a:xfrm>
            <a:off x="838200" y="1487298"/>
            <a:ext cx="10515600" cy="4624512"/>
          </a:xfrm>
        </p:spPr>
        <p:txBody>
          <a:bodyPr>
            <a:normAutofit fontScale="92500"/>
          </a:bodyPr>
          <a:lstStyle/>
          <a:p>
            <a:r>
              <a:rPr lang="en-US" altLang="en-US" sz="3200" dirty="0">
                <a:solidFill>
                  <a:srgbClr val="0070C0"/>
                </a:solidFill>
              </a:rPr>
              <a:t>Overflow </a:t>
            </a:r>
            <a:r>
              <a:rPr lang="en-US" altLang="en-US" sz="3200" dirty="0"/>
              <a:t>occurs if right most bits that describe a number cannot be represented by the right most hardware bits</a:t>
            </a:r>
            <a:endParaRPr lang="en-US" altLang="en-US" dirty="0"/>
          </a:p>
          <a:p>
            <a:pPr lvl="1"/>
            <a:r>
              <a:rPr lang="en-US" altLang="en-US" sz="2800" dirty="0"/>
              <a:t>For example:</a:t>
            </a:r>
          </a:p>
          <a:p>
            <a:pPr lvl="2"/>
            <a:r>
              <a:rPr lang="en-US" altLang="en-US" sz="2400" dirty="0"/>
              <a:t>If representing a number requires more than 31-bits in a 32-bit word, the right most bits in the hardware cannot describe the number</a:t>
            </a:r>
          </a:p>
          <a:p>
            <a:pPr lvl="2"/>
            <a:r>
              <a:rPr lang="en-US" altLang="en-US" sz="2400" dirty="0"/>
              <a:t>Similarly, if the 15-bits in a 16-bit value, the  right most bits in the hardware cannot describe the number</a:t>
            </a:r>
          </a:p>
          <a:p>
            <a:pPr lvl="1"/>
            <a:r>
              <a:rPr lang="en-US" altLang="en-US" sz="2800" dirty="0"/>
              <a:t>Overflows occurs when the left most retained bit of the binary bit pattern is not the same as the infinite number of digits to the left (the sign bit is incorrect)</a:t>
            </a:r>
          </a:p>
          <a:p>
            <a:pPr lvl="2"/>
            <a:r>
              <a:rPr lang="en-US" altLang="en-US" sz="2400" dirty="0"/>
              <a:t>Example (8-bits): add 0b01111111 to 0b01111111 (largest positive number)</a:t>
            </a:r>
          </a:p>
          <a:p>
            <a:pPr lvl="2"/>
            <a:r>
              <a:rPr lang="en-US" altLang="en-US" sz="2400" dirty="0"/>
              <a:t>Result is 0b11111110 – sign is 1 but infinite left digits are 0</a:t>
            </a:r>
          </a:p>
          <a:p>
            <a:pPr marL="457200" lvl="1" indent="0">
              <a:buNone/>
            </a:pPr>
            <a:endParaRPr lang="en-US" altLang="en-US" sz="2800" dirty="0"/>
          </a:p>
        </p:txBody>
      </p:sp>
    </p:spTree>
    <p:extLst>
      <p:ext uri="{BB962C8B-B14F-4D97-AF65-F5344CB8AC3E}">
        <p14:creationId xmlns:p14="http://schemas.microsoft.com/office/powerpoint/2010/main" val="2726927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246"/>
            <a:ext cx="10515600" cy="968019"/>
          </a:xfrm>
        </p:spPr>
        <p:txBody>
          <a:bodyPr/>
          <a:lstStyle/>
          <a:p>
            <a:r>
              <a:rPr lang="en-US" dirty="0"/>
              <a:t>Fun with Numbers</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0" y="6248334"/>
            <a:ext cx="12192000" cy="609665"/>
          </a:xfrm>
          <a:solidFill>
            <a:schemeClr val="bg1"/>
          </a:solidFill>
        </p:spPr>
        <p:txBody>
          <a:bodyPr/>
          <a:lstStyle/>
          <a:p>
            <a:endParaRPr lang="en-US" sz="1400" dirty="0"/>
          </a:p>
        </p:txBody>
      </p:sp>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19</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a:xfrm>
            <a:off x="838200" y="1443789"/>
            <a:ext cx="2939716" cy="1985211"/>
          </a:xfrm>
        </p:spPr>
        <p:txBody>
          <a:bodyPr>
            <a:normAutofit/>
          </a:bodyPr>
          <a:lstStyle/>
          <a:p>
            <a:r>
              <a:rPr lang="en-US" sz="3200" dirty="0"/>
              <a:t>Binary</a:t>
            </a:r>
          </a:p>
          <a:p>
            <a:r>
              <a:rPr lang="en-US" sz="3200" dirty="0"/>
              <a:t>Decimal</a:t>
            </a:r>
          </a:p>
          <a:p>
            <a:r>
              <a:rPr lang="en-US" sz="3200" dirty="0"/>
              <a:t>Hex(</a:t>
            </a:r>
            <a:r>
              <a:rPr lang="en-US" sz="3200" dirty="0" err="1"/>
              <a:t>adecimal</a:t>
            </a:r>
            <a:r>
              <a:rPr lang="en-US" sz="3200" dirty="0"/>
              <a:t>)</a:t>
            </a:r>
          </a:p>
        </p:txBody>
      </p:sp>
      <p:sp>
        <p:nvSpPr>
          <p:cNvPr id="8" name="Content Placeholder 6">
            <a:extLst>
              <a:ext uri="{FF2B5EF4-FFF2-40B4-BE49-F238E27FC236}">
                <a16:creationId xmlns:a16="http://schemas.microsoft.com/office/drawing/2014/main" id="{6653DB08-BDF8-4573-B4DF-F34F505BCDB2}"/>
              </a:ext>
            </a:extLst>
          </p:cNvPr>
          <p:cNvSpPr txBox="1">
            <a:spLocks/>
          </p:cNvSpPr>
          <p:nvPr/>
        </p:nvSpPr>
        <p:spPr>
          <a:xfrm>
            <a:off x="3565358" y="1470342"/>
            <a:ext cx="2197768" cy="19586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t>Power of 2</a:t>
            </a:r>
          </a:p>
          <a:p>
            <a:pPr marL="0" indent="0">
              <a:buNone/>
            </a:pPr>
            <a:r>
              <a:rPr lang="en-US" sz="3200" dirty="0"/>
              <a:t>Power of 10</a:t>
            </a:r>
          </a:p>
          <a:p>
            <a:pPr marL="0" indent="0">
              <a:buNone/>
            </a:pPr>
            <a:r>
              <a:rPr lang="en-US" sz="3200" dirty="0"/>
              <a:t>Power of 16</a:t>
            </a:r>
          </a:p>
        </p:txBody>
      </p:sp>
      <p:sp>
        <p:nvSpPr>
          <p:cNvPr id="9" name="Content Placeholder 6">
            <a:extLst>
              <a:ext uri="{FF2B5EF4-FFF2-40B4-BE49-F238E27FC236}">
                <a16:creationId xmlns:a16="http://schemas.microsoft.com/office/drawing/2014/main" id="{F73A6E6F-188A-4B6F-BCDA-0FC411256604}"/>
              </a:ext>
            </a:extLst>
          </p:cNvPr>
          <p:cNvSpPr txBox="1">
            <a:spLocks/>
          </p:cNvSpPr>
          <p:nvPr/>
        </p:nvSpPr>
        <p:spPr>
          <a:xfrm>
            <a:off x="5811252" y="1470342"/>
            <a:ext cx="1515980" cy="19586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t>0b1011</a:t>
            </a:r>
          </a:p>
          <a:p>
            <a:pPr marL="0" indent="0">
              <a:buNone/>
            </a:pPr>
            <a:r>
              <a:rPr lang="en-US" sz="3200" dirty="0"/>
              <a:t>245</a:t>
            </a:r>
          </a:p>
          <a:p>
            <a:pPr marL="0" indent="0">
              <a:buNone/>
            </a:pPr>
            <a:r>
              <a:rPr lang="en-US" sz="3200" dirty="0"/>
              <a:t>0x3a6b</a:t>
            </a:r>
          </a:p>
        </p:txBody>
      </p:sp>
      <p:sp>
        <p:nvSpPr>
          <p:cNvPr id="10" name="Content Placeholder 6">
            <a:extLst>
              <a:ext uri="{FF2B5EF4-FFF2-40B4-BE49-F238E27FC236}">
                <a16:creationId xmlns:a16="http://schemas.microsoft.com/office/drawing/2014/main" id="{DEB2000E-6890-4B38-A7C5-38060C30CF82}"/>
              </a:ext>
            </a:extLst>
          </p:cNvPr>
          <p:cNvSpPr txBox="1">
            <a:spLocks/>
          </p:cNvSpPr>
          <p:nvPr/>
        </p:nvSpPr>
        <p:spPr>
          <a:xfrm>
            <a:off x="7327232" y="1480852"/>
            <a:ext cx="3537284" cy="19586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t>b(</a:t>
            </a:r>
            <a:r>
              <a:rPr lang="en-US" sz="3200" dirty="0" err="1"/>
              <a:t>inary</a:t>
            </a:r>
            <a:r>
              <a:rPr lang="en-US" sz="3200" dirty="0"/>
              <a:t> dig)it = bit</a:t>
            </a:r>
          </a:p>
          <a:p>
            <a:pPr marL="0" indent="0">
              <a:buNone/>
            </a:pPr>
            <a:r>
              <a:rPr lang="en-US" sz="3200" dirty="0"/>
              <a:t>digit</a:t>
            </a:r>
          </a:p>
          <a:p>
            <a:pPr marL="0" indent="0">
              <a:buNone/>
            </a:pPr>
            <a:r>
              <a:rPr lang="en-US" sz="3200" dirty="0">
                <a:solidFill>
                  <a:srgbClr val="FF0000"/>
                </a:solidFill>
              </a:rPr>
              <a:t>nibble</a:t>
            </a:r>
          </a:p>
        </p:txBody>
      </p:sp>
      <p:sp>
        <p:nvSpPr>
          <p:cNvPr id="11" name="Content Placeholder 6">
            <a:extLst>
              <a:ext uri="{FF2B5EF4-FFF2-40B4-BE49-F238E27FC236}">
                <a16:creationId xmlns:a16="http://schemas.microsoft.com/office/drawing/2014/main" id="{99077ADB-2489-4F2B-8398-0C4438D4835C}"/>
              </a:ext>
            </a:extLst>
          </p:cNvPr>
          <p:cNvSpPr txBox="1">
            <a:spLocks/>
          </p:cNvSpPr>
          <p:nvPr/>
        </p:nvSpPr>
        <p:spPr>
          <a:xfrm>
            <a:off x="838200" y="3257241"/>
            <a:ext cx="10146632" cy="29910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t>Common processor unit is a </a:t>
            </a:r>
            <a:r>
              <a:rPr lang="en-US" sz="3200" dirty="0">
                <a:solidFill>
                  <a:srgbClr val="FF0000"/>
                </a:solidFill>
              </a:rPr>
              <a:t>byte </a:t>
            </a:r>
            <a:r>
              <a:rPr lang="en-US" sz="3200" dirty="0"/>
              <a:t>= 8 bits (two nibbles)</a:t>
            </a:r>
          </a:p>
          <a:p>
            <a:r>
              <a:rPr lang="en-US" sz="3200" dirty="0"/>
              <a:t>Convenient for characters (e.g. ASCII)</a:t>
            </a:r>
          </a:p>
          <a:p>
            <a:r>
              <a:rPr lang="en-US" sz="3200" dirty="0"/>
              <a:t>0xA4 is one byte</a:t>
            </a:r>
          </a:p>
          <a:p>
            <a:r>
              <a:rPr lang="en-US" sz="3200" dirty="0"/>
              <a:t>0x1ab7 = 1 x 16^3 + 10 x 16^2 + 11 x 16^1 + 7 x 16^0</a:t>
            </a:r>
          </a:p>
          <a:p>
            <a:r>
              <a:rPr lang="en-US" sz="3200" dirty="0"/>
              <a:t>              = 4096 + 2560 + 176 + 7 = 6839</a:t>
            </a:r>
          </a:p>
        </p:txBody>
      </p:sp>
    </p:spTree>
    <p:extLst>
      <p:ext uri="{BB962C8B-B14F-4D97-AF65-F5344CB8AC3E}">
        <p14:creationId xmlns:p14="http://schemas.microsoft.com/office/powerpoint/2010/main" val="3133824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39246"/>
            <a:ext cx="10515600" cy="1325563"/>
          </a:xfrm>
        </p:spPr>
        <p:txBody>
          <a:bodyPr/>
          <a:lstStyle/>
          <a:p>
            <a:r>
              <a:rPr lang="en-US" dirty="0"/>
              <a:t>Agenda</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0" y="6248334"/>
            <a:ext cx="12192000" cy="609665"/>
          </a:xfrm>
          <a:solidFill>
            <a:schemeClr val="bg1"/>
          </a:solidFill>
        </p:spPr>
        <p:txBody>
          <a:bodyPr/>
          <a:lstStyle/>
          <a:p>
            <a:endParaRPr lang="en-US" sz="1400" dirty="0"/>
          </a:p>
        </p:txBody>
      </p:sp>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2</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p:txBody>
          <a:bodyPr>
            <a:normAutofit/>
          </a:bodyPr>
          <a:lstStyle/>
          <a:p>
            <a:r>
              <a:rPr lang="en-US" dirty="0"/>
              <a:t>Class Announcements</a:t>
            </a:r>
          </a:p>
          <a:p>
            <a:r>
              <a:rPr lang="en-US" dirty="0"/>
              <a:t>RISC-V Assembly Language</a:t>
            </a:r>
          </a:p>
        </p:txBody>
      </p:sp>
    </p:spTree>
    <p:extLst>
      <p:ext uri="{BB962C8B-B14F-4D97-AF65-F5344CB8AC3E}">
        <p14:creationId xmlns:p14="http://schemas.microsoft.com/office/powerpoint/2010/main" val="1580066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246"/>
            <a:ext cx="10515600" cy="1325563"/>
          </a:xfrm>
        </p:spPr>
        <p:txBody>
          <a:bodyPr/>
          <a:lstStyle/>
          <a:p>
            <a:r>
              <a:rPr lang="en-US" dirty="0"/>
              <a:t>Critically Important Functions</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0" y="6248334"/>
            <a:ext cx="12192000" cy="609665"/>
          </a:xfrm>
          <a:solidFill>
            <a:schemeClr val="bg1"/>
          </a:solidFill>
        </p:spPr>
        <p:txBody>
          <a:bodyPr/>
          <a:lstStyle/>
          <a:p>
            <a:endParaRPr lang="en-US" sz="1400" dirty="0"/>
          </a:p>
        </p:txBody>
      </p:sp>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20</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a:xfrm>
            <a:off x="838200" y="1837884"/>
            <a:ext cx="5995737" cy="3139144"/>
          </a:xfrm>
        </p:spPr>
        <p:txBody>
          <a:bodyPr>
            <a:normAutofit/>
          </a:bodyPr>
          <a:lstStyle/>
          <a:p>
            <a:r>
              <a:rPr lang="en-US" dirty="0"/>
              <a:t>1024 = kilo (</a:t>
            </a:r>
            <a:r>
              <a:rPr lang="en-US" dirty="0" err="1"/>
              <a:t>kibi</a:t>
            </a:r>
            <a:r>
              <a:rPr lang="en-US" dirty="0"/>
              <a:t> in textbook) = K</a:t>
            </a:r>
          </a:p>
          <a:p>
            <a:r>
              <a:rPr lang="en-US" dirty="0"/>
              <a:t>1048576 = mega (</a:t>
            </a:r>
            <a:r>
              <a:rPr lang="en-US" dirty="0" err="1"/>
              <a:t>mebi</a:t>
            </a:r>
            <a:r>
              <a:rPr lang="en-US" dirty="0"/>
              <a:t>) = M</a:t>
            </a:r>
          </a:p>
          <a:p>
            <a:r>
              <a:rPr lang="en-US" dirty="0"/>
              <a:t>1073741824 = giga (</a:t>
            </a:r>
            <a:r>
              <a:rPr lang="en-US" dirty="0" err="1"/>
              <a:t>gibi</a:t>
            </a:r>
            <a:r>
              <a:rPr lang="en-US" dirty="0"/>
              <a:t>) = G</a:t>
            </a:r>
          </a:p>
          <a:p>
            <a:r>
              <a:rPr lang="en-US" dirty="0"/>
              <a:t>Lower case = power of 10</a:t>
            </a:r>
          </a:p>
        </p:txBody>
      </p:sp>
      <p:pic>
        <p:nvPicPr>
          <p:cNvPr id="9" name="Picture 8" descr="A screenshot of a cell phone&#10;&#10;Description automatically generated">
            <a:extLst>
              <a:ext uri="{FF2B5EF4-FFF2-40B4-BE49-F238E27FC236}">
                <a16:creationId xmlns:a16="http://schemas.microsoft.com/office/drawing/2014/main" id="{7F4703D1-07DF-4E66-9C24-C063DF4C98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92161" y="1880971"/>
            <a:ext cx="3286584" cy="3096057"/>
          </a:xfrm>
          <a:prstGeom prst="rect">
            <a:avLst/>
          </a:prstGeom>
        </p:spPr>
      </p:pic>
    </p:spTree>
    <p:extLst>
      <p:ext uri="{BB962C8B-B14F-4D97-AF65-F5344CB8AC3E}">
        <p14:creationId xmlns:p14="http://schemas.microsoft.com/office/powerpoint/2010/main" val="13691507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0" y="6248334"/>
            <a:ext cx="12192000" cy="609665"/>
          </a:xfrm>
          <a:solidFill>
            <a:schemeClr val="bg1"/>
          </a:solidFill>
        </p:spPr>
        <p:txBody>
          <a:bodyPr/>
          <a:lstStyle/>
          <a:p>
            <a:r>
              <a:rPr lang="en-US" sz="1400" dirty="0"/>
              <a:t>				Computer Organization and Design by Patterson and Hennessy</a:t>
            </a:r>
          </a:p>
        </p:txBody>
      </p:sp>
      <p:sp>
        <p:nvSpPr>
          <p:cNvPr id="2" name="Title 1"/>
          <p:cNvSpPr>
            <a:spLocks noGrp="1"/>
          </p:cNvSpPr>
          <p:nvPr>
            <p:ph type="title"/>
          </p:nvPr>
        </p:nvSpPr>
        <p:spPr>
          <a:xfrm>
            <a:off x="838200" y="53719"/>
            <a:ext cx="10515600" cy="1325563"/>
          </a:xfrm>
        </p:spPr>
        <p:txBody>
          <a:bodyPr/>
          <a:lstStyle/>
          <a:p>
            <a:r>
              <a:rPr lang="en-US" dirty="0"/>
              <a:t>RISC-V:  Basic RV32I Instruction Set</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21</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a:xfrm>
            <a:off x="838200" y="1487298"/>
            <a:ext cx="10515600" cy="4624512"/>
          </a:xfrm>
        </p:spPr>
        <p:txBody>
          <a:bodyPr>
            <a:normAutofit/>
          </a:bodyPr>
          <a:lstStyle/>
          <a:p>
            <a:r>
              <a:rPr lang="en-US" altLang="en-US" sz="3200" dirty="0"/>
              <a:t>Seven basic instruction groups</a:t>
            </a:r>
          </a:p>
          <a:p>
            <a:pPr lvl="1"/>
            <a:r>
              <a:rPr lang="en-US" altLang="en-US" sz="2800" dirty="0"/>
              <a:t>Register (3 address) – add/sub/and/or/</a:t>
            </a:r>
            <a:r>
              <a:rPr lang="en-US" altLang="en-US" sz="2800" dirty="0" err="1"/>
              <a:t>xor</a:t>
            </a:r>
            <a:r>
              <a:rPr lang="en-US" altLang="en-US" sz="2800" dirty="0"/>
              <a:t>/</a:t>
            </a:r>
            <a:r>
              <a:rPr lang="en-US" altLang="en-US" sz="2800" dirty="0" err="1"/>
              <a:t>slt</a:t>
            </a:r>
            <a:r>
              <a:rPr lang="en-US" altLang="en-US" sz="2800" dirty="0"/>
              <a:t>/</a:t>
            </a:r>
            <a:r>
              <a:rPr lang="en-US" altLang="en-US" sz="2800" dirty="0" err="1"/>
              <a:t>sltu</a:t>
            </a:r>
            <a:r>
              <a:rPr lang="en-US" altLang="en-US" sz="2800" dirty="0"/>
              <a:t>/</a:t>
            </a:r>
            <a:r>
              <a:rPr lang="en-US" altLang="en-US" sz="2800" dirty="0" err="1"/>
              <a:t>sll</a:t>
            </a:r>
            <a:r>
              <a:rPr lang="en-US" altLang="en-US" sz="2800" dirty="0"/>
              <a:t>/</a:t>
            </a:r>
            <a:r>
              <a:rPr lang="en-US" altLang="en-US" sz="2800" dirty="0" err="1"/>
              <a:t>srl</a:t>
            </a:r>
            <a:r>
              <a:rPr lang="en-US" altLang="en-US" sz="2800" dirty="0"/>
              <a:t>/</a:t>
            </a:r>
            <a:r>
              <a:rPr lang="en-US" altLang="en-US" sz="2800" dirty="0" err="1"/>
              <a:t>sra</a:t>
            </a:r>
            <a:endParaRPr lang="en-US" altLang="en-US" sz="2800" dirty="0"/>
          </a:p>
          <a:p>
            <a:pPr lvl="1"/>
            <a:r>
              <a:rPr lang="en-US" altLang="en-US" sz="2800" dirty="0"/>
              <a:t>Immediate – </a:t>
            </a:r>
            <a:r>
              <a:rPr lang="en-US" altLang="en-US" sz="2800" dirty="0" err="1"/>
              <a:t>addi</a:t>
            </a:r>
            <a:r>
              <a:rPr lang="en-US" altLang="en-US" sz="2800" dirty="0"/>
              <a:t>/</a:t>
            </a:r>
            <a:r>
              <a:rPr lang="en-US" altLang="en-US" sz="2800" dirty="0" err="1"/>
              <a:t>andi</a:t>
            </a:r>
            <a:r>
              <a:rPr lang="en-US" altLang="en-US" sz="2800" dirty="0"/>
              <a:t>/</a:t>
            </a:r>
            <a:r>
              <a:rPr lang="en-US" altLang="en-US" sz="2800" dirty="0" err="1"/>
              <a:t>ori</a:t>
            </a:r>
            <a:r>
              <a:rPr lang="en-US" altLang="en-US" sz="2800" dirty="0"/>
              <a:t>/</a:t>
            </a:r>
            <a:r>
              <a:rPr lang="en-US" altLang="en-US" sz="2800" dirty="0" err="1"/>
              <a:t>xori</a:t>
            </a:r>
            <a:r>
              <a:rPr lang="en-US" altLang="en-US" sz="2800" dirty="0"/>
              <a:t>/</a:t>
            </a:r>
            <a:r>
              <a:rPr lang="en-US" altLang="en-US" sz="2800" dirty="0" err="1"/>
              <a:t>slti</a:t>
            </a:r>
            <a:r>
              <a:rPr lang="en-US" altLang="en-US" sz="2800" dirty="0"/>
              <a:t>/</a:t>
            </a:r>
            <a:r>
              <a:rPr lang="en-US" altLang="en-US" sz="2800" dirty="0" err="1"/>
              <a:t>sltui</a:t>
            </a:r>
            <a:r>
              <a:rPr lang="en-US" altLang="en-US" sz="2800" dirty="0"/>
              <a:t>/</a:t>
            </a:r>
            <a:r>
              <a:rPr lang="en-US" altLang="en-US" sz="2800" dirty="0" err="1"/>
              <a:t>slli</a:t>
            </a:r>
            <a:r>
              <a:rPr lang="en-US" altLang="en-US" sz="2800" dirty="0"/>
              <a:t>/</a:t>
            </a:r>
            <a:r>
              <a:rPr lang="en-US" altLang="en-US" sz="2800" dirty="0" err="1"/>
              <a:t>srli</a:t>
            </a:r>
            <a:r>
              <a:rPr lang="en-US" altLang="en-US" sz="2800" dirty="0"/>
              <a:t>/</a:t>
            </a:r>
            <a:r>
              <a:rPr lang="en-US" altLang="en-US" sz="2800" dirty="0" err="1"/>
              <a:t>srai</a:t>
            </a:r>
            <a:endParaRPr lang="en-US" altLang="en-US" sz="2800" dirty="0"/>
          </a:p>
          <a:p>
            <a:pPr lvl="1"/>
            <a:r>
              <a:rPr lang="en-US" altLang="en-US" sz="2800" dirty="0"/>
              <a:t>Memory Load – </a:t>
            </a:r>
            <a:r>
              <a:rPr lang="en-US" altLang="en-US" sz="2800" dirty="0" err="1"/>
              <a:t>lw</a:t>
            </a:r>
            <a:r>
              <a:rPr lang="en-US" altLang="en-US" sz="2800" dirty="0"/>
              <a:t>/</a:t>
            </a:r>
            <a:r>
              <a:rPr lang="en-US" altLang="en-US" sz="2800" dirty="0" err="1"/>
              <a:t>lh</a:t>
            </a:r>
            <a:r>
              <a:rPr lang="en-US" altLang="en-US" sz="2800" dirty="0"/>
              <a:t>/</a:t>
            </a:r>
            <a:r>
              <a:rPr lang="en-US" altLang="en-US" sz="2800" dirty="0" err="1"/>
              <a:t>lhu</a:t>
            </a:r>
            <a:r>
              <a:rPr lang="en-US" altLang="en-US" sz="2800" dirty="0"/>
              <a:t>/</a:t>
            </a:r>
            <a:r>
              <a:rPr lang="en-US" altLang="en-US" sz="2800" dirty="0" err="1"/>
              <a:t>lb</a:t>
            </a:r>
            <a:r>
              <a:rPr lang="en-US" altLang="en-US" sz="2800" dirty="0"/>
              <a:t>/</a:t>
            </a:r>
            <a:r>
              <a:rPr lang="en-US" altLang="en-US" sz="2800" dirty="0" err="1"/>
              <a:t>lbu</a:t>
            </a:r>
            <a:endParaRPr lang="en-US" altLang="en-US" sz="2800" dirty="0"/>
          </a:p>
          <a:p>
            <a:pPr lvl="1"/>
            <a:r>
              <a:rPr lang="en-US" altLang="en-US" sz="2800" dirty="0"/>
              <a:t>Memory Store – </a:t>
            </a:r>
            <a:r>
              <a:rPr lang="en-US" altLang="en-US" sz="2800" dirty="0" err="1"/>
              <a:t>sw</a:t>
            </a:r>
            <a:r>
              <a:rPr lang="en-US" altLang="en-US" sz="2800" dirty="0"/>
              <a:t>/</a:t>
            </a:r>
            <a:r>
              <a:rPr lang="en-US" altLang="en-US" sz="2800" dirty="0" err="1"/>
              <a:t>sh</a:t>
            </a:r>
            <a:r>
              <a:rPr lang="en-US" altLang="en-US" sz="2800" dirty="0"/>
              <a:t>/sb</a:t>
            </a:r>
          </a:p>
          <a:p>
            <a:pPr lvl="1"/>
            <a:r>
              <a:rPr lang="en-US" altLang="en-US" sz="2800" dirty="0"/>
              <a:t>Conditional Branch – </a:t>
            </a:r>
            <a:r>
              <a:rPr lang="en-US" altLang="en-US" sz="2800" dirty="0" err="1"/>
              <a:t>beq</a:t>
            </a:r>
            <a:r>
              <a:rPr lang="en-US" altLang="en-US" sz="2800" dirty="0"/>
              <a:t>/</a:t>
            </a:r>
            <a:r>
              <a:rPr lang="en-US" altLang="en-US" sz="2800" dirty="0" err="1"/>
              <a:t>bne</a:t>
            </a:r>
            <a:r>
              <a:rPr lang="en-US" altLang="en-US" sz="2800" dirty="0"/>
              <a:t>/</a:t>
            </a:r>
            <a:r>
              <a:rPr lang="en-US" altLang="en-US" sz="2800" dirty="0" err="1"/>
              <a:t>blt</a:t>
            </a:r>
            <a:r>
              <a:rPr lang="en-US" altLang="en-US" sz="2800" dirty="0"/>
              <a:t>/</a:t>
            </a:r>
            <a:r>
              <a:rPr lang="en-US" altLang="en-US" sz="2800" dirty="0" err="1"/>
              <a:t>bltu</a:t>
            </a:r>
            <a:r>
              <a:rPr lang="en-US" altLang="en-US" sz="2800" dirty="0"/>
              <a:t>/</a:t>
            </a:r>
            <a:r>
              <a:rPr lang="en-US" altLang="en-US" sz="2800" dirty="0" err="1"/>
              <a:t>bge</a:t>
            </a:r>
            <a:r>
              <a:rPr lang="en-US" altLang="en-US" sz="2800" dirty="0"/>
              <a:t>/</a:t>
            </a:r>
            <a:r>
              <a:rPr lang="en-US" altLang="en-US" sz="2800" dirty="0" err="1"/>
              <a:t>bgeu</a:t>
            </a:r>
            <a:endParaRPr lang="en-US" altLang="en-US" sz="2800" dirty="0"/>
          </a:p>
          <a:p>
            <a:pPr lvl="1"/>
            <a:r>
              <a:rPr lang="en-US" altLang="en-US" sz="2800" dirty="0"/>
              <a:t>Jump – </a:t>
            </a:r>
            <a:r>
              <a:rPr lang="en-US" altLang="en-US" sz="2800" dirty="0" err="1"/>
              <a:t>jal</a:t>
            </a:r>
            <a:r>
              <a:rPr lang="en-US" altLang="en-US" sz="2800" dirty="0"/>
              <a:t>/</a:t>
            </a:r>
            <a:r>
              <a:rPr lang="en-US" altLang="en-US" sz="2800" dirty="0" err="1"/>
              <a:t>jalr</a:t>
            </a:r>
            <a:endParaRPr lang="en-US" altLang="en-US" sz="2800" dirty="0"/>
          </a:p>
          <a:p>
            <a:pPr lvl="1"/>
            <a:r>
              <a:rPr lang="en-US" altLang="en-US" sz="2800" dirty="0"/>
              <a:t>Upper immediate – </a:t>
            </a:r>
            <a:r>
              <a:rPr lang="en-US" altLang="en-US" sz="2800" dirty="0" err="1"/>
              <a:t>lui</a:t>
            </a:r>
            <a:r>
              <a:rPr lang="en-US" altLang="en-US" sz="2800" dirty="0"/>
              <a:t>/</a:t>
            </a:r>
            <a:r>
              <a:rPr lang="en-US" altLang="en-US" sz="2800" dirty="0" err="1"/>
              <a:t>auipc</a:t>
            </a:r>
            <a:endParaRPr lang="en-AU" altLang="en-US" dirty="0"/>
          </a:p>
          <a:p>
            <a:pPr marL="0" indent="0">
              <a:buNone/>
            </a:pPr>
            <a:endParaRPr lang="en-US" altLang="en-US" sz="4000" dirty="0"/>
          </a:p>
        </p:txBody>
      </p:sp>
    </p:spTree>
    <p:extLst>
      <p:ext uri="{BB962C8B-B14F-4D97-AF65-F5344CB8AC3E}">
        <p14:creationId xmlns:p14="http://schemas.microsoft.com/office/powerpoint/2010/main" val="2012254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0" y="6248334"/>
            <a:ext cx="12192000" cy="609665"/>
          </a:xfrm>
          <a:solidFill>
            <a:schemeClr val="bg1"/>
          </a:solidFill>
        </p:spPr>
        <p:txBody>
          <a:bodyPr/>
          <a:lstStyle/>
          <a:p>
            <a:r>
              <a:rPr lang="en-US" sz="1400" dirty="0"/>
              <a:t>				Computer Organization and Design by Patterson and Hennessy</a:t>
            </a:r>
          </a:p>
        </p:txBody>
      </p:sp>
      <p:sp>
        <p:nvSpPr>
          <p:cNvPr id="2" name="Title 1"/>
          <p:cNvSpPr>
            <a:spLocks noGrp="1"/>
          </p:cNvSpPr>
          <p:nvPr>
            <p:ph type="title"/>
          </p:nvPr>
        </p:nvSpPr>
        <p:spPr>
          <a:xfrm>
            <a:off x="838200" y="53719"/>
            <a:ext cx="10515600" cy="1325563"/>
          </a:xfrm>
        </p:spPr>
        <p:txBody>
          <a:bodyPr/>
          <a:lstStyle/>
          <a:p>
            <a:r>
              <a:rPr lang="en-US" dirty="0"/>
              <a:t>RISC-V:  Register (3 address) Instructions</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22</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a:xfrm>
            <a:off x="838200" y="1487298"/>
            <a:ext cx="10515600" cy="4624512"/>
          </a:xfrm>
        </p:spPr>
        <p:txBody>
          <a:bodyPr>
            <a:normAutofit/>
          </a:bodyPr>
          <a:lstStyle/>
          <a:p>
            <a:r>
              <a:rPr lang="en-US" altLang="en-US" sz="3200" dirty="0"/>
              <a:t>Operate on three register operands</a:t>
            </a:r>
          </a:p>
          <a:p>
            <a:pPr lvl="1"/>
            <a:r>
              <a:rPr lang="en-US" altLang="en-US" sz="2800" dirty="0"/>
              <a:t>One destination and two sources</a:t>
            </a:r>
          </a:p>
          <a:p>
            <a:pPr>
              <a:buNone/>
            </a:pPr>
            <a:r>
              <a:rPr lang="en-US" altLang="en-US" sz="3200" dirty="0"/>
              <a:t>add x1, x2, x3  	// x1 gets x2 + x3</a:t>
            </a:r>
          </a:p>
          <a:p>
            <a:r>
              <a:rPr lang="en-US" altLang="en-US" sz="3200" dirty="0"/>
              <a:t>The destination register is always first</a:t>
            </a:r>
          </a:p>
          <a:p>
            <a:r>
              <a:rPr lang="en-US" altLang="en-US" sz="3200" dirty="0"/>
              <a:t>All arithmetic/logical/shift operations have this form</a:t>
            </a:r>
          </a:p>
          <a:p>
            <a:r>
              <a:rPr lang="en-US" altLang="en-US" sz="3200" dirty="0"/>
              <a:t>Add/sub – signed arithmetic as expected</a:t>
            </a:r>
          </a:p>
          <a:p>
            <a:pPr marL="0" indent="0">
              <a:buNone/>
            </a:pPr>
            <a:endParaRPr lang="en-US" altLang="en-US" sz="4000" dirty="0"/>
          </a:p>
        </p:txBody>
      </p:sp>
    </p:spTree>
    <p:extLst>
      <p:ext uri="{BB962C8B-B14F-4D97-AF65-F5344CB8AC3E}">
        <p14:creationId xmlns:p14="http://schemas.microsoft.com/office/powerpoint/2010/main" val="1456672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0" y="6248334"/>
            <a:ext cx="12192000" cy="609665"/>
          </a:xfrm>
          <a:solidFill>
            <a:schemeClr val="bg1"/>
          </a:solidFill>
        </p:spPr>
        <p:txBody>
          <a:bodyPr/>
          <a:lstStyle/>
          <a:p>
            <a:r>
              <a:rPr lang="en-US" sz="1400" dirty="0"/>
              <a:t>				Computer Organization and Design by Patterson and Hennessy</a:t>
            </a:r>
          </a:p>
        </p:txBody>
      </p:sp>
      <p:sp>
        <p:nvSpPr>
          <p:cNvPr id="2" name="Title 1"/>
          <p:cNvSpPr>
            <a:spLocks noGrp="1"/>
          </p:cNvSpPr>
          <p:nvPr>
            <p:ph type="title"/>
          </p:nvPr>
        </p:nvSpPr>
        <p:spPr>
          <a:xfrm>
            <a:off x="838200" y="53719"/>
            <a:ext cx="10515600" cy="1325563"/>
          </a:xfrm>
        </p:spPr>
        <p:txBody>
          <a:bodyPr/>
          <a:lstStyle/>
          <a:p>
            <a:r>
              <a:rPr lang="en-US" dirty="0"/>
              <a:t>RISC-V:  Logical Instructions</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23</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a:xfrm>
            <a:off x="838200" y="1294108"/>
            <a:ext cx="10515600" cy="4817702"/>
          </a:xfrm>
        </p:spPr>
        <p:txBody>
          <a:bodyPr>
            <a:normAutofit/>
          </a:bodyPr>
          <a:lstStyle/>
          <a:p>
            <a:r>
              <a:rPr lang="en-US" altLang="en-US" sz="3200" dirty="0"/>
              <a:t>Bitwise Operations on three register operands</a:t>
            </a:r>
          </a:p>
          <a:p>
            <a:pPr lvl="1"/>
            <a:r>
              <a:rPr lang="en-US" altLang="en-US" sz="2800" dirty="0"/>
              <a:t>Two sources and one destination</a:t>
            </a:r>
          </a:p>
          <a:p>
            <a:pPr>
              <a:buNone/>
            </a:pPr>
            <a:r>
              <a:rPr lang="en-US" altLang="en-US" sz="3200" dirty="0"/>
              <a:t>and x1, x2, x3  	// x1 gets x2 AND x3</a:t>
            </a:r>
          </a:p>
          <a:p>
            <a:pPr marL="0" indent="0">
              <a:buNone/>
            </a:pPr>
            <a:r>
              <a:rPr lang="en-US" altLang="en-US" sz="3200" dirty="0"/>
              <a:t>or x1, x2, x3  	// x1 gets x2 OR x3</a:t>
            </a:r>
          </a:p>
          <a:p>
            <a:pPr marL="0" indent="0">
              <a:buNone/>
            </a:pPr>
            <a:r>
              <a:rPr lang="en-US" altLang="en-US" sz="3200" dirty="0" err="1"/>
              <a:t>xor</a:t>
            </a:r>
            <a:r>
              <a:rPr lang="en-US" altLang="en-US" sz="3200" dirty="0"/>
              <a:t> x1, x2, x3  	// x1 gets x2 XOR x3</a:t>
            </a:r>
          </a:p>
          <a:p>
            <a:pPr marL="0" indent="0">
              <a:buNone/>
            </a:pPr>
            <a:endParaRPr lang="en-US" altLang="en-US" sz="4000" dirty="0"/>
          </a:p>
        </p:txBody>
      </p:sp>
      <p:pic>
        <p:nvPicPr>
          <p:cNvPr id="10" name="Picture 9" descr="A picture containing clock, light, room, mounted&#10;&#10;Description automatically generated">
            <a:extLst>
              <a:ext uri="{FF2B5EF4-FFF2-40B4-BE49-F238E27FC236}">
                <a16:creationId xmlns:a16="http://schemas.microsoft.com/office/drawing/2014/main" id="{E2AAF6D8-FFA7-44A2-A388-C31B11265EA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11105" y="4053977"/>
            <a:ext cx="3666279" cy="1963363"/>
          </a:xfrm>
          <a:prstGeom prst="rect">
            <a:avLst/>
          </a:prstGeom>
        </p:spPr>
      </p:pic>
    </p:spTree>
    <p:extLst>
      <p:ext uri="{BB962C8B-B14F-4D97-AF65-F5344CB8AC3E}">
        <p14:creationId xmlns:p14="http://schemas.microsoft.com/office/powerpoint/2010/main" val="1966505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0" y="6248334"/>
            <a:ext cx="12192000" cy="609665"/>
          </a:xfrm>
          <a:solidFill>
            <a:schemeClr val="bg1"/>
          </a:solidFill>
        </p:spPr>
        <p:txBody>
          <a:bodyPr/>
          <a:lstStyle/>
          <a:p>
            <a:r>
              <a:rPr lang="en-US" sz="1400" dirty="0"/>
              <a:t>				Computer Organization and Design by Patterson and Hennessy</a:t>
            </a:r>
          </a:p>
        </p:txBody>
      </p:sp>
      <p:sp>
        <p:nvSpPr>
          <p:cNvPr id="2" name="Title 1"/>
          <p:cNvSpPr>
            <a:spLocks noGrp="1"/>
          </p:cNvSpPr>
          <p:nvPr>
            <p:ph type="title"/>
          </p:nvPr>
        </p:nvSpPr>
        <p:spPr>
          <a:xfrm>
            <a:off x="838200" y="53719"/>
            <a:ext cx="10515600" cy="1325563"/>
          </a:xfrm>
        </p:spPr>
        <p:txBody>
          <a:bodyPr/>
          <a:lstStyle/>
          <a:p>
            <a:r>
              <a:rPr lang="en-US" dirty="0"/>
              <a:t>RISC-V:  AND Operations</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24</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a:xfrm>
            <a:off x="838200" y="1487298"/>
            <a:ext cx="10515600" cy="4624512"/>
          </a:xfrm>
        </p:spPr>
        <p:txBody>
          <a:bodyPr>
            <a:normAutofit/>
          </a:bodyPr>
          <a:lstStyle/>
          <a:p>
            <a:r>
              <a:rPr lang="en-US" altLang="en-US" dirty="0"/>
              <a:t>Useful to mask bits in a word</a:t>
            </a:r>
          </a:p>
          <a:p>
            <a:pPr lvl="1"/>
            <a:r>
              <a:rPr lang="en-US" altLang="en-US" dirty="0"/>
              <a:t>Select some bits, clear others to 0</a:t>
            </a:r>
          </a:p>
          <a:p>
            <a:pPr>
              <a:spcBef>
                <a:spcPct val="50000"/>
              </a:spcBef>
              <a:spcAft>
                <a:spcPct val="30000"/>
              </a:spcAft>
              <a:buNone/>
            </a:pPr>
            <a:r>
              <a:rPr lang="en-US" altLang="en-US" dirty="0">
                <a:latin typeface="Lucida Console" panose="020B0609040504020204" pitchFamily="49" charset="0"/>
              </a:rPr>
              <a:t>	and x12, x10, x11</a:t>
            </a:r>
            <a:endParaRPr lang="en-AU" altLang="en-US" dirty="0">
              <a:latin typeface="Lucida Console" panose="020B0609040504020204" pitchFamily="49" charset="0"/>
            </a:endParaRPr>
          </a:p>
          <a:p>
            <a:r>
              <a:rPr lang="en-US" altLang="en-US" dirty="0"/>
              <a:t>x10 = 0b0110 0001 1100 1110 0111 0010 1010 1001</a:t>
            </a:r>
          </a:p>
          <a:p>
            <a:r>
              <a:rPr lang="en-US" altLang="en-US" dirty="0"/>
              <a:t>x11 = 0b1111 1111 0000 0000 0000 0000 1111 1111</a:t>
            </a:r>
          </a:p>
          <a:p>
            <a:r>
              <a:rPr lang="en-US" altLang="en-US" dirty="0"/>
              <a:t>x12 = 0b0110 0001 0000 0000 0000 0000 1010 1001</a:t>
            </a:r>
          </a:p>
        </p:txBody>
      </p:sp>
    </p:spTree>
    <p:extLst>
      <p:ext uri="{BB962C8B-B14F-4D97-AF65-F5344CB8AC3E}">
        <p14:creationId xmlns:p14="http://schemas.microsoft.com/office/powerpoint/2010/main" val="33310758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0" y="6248334"/>
            <a:ext cx="12192000" cy="609665"/>
          </a:xfrm>
          <a:solidFill>
            <a:schemeClr val="bg1"/>
          </a:solidFill>
        </p:spPr>
        <p:txBody>
          <a:bodyPr/>
          <a:lstStyle/>
          <a:p>
            <a:r>
              <a:rPr lang="en-US" sz="1400" dirty="0"/>
              <a:t>				Computer Organization and Design by Patterson and Hennessy</a:t>
            </a:r>
          </a:p>
        </p:txBody>
      </p:sp>
      <p:sp>
        <p:nvSpPr>
          <p:cNvPr id="2" name="Title 1"/>
          <p:cNvSpPr>
            <a:spLocks noGrp="1"/>
          </p:cNvSpPr>
          <p:nvPr>
            <p:ph type="title"/>
          </p:nvPr>
        </p:nvSpPr>
        <p:spPr>
          <a:xfrm>
            <a:off x="838200" y="53719"/>
            <a:ext cx="10515600" cy="1325563"/>
          </a:xfrm>
        </p:spPr>
        <p:txBody>
          <a:bodyPr/>
          <a:lstStyle/>
          <a:p>
            <a:r>
              <a:rPr lang="en-US" dirty="0"/>
              <a:t>RISC-V:  OR Operations</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25</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a:xfrm>
            <a:off x="838200" y="1487298"/>
            <a:ext cx="10515600" cy="4624512"/>
          </a:xfrm>
        </p:spPr>
        <p:txBody>
          <a:bodyPr>
            <a:normAutofit/>
          </a:bodyPr>
          <a:lstStyle/>
          <a:p>
            <a:r>
              <a:rPr lang="en-US" altLang="en-US" dirty="0"/>
              <a:t>Useful to include bits in a word</a:t>
            </a:r>
          </a:p>
          <a:p>
            <a:pPr lvl="1"/>
            <a:r>
              <a:rPr lang="en-US" altLang="en-US" dirty="0"/>
              <a:t>Set some bits to 1, leave others unchanged</a:t>
            </a:r>
          </a:p>
          <a:p>
            <a:pPr>
              <a:spcBef>
                <a:spcPct val="50000"/>
              </a:spcBef>
              <a:spcAft>
                <a:spcPct val="30000"/>
              </a:spcAft>
              <a:buNone/>
            </a:pPr>
            <a:r>
              <a:rPr lang="en-US" altLang="en-US" dirty="0">
                <a:latin typeface="Lucida Console" panose="020B0609040504020204" pitchFamily="49" charset="0"/>
              </a:rPr>
              <a:t>	or x12, x10, x11</a:t>
            </a:r>
            <a:endParaRPr lang="en-AU" altLang="en-US" dirty="0">
              <a:latin typeface="Lucida Console" panose="020B0609040504020204" pitchFamily="49" charset="0"/>
            </a:endParaRPr>
          </a:p>
          <a:p>
            <a:r>
              <a:rPr lang="en-US" altLang="en-US" sz="3000" dirty="0"/>
              <a:t>x10 = 0b0110 0001 1100 1110 0111 0010 1010 1001</a:t>
            </a:r>
          </a:p>
          <a:p>
            <a:r>
              <a:rPr lang="en-US" altLang="en-US" sz="3000" dirty="0"/>
              <a:t>x11 = 0b1111 1111 0000 0000 0000 0000 1111 1111</a:t>
            </a:r>
          </a:p>
          <a:p>
            <a:r>
              <a:rPr lang="en-US" altLang="en-US" sz="3000" dirty="0"/>
              <a:t>x12 = 0b1111 1111 1100 1110 0111 0010 1111 1111</a:t>
            </a:r>
          </a:p>
          <a:p>
            <a:endParaRPr lang="en-US" altLang="en-US" sz="4000" dirty="0"/>
          </a:p>
        </p:txBody>
      </p:sp>
    </p:spTree>
    <p:extLst>
      <p:ext uri="{BB962C8B-B14F-4D97-AF65-F5344CB8AC3E}">
        <p14:creationId xmlns:p14="http://schemas.microsoft.com/office/powerpoint/2010/main" val="9466617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0" y="6248334"/>
            <a:ext cx="12192000" cy="609665"/>
          </a:xfrm>
          <a:solidFill>
            <a:schemeClr val="bg1"/>
          </a:solidFill>
        </p:spPr>
        <p:txBody>
          <a:bodyPr/>
          <a:lstStyle/>
          <a:p>
            <a:r>
              <a:rPr lang="en-US" sz="1400" dirty="0"/>
              <a:t>				Computer Organization and Design by Patterson and Hennessy</a:t>
            </a:r>
          </a:p>
        </p:txBody>
      </p:sp>
      <p:sp>
        <p:nvSpPr>
          <p:cNvPr id="2" name="Title 1"/>
          <p:cNvSpPr>
            <a:spLocks noGrp="1"/>
          </p:cNvSpPr>
          <p:nvPr>
            <p:ph type="title"/>
          </p:nvPr>
        </p:nvSpPr>
        <p:spPr>
          <a:xfrm>
            <a:off x="838200" y="53719"/>
            <a:ext cx="10515600" cy="1325563"/>
          </a:xfrm>
        </p:spPr>
        <p:txBody>
          <a:bodyPr/>
          <a:lstStyle/>
          <a:p>
            <a:r>
              <a:rPr lang="en-US" dirty="0"/>
              <a:t>RISC-V:  Mask/Merge with AND/OR</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26</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a:xfrm>
            <a:off x="838200" y="1247152"/>
            <a:ext cx="10515600" cy="4624512"/>
          </a:xfrm>
        </p:spPr>
        <p:txBody>
          <a:bodyPr>
            <a:normAutofit fontScale="92500" lnSpcReduction="20000"/>
          </a:bodyPr>
          <a:lstStyle/>
          <a:p>
            <a:r>
              <a:rPr lang="en-US" altLang="en-US" dirty="0"/>
              <a:t>Want lower half of x10 and upper half of x11 in x12</a:t>
            </a:r>
            <a:endParaRPr lang="en-AU" altLang="en-US" dirty="0">
              <a:latin typeface="Lucida Console" panose="020B0609040504020204" pitchFamily="49" charset="0"/>
            </a:endParaRPr>
          </a:p>
          <a:p>
            <a:pPr marL="0" indent="0">
              <a:buNone/>
            </a:pPr>
            <a:r>
              <a:rPr lang="en-US" altLang="en-US" dirty="0"/>
              <a:t>x10 = 0b0110 0001 1100 1110 </a:t>
            </a:r>
            <a:r>
              <a:rPr lang="en-US" altLang="en-US" dirty="0">
                <a:solidFill>
                  <a:srgbClr val="00B0F0"/>
                </a:solidFill>
              </a:rPr>
              <a:t>0111 0010 1010 1001</a:t>
            </a:r>
          </a:p>
          <a:p>
            <a:pPr marL="0" indent="0">
              <a:buNone/>
            </a:pPr>
            <a:r>
              <a:rPr lang="en-US" altLang="en-US" dirty="0"/>
              <a:t>x11 = 0b</a:t>
            </a:r>
            <a:r>
              <a:rPr lang="en-US" altLang="en-US" dirty="0">
                <a:solidFill>
                  <a:srgbClr val="FF0000"/>
                </a:solidFill>
              </a:rPr>
              <a:t>1101 1001 1110 0010 </a:t>
            </a:r>
            <a:r>
              <a:rPr lang="en-US" altLang="en-US" dirty="0"/>
              <a:t>1101 0101 1100 1100</a:t>
            </a:r>
          </a:p>
          <a:p>
            <a:pPr marL="0" indent="0">
              <a:buNone/>
            </a:pPr>
            <a:r>
              <a:rPr lang="en-US" altLang="en-US" dirty="0"/>
              <a:t>x13 = 0b0000 0000 0000 0000 1111 1111 1111 1111</a:t>
            </a:r>
          </a:p>
          <a:p>
            <a:pPr marL="0" indent="0">
              <a:buNone/>
            </a:pPr>
            <a:r>
              <a:rPr lang="en-US" altLang="en-US" dirty="0"/>
              <a:t>x14 = 0b1111 1111 1111 1111 0000 0000 0000 0000</a:t>
            </a:r>
          </a:p>
          <a:p>
            <a:pPr marL="0" indent="0">
              <a:buNone/>
            </a:pPr>
            <a:r>
              <a:rPr lang="en-US" altLang="en-US" dirty="0"/>
              <a:t>and x10, x10, x13</a:t>
            </a:r>
          </a:p>
          <a:p>
            <a:pPr marL="0" indent="0">
              <a:buNone/>
            </a:pPr>
            <a:r>
              <a:rPr lang="en-US" altLang="en-US" dirty="0"/>
              <a:t>x10 = 0b0000 0000 0000 0010 </a:t>
            </a:r>
            <a:r>
              <a:rPr lang="en-US" altLang="en-US" dirty="0">
                <a:solidFill>
                  <a:srgbClr val="00B0F0"/>
                </a:solidFill>
              </a:rPr>
              <a:t>0111 0010 1010 1001</a:t>
            </a:r>
          </a:p>
          <a:p>
            <a:pPr marL="0" indent="0">
              <a:buNone/>
            </a:pPr>
            <a:r>
              <a:rPr lang="en-US" altLang="en-US" dirty="0"/>
              <a:t>and x11, x11, x14 </a:t>
            </a:r>
          </a:p>
          <a:p>
            <a:pPr marL="0" indent="0">
              <a:buNone/>
            </a:pPr>
            <a:r>
              <a:rPr lang="en-US" altLang="en-US" dirty="0"/>
              <a:t>x11 = 0b</a:t>
            </a:r>
            <a:r>
              <a:rPr lang="en-US" altLang="en-US" dirty="0">
                <a:solidFill>
                  <a:srgbClr val="FF0000"/>
                </a:solidFill>
              </a:rPr>
              <a:t>1101 1001 1110 0010 </a:t>
            </a:r>
            <a:r>
              <a:rPr lang="en-US" altLang="en-US" dirty="0"/>
              <a:t>0000 0000 0000 0000</a:t>
            </a:r>
          </a:p>
          <a:p>
            <a:pPr marL="0" indent="0">
              <a:buNone/>
            </a:pPr>
            <a:r>
              <a:rPr lang="en-US" altLang="en-US" dirty="0"/>
              <a:t>or x12, x10, x11</a:t>
            </a:r>
          </a:p>
          <a:p>
            <a:pPr marL="0" indent="0">
              <a:buNone/>
            </a:pPr>
            <a:r>
              <a:rPr lang="en-US" altLang="en-US" dirty="0"/>
              <a:t>x12 = 0b</a:t>
            </a:r>
            <a:r>
              <a:rPr lang="en-US" altLang="en-US" dirty="0">
                <a:solidFill>
                  <a:srgbClr val="FF0000"/>
                </a:solidFill>
              </a:rPr>
              <a:t>1101 1001 1110 0010</a:t>
            </a:r>
            <a:r>
              <a:rPr lang="en-US" altLang="en-US" dirty="0"/>
              <a:t> </a:t>
            </a:r>
            <a:r>
              <a:rPr lang="en-US" altLang="en-US" dirty="0">
                <a:solidFill>
                  <a:srgbClr val="00B0F0"/>
                </a:solidFill>
              </a:rPr>
              <a:t>0111 0010 1010 1001</a:t>
            </a:r>
          </a:p>
          <a:p>
            <a:endParaRPr lang="en-US" altLang="en-US" dirty="0"/>
          </a:p>
          <a:p>
            <a:endParaRPr lang="en-US" altLang="en-US" dirty="0"/>
          </a:p>
        </p:txBody>
      </p:sp>
    </p:spTree>
    <p:extLst>
      <p:ext uri="{BB962C8B-B14F-4D97-AF65-F5344CB8AC3E}">
        <p14:creationId xmlns:p14="http://schemas.microsoft.com/office/powerpoint/2010/main" val="1561648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246"/>
            <a:ext cx="10515600" cy="1325563"/>
          </a:xfrm>
        </p:spPr>
        <p:txBody>
          <a:bodyPr/>
          <a:lstStyle/>
          <a:p>
            <a:r>
              <a:rPr lang="en-US" dirty="0"/>
              <a:t>Class Announcements</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0" y="6248334"/>
            <a:ext cx="12192000" cy="609665"/>
          </a:xfrm>
          <a:solidFill>
            <a:schemeClr val="bg1"/>
          </a:solidFill>
        </p:spPr>
        <p:txBody>
          <a:bodyPr/>
          <a:lstStyle/>
          <a:p>
            <a:endParaRPr lang="en-US" sz="1400" dirty="0"/>
          </a:p>
        </p:txBody>
      </p:sp>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3</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a:xfrm>
            <a:off x="838200" y="1463040"/>
            <a:ext cx="10515600" cy="4713923"/>
          </a:xfrm>
        </p:spPr>
        <p:txBody>
          <a:bodyPr>
            <a:normAutofit/>
          </a:bodyPr>
          <a:lstStyle/>
          <a:p>
            <a:r>
              <a:rPr lang="en-US" sz="3200" dirty="0"/>
              <a:t>Reading for the week</a:t>
            </a:r>
          </a:p>
          <a:p>
            <a:pPr lvl="1"/>
            <a:r>
              <a:rPr lang="en-US" sz="2800" dirty="0"/>
              <a:t>“Computer Organization and Design, The Hardware / Software Interface, RISC-V edition,” by David Patterson and John Hennessy</a:t>
            </a:r>
          </a:p>
          <a:p>
            <a:pPr lvl="2"/>
            <a:r>
              <a:rPr lang="en-US" sz="2400" dirty="0"/>
              <a:t>ISBN 978-0-12-812275-4</a:t>
            </a:r>
            <a:endParaRPr lang="en-US" dirty="0"/>
          </a:p>
          <a:p>
            <a:pPr lvl="2"/>
            <a:r>
              <a:rPr lang="en-US" sz="2400" dirty="0"/>
              <a:t>Chapter 2, “Language of the Computer”</a:t>
            </a:r>
          </a:p>
          <a:p>
            <a:pPr lvl="3"/>
            <a:r>
              <a:rPr lang="en-US" sz="2000" dirty="0"/>
              <a:t>sections 2.1 thru 2.8</a:t>
            </a:r>
          </a:p>
          <a:p>
            <a:pPr lvl="3"/>
            <a:r>
              <a:rPr lang="en-US" sz="2000" dirty="0"/>
              <a:t>pages 60-108 (sections 2.1 thru 2.8)</a:t>
            </a:r>
          </a:p>
          <a:p>
            <a:r>
              <a:rPr lang="en-US" sz="3200" dirty="0"/>
              <a:t>RISC-V Specification is in the Course Content Area</a:t>
            </a:r>
          </a:p>
          <a:p>
            <a:r>
              <a:rPr lang="en-US" sz="3200" dirty="0"/>
              <a:t>Everyone has joined Slack and signed the NDA!!!</a:t>
            </a:r>
          </a:p>
          <a:p>
            <a:pPr marL="0" indent="0">
              <a:buNone/>
            </a:pPr>
            <a:endParaRPr lang="en-US" sz="2800" dirty="0"/>
          </a:p>
        </p:txBody>
      </p:sp>
    </p:spTree>
    <p:extLst>
      <p:ext uri="{BB962C8B-B14F-4D97-AF65-F5344CB8AC3E}">
        <p14:creationId xmlns:p14="http://schemas.microsoft.com/office/powerpoint/2010/main" val="675210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246"/>
            <a:ext cx="10515600" cy="1325563"/>
          </a:xfrm>
        </p:spPr>
        <p:txBody>
          <a:bodyPr/>
          <a:lstStyle/>
          <a:p>
            <a:r>
              <a:rPr lang="en-US" dirty="0"/>
              <a:t>Class Announcements</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0" y="6248334"/>
            <a:ext cx="12192000" cy="609665"/>
          </a:xfrm>
          <a:solidFill>
            <a:schemeClr val="bg1"/>
          </a:solidFill>
        </p:spPr>
        <p:txBody>
          <a:bodyPr/>
          <a:lstStyle/>
          <a:p>
            <a:endParaRPr lang="en-US" sz="1400" dirty="0"/>
          </a:p>
        </p:txBody>
      </p:sp>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4</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p:txBody>
          <a:bodyPr>
            <a:normAutofit lnSpcReduction="10000"/>
          </a:bodyPr>
          <a:lstStyle/>
          <a:p>
            <a:r>
              <a:rPr lang="en-US" sz="3200" dirty="0"/>
              <a:t>Phase 1 Target Date Thursday, January 28 at 10:00 PM</a:t>
            </a:r>
          </a:p>
          <a:p>
            <a:r>
              <a:rPr lang="en-US" sz="3200" dirty="0"/>
              <a:t>Phase 2 will be posted before class on Wednesday</a:t>
            </a:r>
          </a:p>
          <a:p>
            <a:r>
              <a:rPr lang="en-US" sz="3200" dirty="0"/>
              <a:t>Phase 2 Target Date Sunday, February 7 at 10:00 PM</a:t>
            </a:r>
          </a:p>
          <a:p>
            <a:r>
              <a:rPr lang="en-US" sz="3200" dirty="0"/>
              <a:t>Bonus – 1% per day (maximum 7%), Deduction 10%/day</a:t>
            </a:r>
          </a:p>
          <a:p>
            <a:r>
              <a:rPr lang="en-US" sz="3200" dirty="0"/>
              <a:t>Assignment due dates and Phase Target Dates will be specified in class – the Syllabus is just a rough estimate</a:t>
            </a:r>
          </a:p>
          <a:p>
            <a:r>
              <a:rPr lang="en-US" sz="3200" dirty="0"/>
              <a:t>Late excuses – I must know BEFORE the assignment is due</a:t>
            </a:r>
          </a:p>
          <a:p>
            <a:r>
              <a:rPr lang="en-US" sz="3200" dirty="0"/>
              <a:t>Follow Slack, use notifications if necessary</a:t>
            </a:r>
          </a:p>
        </p:txBody>
      </p:sp>
    </p:spTree>
    <p:extLst>
      <p:ext uri="{BB962C8B-B14F-4D97-AF65-F5344CB8AC3E}">
        <p14:creationId xmlns:p14="http://schemas.microsoft.com/office/powerpoint/2010/main" val="1774716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246"/>
            <a:ext cx="10515600" cy="1325563"/>
          </a:xfrm>
        </p:spPr>
        <p:txBody>
          <a:bodyPr/>
          <a:lstStyle/>
          <a:p>
            <a:r>
              <a:rPr lang="en-US" dirty="0"/>
              <a:t>Class Announcements</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0" y="6248334"/>
            <a:ext cx="12192000" cy="609665"/>
          </a:xfrm>
          <a:solidFill>
            <a:schemeClr val="bg1"/>
          </a:solidFill>
        </p:spPr>
        <p:txBody>
          <a:bodyPr/>
          <a:lstStyle/>
          <a:p>
            <a:endParaRPr lang="en-US" sz="1400" dirty="0"/>
          </a:p>
        </p:txBody>
      </p:sp>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5</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p:txBody>
          <a:bodyPr>
            <a:normAutofit/>
          </a:bodyPr>
          <a:lstStyle/>
          <a:p>
            <a:r>
              <a:rPr lang="en-US" sz="3200" dirty="0"/>
              <a:t>Homework #1 will be posted by the end of Wednesday</a:t>
            </a:r>
          </a:p>
          <a:p>
            <a:r>
              <a:rPr lang="en-US" sz="3200" dirty="0"/>
              <a:t>Due Thursday, February 4 at 10:00 PM</a:t>
            </a:r>
          </a:p>
          <a:p>
            <a:r>
              <a:rPr lang="en-US" sz="3200" dirty="0"/>
              <a:t>Random selection of questions on the RISC-V ISA</a:t>
            </a:r>
          </a:p>
        </p:txBody>
      </p:sp>
    </p:spTree>
    <p:extLst>
      <p:ext uri="{BB962C8B-B14F-4D97-AF65-F5344CB8AC3E}">
        <p14:creationId xmlns:p14="http://schemas.microsoft.com/office/powerpoint/2010/main" val="960605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246"/>
            <a:ext cx="10515600" cy="1325563"/>
          </a:xfrm>
        </p:spPr>
        <p:txBody>
          <a:bodyPr/>
          <a:lstStyle/>
          <a:p>
            <a:r>
              <a:rPr lang="en-US" dirty="0"/>
              <a:t>Class Project Phase 1</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0" y="6248334"/>
            <a:ext cx="12192000" cy="609665"/>
          </a:xfrm>
          <a:solidFill>
            <a:schemeClr val="bg1"/>
          </a:solidFill>
        </p:spPr>
        <p:txBody>
          <a:bodyPr/>
          <a:lstStyle/>
          <a:p>
            <a:endParaRPr lang="en-US" sz="1400" dirty="0"/>
          </a:p>
        </p:txBody>
      </p:sp>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6</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p:txBody>
          <a:bodyPr>
            <a:normAutofit/>
          </a:bodyPr>
          <a:lstStyle/>
          <a:p>
            <a:r>
              <a:rPr lang="en-US" dirty="0"/>
              <a:t>If you have </a:t>
            </a:r>
            <a:r>
              <a:rPr lang="en-US" u="sng" dirty="0"/>
              <a:t>successfully</a:t>
            </a:r>
            <a:r>
              <a:rPr lang="en-US" dirty="0"/>
              <a:t> submitted Phase 1, you should be able to see your grade in Canvas</a:t>
            </a:r>
          </a:p>
          <a:p>
            <a:r>
              <a:rPr lang="en-US" dirty="0"/>
              <a:t>Let me know in Slack if you cannot see your score</a:t>
            </a:r>
          </a:p>
        </p:txBody>
      </p:sp>
    </p:spTree>
    <p:extLst>
      <p:ext uri="{BB962C8B-B14F-4D97-AF65-F5344CB8AC3E}">
        <p14:creationId xmlns:p14="http://schemas.microsoft.com/office/powerpoint/2010/main" val="3875481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0" y="6248334"/>
            <a:ext cx="12192000" cy="609665"/>
          </a:xfrm>
          <a:solidFill>
            <a:schemeClr val="bg1"/>
          </a:solidFill>
        </p:spPr>
        <p:txBody>
          <a:bodyPr/>
          <a:lstStyle/>
          <a:p>
            <a:r>
              <a:rPr lang="en-US" sz="1400" dirty="0"/>
              <a:t>				Computer Organization and Design by Patterson and Hennessy</a:t>
            </a:r>
          </a:p>
        </p:txBody>
      </p:sp>
      <p:sp>
        <p:nvSpPr>
          <p:cNvPr id="2" name="Title 1"/>
          <p:cNvSpPr>
            <a:spLocks noGrp="1"/>
          </p:cNvSpPr>
          <p:nvPr>
            <p:ph type="title"/>
          </p:nvPr>
        </p:nvSpPr>
        <p:spPr>
          <a:xfrm>
            <a:off x="235671" y="53719"/>
            <a:ext cx="11811786" cy="1325563"/>
          </a:xfrm>
        </p:spPr>
        <p:txBody>
          <a:bodyPr>
            <a:normAutofit/>
          </a:bodyPr>
          <a:lstStyle/>
          <a:p>
            <a:r>
              <a:rPr lang="en-AU" altLang="en-US" dirty="0"/>
              <a:t>Instructions: Language of the Computer (Chapter 2)</a:t>
            </a:r>
            <a:endParaRPr lang="en-US" dirty="0"/>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7</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a:xfrm>
            <a:off x="838200" y="1487298"/>
            <a:ext cx="10515600" cy="4624512"/>
          </a:xfrm>
        </p:spPr>
        <p:txBody>
          <a:bodyPr>
            <a:normAutofit/>
          </a:bodyPr>
          <a:lstStyle/>
          <a:p>
            <a:r>
              <a:rPr lang="en-US" altLang="en-US" sz="3200" dirty="0"/>
              <a:t>Instruction Set Architecture = Computer Architecture</a:t>
            </a:r>
          </a:p>
          <a:p>
            <a:r>
              <a:rPr lang="en-US" altLang="en-US" sz="3200" dirty="0"/>
              <a:t>Different computers have different instruction sets</a:t>
            </a:r>
          </a:p>
          <a:p>
            <a:pPr lvl="1"/>
            <a:r>
              <a:rPr lang="en-US" altLang="en-US" sz="2800" dirty="0"/>
              <a:t>But with many aspects in common</a:t>
            </a:r>
          </a:p>
          <a:p>
            <a:r>
              <a:rPr lang="en-US" altLang="en-US" sz="3200" dirty="0"/>
              <a:t>Early computers had very simple instruction sets</a:t>
            </a:r>
          </a:p>
          <a:p>
            <a:pPr lvl="1"/>
            <a:r>
              <a:rPr lang="en-US" altLang="en-US" sz="2800" dirty="0"/>
              <a:t>Simplified implementation</a:t>
            </a:r>
          </a:p>
          <a:p>
            <a:pPr lvl="1"/>
            <a:r>
              <a:rPr lang="en-US" altLang="en-US" sz="2800" dirty="0"/>
              <a:t>MISC (Minimal Instruction Set Computers): Stack base</a:t>
            </a:r>
          </a:p>
          <a:p>
            <a:pPr lvl="2"/>
            <a:r>
              <a:rPr lang="en-US" altLang="en-US" sz="2400" dirty="0"/>
              <a:t>No addressing of operands</a:t>
            </a:r>
          </a:p>
          <a:p>
            <a:r>
              <a:rPr lang="en-US" altLang="en-US" sz="3200" dirty="0"/>
              <a:t>Many modern computers also have simple instruction sets</a:t>
            </a:r>
          </a:p>
          <a:p>
            <a:pPr lvl="1"/>
            <a:r>
              <a:rPr lang="en-US" altLang="en-US" sz="2800" dirty="0"/>
              <a:t>RISC (Reduced Instruction Set Computers)</a:t>
            </a:r>
          </a:p>
          <a:p>
            <a:pPr marL="0" indent="0">
              <a:buNone/>
            </a:pPr>
            <a:endParaRPr lang="en-US" altLang="en-US" sz="4000" dirty="0"/>
          </a:p>
        </p:txBody>
      </p:sp>
    </p:spTree>
    <p:extLst>
      <p:ext uri="{BB962C8B-B14F-4D97-AF65-F5344CB8AC3E}">
        <p14:creationId xmlns:p14="http://schemas.microsoft.com/office/powerpoint/2010/main" val="4271315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0" y="6248334"/>
            <a:ext cx="12192000" cy="609665"/>
          </a:xfrm>
          <a:solidFill>
            <a:schemeClr val="bg1"/>
          </a:solidFill>
        </p:spPr>
        <p:txBody>
          <a:bodyPr/>
          <a:lstStyle/>
          <a:p>
            <a:r>
              <a:rPr lang="en-US" sz="1400" dirty="0"/>
              <a:t>				Computer Organization and Design by Patterson and Hennessy</a:t>
            </a:r>
          </a:p>
        </p:txBody>
      </p:sp>
      <p:sp>
        <p:nvSpPr>
          <p:cNvPr id="2" name="Title 1"/>
          <p:cNvSpPr>
            <a:spLocks noGrp="1"/>
          </p:cNvSpPr>
          <p:nvPr>
            <p:ph type="title"/>
          </p:nvPr>
        </p:nvSpPr>
        <p:spPr>
          <a:xfrm>
            <a:off x="838200" y="53719"/>
            <a:ext cx="10515600" cy="1325563"/>
          </a:xfrm>
        </p:spPr>
        <p:txBody>
          <a:bodyPr/>
          <a:lstStyle/>
          <a:p>
            <a:r>
              <a:rPr lang="en-US" dirty="0"/>
              <a:t>The RISC-V Instruction Set Architecture (ISA)</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8</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a:xfrm>
            <a:off x="838200" y="1487298"/>
            <a:ext cx="10515600" cy="4624512"/>
          </a:xfrm>
        </p:spPr>
        <p:txBody>
          <a:bodyPr>
            <a:normAutofit/>
          </a:bodyPr>
          <a:lstStyle/>
          <a:p>
            <a:r>
              <a:rPr lang="en-US" altLang="en-US" sz="3200" dirty="0"/>
              <a:t>Used as the example throughout the book</a:t>
            </a:r>
          </a:p>
          <a:p>
            <a:r>
              <a:rPr lang="en-US" altLang="en-US" sz="3200" dirty="0"/>
              <a:t>Developed at UC Berkeley as an open ISA</a:t>
            </a:r>
          </a:p>
          <a:p>
            <a:r>
              <a:rPr lang="en-US" altLang="en-US" sz="3200" dirty="0"/>
              <a:t>Now managed by the RISC-V Foundation (</a:t>
            </a:r>
            <a:r>
              <a:rPr lang="en-US" altLang="en-US" sz="3200" dirty="0">
                <a:hlinkClick r:id="rId5"/>
              </a:rPr>
              <a:t>riscv.org</a:t>
            </a:r>
            <a:r>
              <a:rPr lang="en-US" altLang="en-US" sz="3200" dirty="0"/>
              <a:t>)</a:t>
            </a:r>
          </a:p>
          <a:p>
            <a:r>
              <a:rPr lang="en-US" altLang="en-US" sz="3200" dirty="0"/>
              <a:t>Typical of many modern ISAs</a:t>
            </a:r>
          </a:p>
          <a:p>
            <a:pPr lvl="1"/>
            <a:r>
              <a:rPr lang="en-US" altLang="en-US" dirty="0"/>
              <a:t>The RISC-V green sheet is a good example of these modern ISAs</a:t>
            </a:r>
          </a:p>
          <a:p>
            <a:r>
              <a:rPr lang="en-US" altLang="en-US" sz="3200" dirty="0"/>
              <a:t>Similar ISAs have a large share of embedded core market</a:t>
            </a:r>
          </a:p>
          <a:p>
            <a:pPr lvl="1"/>
            <a:r>
              <a:rPr lang="en-US" altLang="en-US" dirty="0"/>
              <a:t>Applications in consumer electronics, network/storage equipment, cameras, printers, …</a:t>
            </a:r>
          </a:p>
          <a:p>
            <a:pPr marL="0" indent="0">
              <a:buNone/>
            </a:pPr>
            <a:endParaRPr lang="en-US" altLang="en-US" sz="4000" dirty="0"/>
          </a:p>
        </p:txBody>
      </p:sp>
    </p:spTree>
    <p:extLst>
      <p:ext uri="{BB962C8B-B14F-4D97-AF65-F5344CB8AC3E}">
        <p14:creationId xmlns:p14="http://schemas.microsoft.com/office/powerpoint/2010/main" val="3704768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0" y="6248334"/>
            <a:ext cx="12192000" cy="609665"/>
          </a:xfrm>
          <a:solidFill>
            <a:schemeClr val="bg1"/>
          </a:solidFill>
        </p:spPr>
        <p:txBody>
          <a:bodyPr/>
          <a:lstStyle/>
          <a:p>
            <a:r>
              <a:rPr lang="en-US" sz="1400" dirty="0"/>
              <a:t>				Computer Organization and Design by Patterson and Hennessy</a:t>
            </a:r>
          </a:p>
        </p:txBody>
      </p:sp>
      <p:sp>
        <p:nvSpPr>
          <p:cNvPr id="2" name="Title 1"/>
          <p:cNvSpPr>
            <a:spLocks noGrp="1"/>
          </p:cNvSpPr>
          <p:nvPr>
            <p:ph type="title"/>
          </p:nvPr>
        </p:nvSpPr>
        <p:spPr>
          <a:xfrm>
            <a:off x="838200" y="53719"/>
            <a:ext cx="10515600" cy="1325563"/>
          </a:xfrm>
        </p:spPr>
        <p:txBody>
          <a:bodyPr/>
          <a:lstStyle/>
          <a:p>
            <a:r>
              <a:rPr lang="en-US" dirty="0"/>
              <a:t>The RISC-V Instruction Set Architecture (ISA)</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9</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a:xfrm>
            <a:off x="838200" y="1487298"/>
            <a:ext cx="10515600" cy="4624512"/>
          </a:xfrm>
        </p:spPr>
        <p:txBody>
          <a:bodyPr>
            <a:normAutofit/>
          </a:bodyPr>
          <a:lstStyle/>
          <a:p>
            <a:r>
              <a:rPr lang="en-US" altLang="en-US" sz="3200" dirty="0"/>
              <a:t>The instruction set is a key component in defining the architecture (hence </a:t>
            </a:r>
            <a:r>
              <a:rPr lang="en-US" altLang="en-US" sz="3200" u="sng" dirty="0"/>
              <a:t>IS</a:t>
            </a:r>
            <a:r>
              <a:rPr lang="en-US" altLang="en-US" sz="3200" dirty="0"/>
              <a:t>A)</a:t>
            </a:r>
          </a:p>
          <a:p>
            <a:r>
              <a:rPr lang="en-US" altLang="en-US" sz="3200" dirty="0"/>
              <a:t>A complete understanding of the instruction set behavior is critical in developing the hardware</a:t>
            </a:r>
          </a:p>
          <a:p>
            <a:r>
              <a:rPr lang="en-US" altLang="en-US" sz="3200" dirty="0"/>
              <a:t>What drives the ISA</a:t>
            </a:r>
          </a:p>
          <a:p>
            <a:pPr lvl="1"/>
            <a:r>
              <a:rPr lang="en-US" altLang="en-US" dirty="0"/>
              <a:t>Hardware design considerations (frequency, area and power)</a:t>
            </a:r>
          </a:p>
          <a:p>
            <a:pPr lvl="1"/>
            <a:r>
              <a:rPr lang="en-US" altLang="en-US" dirty="0"/>
              <a:t>Software performance considerations (primarily higher level language Compilers like C)</a:t>
            </a:r>
          </a:p>
          <a:p>
            <a:pPr lvl="1"/>
            <a:r>
              <a:rPr lang="en-US" altLang="en-US" dirty="0"/>
              <a:t>Tradeoffs between these</a:t>
            </a:r>
          </a:p>
          <a:p>
            <a:pPr marL="0" indent="0">
              <a:buNone/>
            </a:pPr>
            <a:endParaRPr lang="en-US" altLang="en-US" sz="4000" dirty="0"/>
          </a:p>
        </p:txBody>
      </p:sp>
    </p:spTree>
    <p:extLst>
      <p:ext uri="{BB962C8B-B14F-4D97-AF65-F5344CB8AC3E}">
        <p14:creationId xmlns:p14="http://schemas.microsoft.com/office/powerpoint/2010/main" val="188961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44876</TotalTime>
  <Words>1941</Words>
  <Application>Microsoft Office PowerPoint</Application>
  <PresentationFormat>Widescreen</PresentationFormat>
  <Paragraphs>273</Paragraphs>
  <Slides>26</Slides>
  <Notes>25</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3" baseType="lpstr">
      <vt:lpstr>Arial</vt:lpstr>
      <vt:lpstr>Calibri</vt:lpstr>
      <vt:lpstr>Calibri Light</vt:lpstr>
      <vt:lpstr>HelveticaNeueLT Std ExtBlk Cn</vt:lpstr>
      <vt:lpstr>Lucida Console</vt:lpstr>
      <vt:lpstr>Office Theme</vt:lpstr>
      <vt:lpstr>Equation</vt:lpstr>
      <vt:lpstr>ECEN 3593-001 Computer Organization</vt:lpstr>
      <vt:lpstr>Agenda</vt:lpstr>
      <vt:lpstr>Class Announcements</vt:lpstr>
      <vt:lpstr>Class Announcements</vt:lpstr>
      <vt:lpstr>Class Announcements</vt:lpstr>
      <vt:lpstr>Class Project Phase 1</vt:lpstr>
      <vt:lpstr>Instructions: Language of the Computer (Chapter 2)</vt:lpstr>
      <vt:lpstr>The RISC-V Instruction Set Architecture (ISA)</vt:lpstr>
      <vt:lpstr>The RISC-V Instruction Set Architecture (ISA)</vt:lpstr>
      <vt:lpstr>The RISC-V Instruction Set Architecture (ISA)</vt:lpstr>
      <vt:lpstr>The RISC-V Instruction Set Architecture (ISA)</vt:lpstr>
      <vt:lpstr>RISC-V:  The constant zero</vt:lpstr>
      <vt:lpstr>Unsigned Binary Integer</vt:lpstr>
      <vt:lpstr>2s-Complement Signed Integers</vt:lpstr>
      <vt:lpstr>2s-Complement Signed Integers</vt:lpstr>
      <vt:lpstr>2s-Complement Signed Integers</vt:lpstr>
      <vt:lpstr>Why 2’s Complement?</vt:lpstr>
      <vt:lpstr>Overflow</vt:lpstr>
      <vt:lpstr>Fun with Numbers</vt:lpstr>
      <vt:lpstr>Critically Important Functions</vt:lpstr>
      <vt:lpstr>RISC-V:  Basic RV32I Instruction Set</vt:lpstr>
      <vt:lpstr>RISC-V:  Register (3 address) Instructions</vt:lpstr>
      <vt:lpstr>RISC-V:  Logical Instructions</vt:lpstr>
      <vt:lpstr>RISC-V:  AND Operations</vt:lpstr>
      <vt:lpstr>RISC-V:  OR Operations</vt:lpstr>
      <vt:lpstr>RISC-V:  Mask/Merge with AND/OR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Scherr</dc:creator>
  <cp:lastModifiedBy>Steve Sheafor</cp:lastModifiedBy>
  <cp:revision>547</cp:revision>
  <dcterms:created xsi:type="dcterms:W3CDTF">2015-08-04T22:38:58Z</dcterms:created>
  <dcterms:modified xsi:type="dcterms:W3CDTF">2021-01-25T06:07:27Z</dcterms:modified>
</cp:coreProperties>
</file>