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620" r:id="rId3"/>
    <p:sldId id="706" r:id="rId4"/>
    <p:sldId id="898" r:id="rId5"/>
    <p:sldId id="908" r:id="rId6"/>
    <p:sldId id="914" r:id="rId7"/>
    <p:sldId id="915" r:id="rId8"/>
    <p:sldId id="902" r:id="rId9"/>
    <p:sldId id="903" r:id="rId10"/>
    <p:sldId id="891" r:id="rId11"/>
    <p:sldId id="904" r:id="rId12"/>
    <p:sldId id="784" r:id="rId13"/>
    <p:sldId id="786" r:id="rId14"/>
    <p:sldId id="894" r:id="rId15"/>
    <p:sldId id="785" r:id="rId16"/>
    <p:sldId id="781" r:id="rId17"/>
    <p:sldId id="906" r:id="rId18"/>
    <p:sldId id="789" r:id="rId19"/>
    <p:sldId id="790" r:id="rId20"/>
    <p:sldId id="887" r:id="rId21"/>
    <p:sldId id="793" r:id="rId22"/>
    <p:sldId id="868" r:id="rId23"/>
    <p:sldId id="719" r:id="rId24"/>
    <p:sldId id="730" r:id="rId25"/>
    <p:sldId id="768" r:id="rId26"/>
    <p:sldId id="769" r:id="rId27"/>
    <p:sldId id="9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2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88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3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4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59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55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46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1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8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27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83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08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11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88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16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3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84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7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5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2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8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odle.com/poll/ha6ape64zugquqvs?utm_source=poll&amp;utm_medium=link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ECEN-CSCI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#5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27 January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Register (3 address)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Shift instructions</a:t>
            </a:r>
          </a:p>
          <a:p>
            <a:pPr marL="0" indent="0">
              <a:buNone/>
            </a:pPr>
            <a:r>
              <a:rPr lang="en-US" altLang="en-US" sz="3200" dirty="0"/>
              <a:t>shift x10, x11, x12</a:t>
            </a:r>
          </a:p>
          <a:p>
            <a:r>
              <a:rPr lang="en-US" altLang="en-US" sz="3200" dirty="0"/>
              <a:t>Shift the value in x11 by the (unsigned) number of bits in x12 and store in x10</a:t>
            </a:r>
            <a:endParaRPr lang="en-US" altLang="en-US" sz="3200" dirty="0">
              <a:solidFill>
                <a:srgbClr val="0070C0"/>
              </a:solidFill>
            </a:endParaRPr>
          </a:p>
          <a:p>
            <a:pPr lvl="1"/>
            <a:r>
              <a:rPr lang="en-US" altLang="en-US" sz="2800" dirty="0" err="1"/>
              <a:t>sll</a:t>
            </a:r>
            <a:r>
              <a:rPr lang="en-US" altLang="en-US" sz="2800" dirty="0"/>
              <a:t> – shift left logical – fill with 0’s on the right</a:t>
            </a:r>
          </a:p>
          <a:p>
            <a:pPr lvl="1"/>
            <a:r>
              <a:rPr lang="en-US" altLang="en-US" sz="2800" dirty="0" err="1"/>
              <a:t>srl</a:t>
            </a:r>
            <a:r>
              <a:rPr lang="en-US" altLang="en-US" sz="2800" dirty="0"/>
              <a:t> – shift right logical – fill with 0’s on the left</a:t>
            </a:r>
          </a:p>
          <a:p>
            <a:pPr lvl="1"/>
            <a:r>
              <a:rPr lang="en-US" altLang="en-US" sz="2800" dirty="0" err="1"/>
              <a:t>sra</a:t>
            </a:r>
            <a:r>
              <a:rPr lang="en-US" altLang="en-US" sz="2800" dirty="0"/>
              <a:t> – shift right arithmetic – fill with the sign on the left</a:t>
            </a:r>
          </a:p>
          <a:p>
            <a:r>
              <a:rPr lang="en-US" altLang="en-US" sz="3200" dirty="0"/>
              <a:t>Why no </a:t>
            </a:r>
            <a:r>
              <a:rPr lang="en-US" altLang="en-US" sz="3200" dirty="0" err="1"/>
              <a:t>sla</a:t>
            </a:r>
            <a:r>
              <a:rPr lang="en-US" altLang="en-US" sz="3200" dirty="0"/>
              <a:t>? (POLL)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209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Register (3 address)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487298"/>
            <a:ext cx="10658475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Shift example</a:t>
            </a:r>
          </a:p>
          <a:p>
            <a:pPr marL="0" indent="0">
              <a:buNone/>
            </a:pPr>
            <a:r>
              <a:rPr lang="en-US" altLang="en-US" sz="3200" dirty="0"/>
              <a:t>shift x10, x11, x12</a:t>
            </a:r>
          </a:p>
          <a:p>
            <a:r>
              <a:rPr lang="en-US" altLang="en-US" sz="3200" dirty="0"/>
              <a:t>Assume x11 = 0b1010 1101 1001 0101 1100 1010 1100 1011</a:t>
            </a:r>
          </a:p>
          <a:p>
            <a:r>
              <a:rPr lang="en-US" altLang="en-US" sz="3200" dirty="0" err="1"/>
              <a:t>sll</a:t>
            </a:r>
            <a:r>
              <a:rPr lang="en-US" altLang="en-US" sz="3200" dirty="0"/>
              <a:t> by 7   x10 = 0b1100 1010 1110 0101 0110 0101 1</a:t>
            </a:r>
            <a:r>
              <a:rPr lang="en-US" altLang="en-US" sz="3200" dirty="0">
                <a:solidFill>
                  <a:srgbClr val="FF0000"/>
                </a:solidFill>
              </a:rPr>
              <a:t>000 0000</a:t>
            </a:r>
          </a:p>
          <a:p>
            <a:r>
              <a:rPr lang="en-US" altLang="en-US" sz="3200" dirty="0" err="1"/>
              <a:t>srl</a:t>
            </a:r>
            <a:r>
              <a:rPr lang="en-US" altLang="en-US" sz="3200" dirty="0"/>
              <a:t> by 9   x10 = 0b</a:t>
            </a:r>
            <a:r>
              <a:rPr lang="en-US" altLang="en-US" sz="3200" dirty="0">
                <a:solidFill>
                  <a:srgbClr val="00B050"/>
                </a:solidFill>
              </a:rPr>
              <a:t>0000 0000 0</a:t>
            </a:r>
            <a:r>
              <a:rPr lang="en-US" altLang="en-US" sz="3200" dirty="0"/>
              <a:t>101 0110 1100 1010 1110 0101</a:t>
            </a:r>
          </a:p>
          <a:p>
            <a:r>
              <a:rPr lang="en-US" altLang="en-US" sz="3200" dirty="0" err="1"/>
              <a:t>sra</a:t>
            </a:r>
            <a:r>
              <a:rPr lang="en-US" altLang="en-US" sz="3200" dirty="0"/>
              <a:t> by 5  x10 = 0b</a:t>
            </a:r>
            <a:r>
              <a:rPr lang="en-US" altLang="en-US" sz="3200" dirty="0">
                <a:solidFill>
                  <a:srgbClr val="00B0F0"/>
                </a:solidFill>
              </a:rPr>
              <a:t>1111 1</a:t>
            </a:r>
            <a:r>
              <a:rPr lang="en-US" altLang="en-US" sz="3200" dirty="0"/>
              <a:t>101 0110 1100 1010 1110 0101 0110</a:t>
            </a:r>
          </a:p>
          <a:p>
            <a:endParaRPr lang="en-US" alt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BCCD26-2C4F-4358-AF3B-FE0B1BB3EF43}"/>
              </a:ext>
            </a:extLst>
          </p:cNvPr>
          <p:cNvCxnSpPr/>
          <p:nvPr/>
        </p:nvCxnSpPr>
        <p:spPr>
          <a:xfrm flipH="1">
            <a:off x="4105275" y="3028950"/>
            <a:ext cx="1476375" cy="2476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87DA08-AFB6-40D2-BC53-6976CA8F6BC6}"/>
              </a:ext>
            </a:extLst>
          </p:cNvPr>
          <p:cNvCxnSpPr/>
          <p:nvPr/>
        </p:nvCxnSpPr>
        <p:spPr>
          <a:xfrm flipH="1">
            <a:off x="9591675" y="3028950"/>
            <a:ext cx="1476375" cy="2476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788F5E-345C-4860-BF53-35A42153F3FE}"/>
              </a:ext>
            </a:extLst>
          </p:cNvPr>
          <p:cNvCxnSpPr>
            <a:cxnSpLocks/>
          </p:cNvCxnSpPr>
          <p:nvPr/>
        </p:nvCxnSpPr>
        <p:spPr>
          <a:xfrm>
            <a:off x="4038600" y="3028950"/>
            <a:ext cx="2057400" cy="8382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25F222-E236-4C83-B99C-E95C8AA75A66}"/>
              </a:ext>
            </a:extLst>
          </p:cNvPr>
          <p:cNvCxnSpPr>
            <a:cxnSpLocks/>
          </p:cNvCxnSpPr>
          <p:nvPr/>
        </p:nvCxnSpPr>
        <p:spPr>
          <a:xfrm>
            <a:off x="9049108" y="3009900"/>
            <a:ext cx="2057400" cy="8382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E01D4B-2A44-4EB6-BAFD-A69380F3C8EE}"/>
              </a:ext>
            </a:extLst>
          </p:cNvPr>
          <p:cNvCxnSpPr>
            <a:cxnSpLocks/>
          </p:cNvCxnSpPr>
          <p:nvPr/>
        </p:nvCxnSpPr>
        <p:spPr>
          <a:xfrm>
            <a:off x="4038600" y="3028950"/>
            <a:ext cx="1181100" cy="13716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403E06-62A7-4D88-998F-BA4CB34AF19A}"/>
              </a:ext>
            </a:extLst>
          </p:cNvPr>
          <p:cNvCxnSpPr>
            <a:cxnSpLocks/>
          </p:cNvCxnSpPr>
          <p:nvPr/>
        </p:nvCxnSpPr>
        <p:spPr>
          <a:xfrm>
            <a:off x="9972674" y="3028950"/>
            <a:ext cx="1181100" cy="13716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4DFD02-57AB-4DCC-A1E9-4F3901B3079A}"/>
              </a:ext>
            </a:extLst>
          </p:cNvPr>
          <p:cNvCxnSpPr>
            <a:cxnSpLocks/>
          </p:cNvCxnSpPr>
          <p:nvPr/>
        </p:nvCxnSpPr>
        <p:spPr>
          <a:xfrm flipH="1">
            <a:off x="4105275" y="4818252"/>
            <a:ext cx="114300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3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Immediate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Replace one register with a 12-bit signed immediate value</a:t>
            </a:r>
          </a:p>
          <a:p>
            <a:pPr lvl="1"/>
            <a:r>
              <a:rPr lang="en-US" altLang="en-US" sz="2800" dirty="0"/>
              <a:t>One destination and two sources (one immediate) and</a:t>
            </a:r>
          </a:p>
          <a:p>
            <a:pPr>
              <a:buNone/>
            </a:pPr>
            <a:r>
              <a:rPr lang="en-US" altLang="en-US" sz="3000" dirty="0" err="1"/>
              <a:t>addi</a:t>
            </a:r>
            <a:r>
              <a:rPr lang="en-US" altLang="en-US" sz="3000" dirty="0"/>
              <a:t> x2, x3, 0x15  // x2 gets x3 + 0x15</a:t>
            </a:r>
          </a:p>
          <a:p>
            <a:r>
              <a:rPr lang="en-US" altLang="en-US" sz="3200" dirty="0"/>
              <a:t>All arithmetic/logical/shift operations have this form</a:t>
            </a:r>
          </a:p>
          <a:p>
            <a:r>
              <a:rPr lang="en-US" altLang="en-US" sz="3200" dirty="0" err="1"/>
              <a:t>Addi</a:t>
            </a:r>
            <a:r>
              <a:rPr lang="en-US" altLang="en-US" sz="3200" dirty="0"/>
              <a:t> – arithmetic as expected</a:t>
            </a:r>
          </a:p>
          <a:p>
            <a:r>
              <a:rPr lang="en-US" altLang="en-US" sz="3200" dirty="0"/>
              <a:t>Why no </a:t>
            </a:r>
            <a:r>
              <a:rPr lang="en-US" altLang="en-US" sz="3200" dirty="0" err="1"/>
              <a:t>subi</a:t>
            </a:r>
            <a:r>
              <a:rPr lang="en-US" altLang="en-US" sz="3200" dirty="0"/>
              <a:t>? (POLL)</a:t>
            </a:r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960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Immediate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 12-bit immediate is </a:t>
            </a:r>
            <a:r>
              <a:rPr lang="en-US" altLang="en-US" sz="3200" dirty="0">
                <a:solidFill>
                  <a:srgbClr val="FF0000"/>
                </a:solidFill>
              </a:rPr>
              <a:t>SIGN EXTENDED </a:t>
            </a:r>
            <a:r>
              <a:rPr lang="en-US" altLang="en-US" sz="3200" dirty="0"/>
              <a:t>to 32 bits</a:t>
            </a:r>
          </a:p>
          <a:p>
            <a:r>
              <a:rPr lang="en-US" altLang="en-US" sz="3200" dirty="0"/>
              <a:t>0x345 =&gt; 0x00000345</a:t>
            </a:r>
          </a:p>
          <a:p>
            <a:r>
              <a:rPr lang="en-US" altLang="en-US" sz="3200" dirty="0"/>
              <a:t>0xA67 =&gt; 0xFFFFFA67</a:t>
            </a:r>
          </a:p>
          <a:p>
            <a:r>
              <a:rPr lang="en-US" altLang="en-US" sz="3200" dirty="0"/>
              <a:t>-27 (12-bit immediate) =&gt; -27 (32 bit value)</a:t>
            </a:r>
          </a:p>
          <a:p>
            <a:r>
              <a:rPr lang="en-US" altLang="en-US" sz="3200" dirty="0"/>
              <a:t>0xFE6 = 0xFFFFFFE6</a:t>
            </a:r>
          </a:p>
          <a:p>
            <a:r>
              <a:rPr lang="en-US" altLang="en-US" sz="3200" dirty="0"/>
              <a:t>What is the 32 bit value of 0x927? (POLL)</a:t>
            </a:r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9729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Sign Extension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Representing a number using more bits</a:t>
            </a:r>
          </a:p>
          <a:p>
            <a:pPr lvl="1"/>
            <a:r>
              <a:rPr lang="en-US" altLang="en-US" dirty="0"/>
              <a:t>Preserve the numeric value</a:t>
            </a:r>
          </a:p>
          <a:p>
            <a:r>
              <a:rPr lang="en-US" altLang="en-US" dirty="0"/>
              <a:t>In RISC-V instruction set</a:t>
            </a:r>
          </a:p>
          <a:p>
            <a:pPr lvl="1"/>
            <a:r>
              <a:rPr lang="en-US" altLang="en-US" dirty="0" err="1">
                <a:latin typeface="Lucida Console" panose="020B0609040504020204" pitchFamily="49" charset="0"/>
              </a:rPr>
              <a:t>addi,slti</a:t>
            </a:r>
            <a:r>
              <a:rPr lang="en-US" altLang="en-US" dirty="0"/>
              <a:t>: extend immediate value</a:t>
            </a:r>
          </a:p>
          <a:p>
            <a:pPr lvl="1"/>
            <a:r>
              <a:rPr lang="en-US" altLang="en-US" dirty="0" err="1">
                <a:latin typeface="Lucida Console" panose="020B0609040504020204" pitchFamily="49" charset="0"/>
              </a:rPr>
              <a:t>lb</a:t>
            </a:r>
            <a:r>
              <a:rPr lang="en-US" altLang="en-US" dirty="0"/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lh,sw</a:t>
            </a:r>
            <a:r>
              <a:rPr lang="en-US" altLang="en-US" dirty="0"/>
              <a:t>: extend loaded byte/halfword</a:t>
            </a:r>
          </a:p>
          <a:p>
            <a:pPr lvl="1"/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/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bne,jal</a:t>
            </a:r>
            <a:r>
              <a:rPr lang="en-US" altLang="en-US" dirty="0"/>
              <a:t>: extend the displacement (enabling branches forward and backwards)</a:t>
            </a:r>
          </a:p>
          <a:p>
            <a:r>
              <a:rPr lang="en-US" altLang="en-US" dirty="0"/>
              <a:t>The function of a signed operation is to copy the sign repeatedly to fill the rest of the register – called </a:t>
            </a:r>
            <a:r>
              <a:rPr lang="en-US" altLang="en-US" dirty="0">
                <a:solidFill>
                  <a:srgbClr val="0070C0"/>
                </a:solidFill>
              </a:rPr>
              <a:t>sign extension</a:t>
            </a:r>
          </a:p>
          <a:p>
            <a:pPr lvl="1"/>
            <a:r>
              <a:rPr lang="en-US" altLang="en-US" dirty="0"/>
              <a:t>The non-signed bits to the right are copied to their original bit location in the new larger word</a:t>
            </a:r>
          </a:p>
          <a:p>
            <a:pPr lvl="1"/>
            <a:r>
              <a:rPr lang="en-US" altLang="en-US" dirty="0"/>
              <a:t>Compared to unsigned values: extend with 0s</a:t>
            </a:r>
          </a:p>
          <a:p>
            <a:r>
              <a:rPr lang="en-US" altLang="en-US" dirty="0"/>
              <a:t>Examples: 8-bit to 16-bit</a:t>
            </a:r>
          </a:p>
          <a:p>
            <a:pPr lvl="1"/>
            <a:r>
              <a:rPr lang="en-US" altLang="en-US" dirty="0"/>
              <a:t>+2: </a:t>
            </a:r>
            <a:r>
              <a:rPr lang="en-US" altLang="en-US" dirty="0">
                <a:solidFill>
                  <a:schemeClr val="hlink"/>
                </a:solidFill>
              </a:rPr>
              <a:t>0</a:t>
            </a:r>
            <a:r>
              <a:rPr lang="en-US" altLang="en-US" dirty="0"/>
              <a:t>000 0010 =&gt; </a:t>
            </a:r>
            <a:r>
              <a:rPr lang="en-US" altLang="en-US" dirty="0">
                <a:solidFill>
                  <a:schemeClr val="hlink"/>
                </a:solidFill>
              </a:rPr>
              <a:t>0000 0000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0</a:t>
            </a:r>
            <a:r>
              <a:rPr lang="en-US" altLang="en-US" dirty="0"/>
              <a:t>000 0010</a:t>
            </a:r>
          </a:p>
          <a:p>
            <a:pPr lvl="1"/>
            <a:r>
              <a:rPr lang="en-AU" altLang="en-US" dirty="0"/>
              <a:t>–2: </a:t>
            </a:r>
            <a:r>
              <a:rPr lang="en-AU" altLang="en-US" dirty="0">
                <a:solidFill>
                  <a:schemeClr val="hlink"/>
                </a:solidFill>
              </a:rPr>
              <a:t>1</a:t>
            </a:r>
            <a:r>
              <a:rPr lang="en-AU" altLang="en-US" dirty="0"/>
              <a:t>111 1110 =&gt; </a:t>
            </a:r>
            <a:r>
              <a:rPr lang="en-AU" altLang="en-US" dirty="0">
                <a:solidFill>
                  <a:schemeClr val="hlink"/>
                </a:solidFill>
              </a:rPr>
              <a:t>1111 1111</a:t>
            </a:r>
            <a:r>
              <a:rPr lang="en-AU" altLang="en-US" dirty="0"/>
              <a:t> </a:t>
            </a:r>
            <a:r>
              <a:rPr lang="en-AU" altLang="en-US" dirty="0">
                <a:solidFill>
                  <a:schemeClr val="hlink"/>
                </a:solidFill>
              </a:rPr>
              <a:t>1</a:t>
            </a:r>
            <a:r>
              <a:rPr lang="en-AU" altLang="en-US" dirty="0"/>
              <a:t>111 1110</a:t>
            </a:r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242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Immediate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Equivalents of all Register instructions</a:t>
            </a:r>
          </a:p>
          <a:p>
            <a:pPr lvl="1"/>
            <a:r>
              <a:rPr lang="en-US" altLang="en-US" sz="2800" dirty="0" err="1"/>
              <a:t>andi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ori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xori</a:t>
            </a:r>
            <a:endParaRPr lang="en-US" altLang="en-US" sz="2800" dirty="0"/>
          </a:p>
          <a:p>
            <a:pPr lvl="1"/>
            <a:r>
              <a:rPr lang="en-US" altLang="en-US" sz="2800" dirty="0" err="1"/>
              <a:t>slti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sltiu</a:t>
            </a:r>
            <a:endParaRPr lang="en-US" altLang="en-US" sz="2800" dirty="0"/>
          </a:p>
          <a:p>
            <a:pPr lvl="1"/>
            <a:r>
              <a:rPr lang="en-US" altLang="en-US" sz="2800" dirty="0" err="1"/>
              <a:t>slli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srli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srai</a:t>
            </a:r>
            <a:r>
              <a:rPr lang="en-US" altLang="en-US" sz="2800" dirty="0"/>
              <a:t> (5/6 bit immediate, always positive)</a:t>
            </a:r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079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NOT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487298"/>
            <a:ext cx="11092449" cy="4624512"/>
          </a:xfrm>
        </p:spPr>
        <p:txBody>
          <a:bodyPr>
            <a:normAutofit/>
          </a:bodyPr>
          <a:lstStyle/>
          <a:p>
            <a:r>
              <a:rPr lang="en-US" altLang="en-US" dirty="0"/>
              <a:t>Useful to invert bits in a word</a:t>
            </a:r>
          </a:p>
          <a:p>
            <a:pPr lvl="1"/>
            <a:r>
              <a:rPr lang="en-US" altLang="en-US" dirty="0"/>
              <a:t>Change 0 to 1, and 1 to 0</a:t>
            </a:r>
          </a:p>
          <a:p>
            <a:r>
              <a:rPr lang="en-US" altLang="en-US" dirty="0"/>
              <a:t>RISC-V does not have a NOT operation</a:t>
            </a:r>
          </a:p>
          <a:p>
            <a:r>
              <a:rPr lang="en-US" altLang="en-US" dirty="0"/>
              <a:t>But, a RISC-V </a:t>
            </a:r>
            <a:r>
              <a:rPr lang="en-US" altLang="en-US" dirty="0" err="1"/>
              <a:t>xori</a:t>
            </a:r>
            <a:r>
              <a:rPr lang="en-US" altLang="en-US" dirty="0"/>
              <a:t> instruction can become a NOT Operation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xori</a:t>
            </a:r>
            <a:r>
              <a:rPr lang="en-US" altLang="en-US" sz="2400" dirty="0">
                <a:latin typeface="Lucida Console" panose="020B0609040504020204" pitchFamily="49" charset="0"/>
              </a:rPr>
              <a:t> x5, x6, 0xfff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=&gt; not x5, x6</a:t>
            </a:r>
            <a:endParaRPr lang="en-AU" altLang="en-US" sz="2400" dirty="0">
              <a:latin typeface="Lucida Console" panose="020B0609040504020204" pitchFamily="49" charset="0"/>
            </a:endParaRPr>
          </a:p>
          <a:p>
            <a:r>
              <a:rPr lang="en-US" altLang="en-US" dirty="0"/>
              <a:t>“not” is a Pseudo instruction</a:t>
            </a:r>
          </a:p>
          <a:p>
            <a:endParaRPr lang="en-US" altLang="en-US" sz="4000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7449916" y="3965783"/>
            <a:ext cx="3698875" cy="768444"/>
          </a:xfrm>
          <a:prstGeom prst="borderCallout1">
            <a:avLst>
              <a:gd name="adj1" fmla="val 18750"/>
              <a:gd name="adj2" fmla="val -3657"/>
              <a:gd name="adj3" fmla="val -42443"/>
              <a:gd name="adj4" fmla="val -77005"/>
            </a:avLst>
          </a:prstGeom>
          <a:solidFill>
            <a:srgbClr val="9FCAD3"/>
          </a:solidFill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The 12-bit signed immediate 0xfff becomes a 32-bit word of all 1s</a:t>
            </a:r>
            <a:endParaRPr kumimoji="0" lang="en-AU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23962" y="833875"/>
            <a:ext cx="552558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Example of keeping it simple</a:t>
            </a:r>
          </a:p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By not adding another instruction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64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Data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6162964" cy="4351338"/>
          </a:xfrm>
        </p:spPr>
        <p:txBody>
          <a:bodyPr>
            <a:normAutofit/>
          </a:bodyPr>
          <a:lstStyle/>
          <a:p>
            <a:r>
              <a:rPr lang="en-US" dirty="0"/>
              <a:t>RISC-V has a Data Memory</a:t>
            </a:r>
          </a:p>
          <a:p>
            <a:r>
              <a:rPr lang="en-US" dirty="0"/>
              <a:t>Accessed by load and store instructions</a:t>
            </a:r>
          </a:p>
          <a:p>
            <a:r>
              <a:rPr lang="en-US" dirty="0"/>
              <a:t>Instruction generates a byte address</a:t>
            </a:r>
          </a:p>
          <a:p>
            <a:r>
              <a:rPr lang="en-US" dirty="0"/>
              <a:t>Byte at 0x000b</a:t>
            </a:r>
          </a:p>
          <a:p>
            <a:r>
              <a:rPr lang="en-US" dirty="0"/>
              <a:t>Halfword at 0x0002</a:t>
            </a:r>
          </a:p>
          <a:p>
            <a:r>
              <a:rPr lang="en-US" dirty="0"/>
              <a:t>Word at 0x0018</a:t>
            </a:r>
          </a:p>
        </p:txBody>
      </p:sp>
      <p:pic>
        <p:nvPicPr>
          <p:cNvPr id="10" name="Picture 9" descr="A screen shot of a building&#10;&#10;Description automatically generated">
            <a:extLst>
              <a:ext uri="{FF2B5EF4-FFF2-40B4-BE49-F238E27FC236}">
                <a16:creationId xmlns:a16="http://schemas.microsoft.com/office/drawing/2014/main" id="{2192C1B1-9F8C-45F9-8E3D-320001870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05" y="1689101"/>
            <a:ext cx="3962953" cy="216247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F5BBF5-7203-468C-AECB-05B22277AF92}"/>
              </a:ext>
            </a:extLst>
          </p:cNvPr>
          <p:cNvCxnSpPr/>
          <p:nvPr/>
        </p:nvCxnSpPr>
        <p:spPr>
          <a:xfrm flipV="1">
            <a:off x="3426691" y="2435290"/>
            <a:ext cx="6908800" cy="11391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88C4A6-8540-4343-BF84-72C27971A485}"/>
              </a:ext>
            </a:extLst>
          </p:cNvPr>
          <p:cNvCxnSpPr>
            <a:cxnSpLocks/>
          </p:cNvCxnSpPr>
          <p:nvPr/>
        </p:nvCxnSpPr>
        <p:spPr>
          <a:xfrm flipV="1">
            <a:off x="4165600" y="1995055"/>
            <a:ext cx="5424055" cy="20781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CDE36-6839-436D-8D88-DE0AB1B319E7}"/>
              </a:ext>
            </a:extLst>
          </p:cNvPr>
          <p:cNvCxnSpPr>
            <a:cxnSpLocks/>
          </p:cNvCxnSpPr>
          <p:nvPr/>
        </p:nvCxnSpPr>
        <p:spPr>
          <a:xfrm flipV="1">
            <a:off x="4165600" y="1995055"/>
            <a:ext cx="6169891" cy="20781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475E48-71F9-463E-B91D-5434A4966CCB}"/>
              </a:ext>
            </a:extLst>
          </p:cNvPr>
          <p:cNvCxnSpPr>
            <a:cxnSpLocks/>
          </p:cNvCxnSpPr>
          <p:nvPr/>
        </p:nvCxnSpPr>
        <p:spPr>
          <a:xfrm flipV="1">
            <a:off x="4045527" y="3197356"/>
            <a:ext cx="3962953" cy="13654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74F8E-2FD7-4FEC-89B3-AEF0EDCA5FA3}"/>
              </a:ext>
            </a:extLst>
          </p:cNvPr>
          <p:cNvCxnSpPr>
            <a:cxnSpLocks/>
          </p:cNvCxnSpPr>
          <p:nvPr/>
        </p:nvCxnSpPr>
        <p:spPr>
          <a:xfrm flipV="1">
            <a:off x="4045527" y="3197356"/>
            <a:ext cx="4756728" cy="13654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2C13D8-0C47-4729-ABB4-4C9F6B5ADA60}"/>
              </a:ext>
            </a:extLst>
          </p:cNvPr>
          <p:cNvCxnSpPr>
            <a:cxnSpLocks/>
          </p:cNvCxnSpPr>
          <p:nvPr/>
        </p:nvCxnSpPr>
        <p:spPr>
          <a:xfrm flipV="1">
            <a:off x="4045527" y="3197356"/>
            <a:ext cx="5544128" cy="13654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A231C1-C80B-4183-A3B0-26498CE142FF}"/>
              </a:ext>
            </a:extLst>
          </p:cNvPr>
          <p:cNvCxnSpPr>
            <a:cxnSpLocks/>
          </p:cNvCxnSpPr>
          <p:nvPr/>
        </p:nvCxnSpPr>
        <p:spPr>
          <a:xfrm flipV="1">
            <a:off x="4045527" y="3197356"/>
            <a:ext cx="6289964" cy="13654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Memory Load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Load a Register with the contents of a memory location</a:t>
            </a:r>
          </a:p>
          <a:p>
            <a:r>
              <a:rPr lang="en-US" altLang="en-US" sz="3200" dirty="0"/>
              <a:t>One destination and two sources (one immediate)</a:t>
            </a:r>
          </a:p>
          <a:p>
            <a:pPr>
              <a:buNone/>
            </a:pPr>
            <a:r>
              <a:rPr lang="en-US" altLang="en-US" sz="3000" dirty="0" err="1"/>
              <a:t>lw</a:t>
            </a:r>
            <a:r>
              <a:rPr lang="en-US" altLang="en-US" sz="3000" dirty="0"/>
              <a:t> x7, 0x20(x8)  	// x7 gets the contents of the memory at address 			// (x8 + 0x20)</a:t>
            </a:r>
          </a:p>
          <a:p>
            <a:r>
              <a:rPr lang="en-US" altLang="en-US" sz="3200" dirty="0"/>
              <a:t>Similar to Immediate instructions (2 registers + 12-bit sign extended immediate)</a:t>
            </a:r>
          </a:p>
          <a:p>
            <a:r>
              <a:rPr lang="en-US" altLang="en-US" sz="3200" dirty="0"/>
              <a:t>The register (like x8) is referred to as the Base Address</a:t>
            </a:r>
          </a:p>
          <a:p>
            <a:r>
              <a:rPr lang="en-US" altLang="en-US" sz="3200" dirty="0"/>
              <a:t>The constant (like 0x20) is referred to as the Offset</a:t>
            </a:r>
          </a:p>
          <a:p>
            <a:r>
              <a:rPr lang="en-US" altLang="en-US" sz="3200" dirty="0"/>
              <a:t>Their sum is the memory address being accessed</a:t>
            </a:r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90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Memory Load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5 load instructions</a:t>
            </a:r>
          </a:p>
          <a:p>
            <a:pPr lvl="1"/>
            <a:r>
              <a:rPr lang="en-US" altLang="en-US" sz="2800" dirty="0" err="1"/>
              <a:t>lw</a:t>
            </a:r>
            <a:r>
              <a:rPr lang="en-US" altLang="en-US" sz="2800" dirty="0"/>
              <a:t> – load a 32-bit word</a:t>
            </a:r>
          </a:p>
          <a:p>
            <a:pPr lvl="1"/>
            <a:r>
              <a:rPr lang="en-US" altLang="en-US" sz="2800" dirty="0" err="1"/>
              <a:t>lh</a:t>
            </a:r>
            <a:r>
              <a:rPr lang="en-US" altLang="en-US" sz="2800" dirty="0"/>
              <a:t> – load a 16-bit sign extended halfword</a:t>
            </a:r>
          </a:p>
          <a:p>
            <a:pPr lvl="1"/>
            <a:r>
              <a:rPr lang="en-US" altLang="en-US" sz="2800" dirty="0" err="1"/>
              <a:t>lhu</a:t>
            </a:r>
            <a:r>
              <a:rPr lang="en-US" altLang="en-US" sz="2800" dirty="0"/>
              <a:t> – load a 16-bit zero extended (unsigned) halfword</a:t>
            </a:r>
          </a:p>
          <a:p>
            <a:pPr lvl="1"/>
            <a:r>
              <a:rPr lang="en-US" altLang="en-US" sz="2800" dirty="0" err="1"/>
              <a:t>lb</a:t>
            </a:r>
            <a:r>
              <a:rPr lang="en-US" altLang="en-US" sz="2800" dirty="0"/>
              <a:t> – load an 8-bit sign extended byte</a:t>
            </a:r>
          </a:p>
          <a:p>
            <a:pPr lvl="1"/>
            <a:r>
              <a:rPr lang="en-US" altLang="en-US" sz="2800" dirty="0" err="1"/>
              <a:t>lbu</a:t>
            </a:r>
            <a:r>
              <a:rPr lang="en-US" altLang="en-US" sz="2800" dirty="0"/>
              <a:t> – load an 8-bit zero extended (unsigned) byte</a:t>
            </a:r>
          </a:p>
          <a:p>
            <a:r>
              <a:rPr lang="en-US" altLang="en-US" sz="3200" dirty="0"/>
              <a:t>The full 32-bit register is always loaded</a:t>
            </a:r>
          </a:p>
          <a:p>
            <a:r>
              <a:rPr lang="en-US" altLang="en-US" sz="3200" dirty="0"/>
              <a:t>The loaded byte/halfword is in the lower register bits</a:t>
            </a:r>
          </a:p>
          <a:p>
            <a:r>
              <a:rPr lang="en-US" altLang="en-US" sz="3200" dirty="0"/>
              <a:t>Zero extended (</a:t>
            </a:r>
            <a:r>
              <a:rPr lang="en-US" altLang="en-US" sz="3200" dirty="0" err="1"/>
              <a:t>lbu</a:t>
            </a:r>
            <a:r>
              <a:rPr lang="en-US" altLang="en-US" sz="3200" dirty="0"/>
              <a:t>/</a:t>
            </a:r>
            <a:r>
              <a:rPr lang="en-US" altLang="en-US" sz="3200" dirty="0" err="1"/>
              <a:t>lhu</a:t>
            </a:r>
            <a:r>
              <a:rPr lang="en-US" altLang="en-US" sz="3200" dirty="0"/>
              <a:t>) or sign extended (</a:t>
            </a:r>
            <a:r>
              <a:rPr lang="en-US" altLang="en-US" sz="3200" dirty="0" err="1"/>
              <a:t>lb</a:t>
            </a:r>
            <a:r>
              <a:rPr lang="en-US" altLang="en-US" sz="3200" dirty="0"/>
              <a:t>/</a:t>
            </a:r>
            <a:r>
              <a:rPr lang="en-US" altLang="en-US" sz="3200" dirty="0" err="1"/>
              <a:t>lh</a:t>
            </a:r>
            <a:r>
              <a:rPr lang="en-US" altLang="en-US" sz="3200" dirty="0"/>
              <a:t>)</a:t>
            </a:r>
          </a:p>
          <a:p>
            <a:endParaRPr lang="en-US" altLang="en-US" sz="3200" dirty="0"/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65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RISC-V 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27370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Memory Store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Store the contents of a Register to a memory location</a:t>
            </a:r>
          </a:p>
          <a:p>
            <a:pPr lvl="1"/>
            <a:r>
              <a:rPr lang="en-US" altLang="en-US" sz="2800" dirty="0"/>
              <a:t>Three sources (2 registers and one immediate) and NO destination</a:t>
            </a:r>
          </a:p>
          <a:p>
            <a:pPr>
              <a:buNone/>
            </a:pPr>
            <a:r>
              <a:rPr lang="en-US" altLang="en-US" sz="3000" dirty="0" err="1"/>
              <a:t>sw</a:t>
            </a:r>
            <a:r>
              <a:rPr lang="en-US" altLang="en-US" sz="3000" dirty="0"/>
              <a:t> x7, 0x20(x8)  	// the memory at address (x8 + 0x20) gets 				// the value in x7</a:t>
            </a:r>
          </a:p>
          <a:p>
            <a:r>
              <a:rPr lang="en-US" altLang="en-US" sz="3200" dirty="0"/>
              <a:t>Similar to Immediate instructions (2 registers + 12-bit sign extended immediate)</a:t>
            </a:r>
          </a:p>
          <a:p>
            <a:r>
              <a:rPr lang="en-US" altLang="en-US" sz="3200" dirty="0"/>
              <a:t>Address calculated exactly like Loads</a:t>
            </a:r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467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Memory Store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3 store instructions</a:t>
            </a:r>
          </a:p>
          <a:p>
            <a:pPr lvl="1"/>
            <a:r>
              <a:rPr lang="en-US" altLang="en-US" sz="2800" dirty="0" err="1"/>
              <a:t>sw</a:t>
            </a:r>
            <a:r>
              <a:rPr lang="en-US" altLang="en-US" sz="2800" dirty="0"/>
              <a:t> – store a 32-bit word</a:t>
            </a:r>
          </a:p>
          <a:p>
            <a:pPr lvl="1"/>
            <a:r>
              <a:rPr lang="en-US" altLang="en-US" sz="2800" dirty="0" err="1"/>
              <a:t>sh</a:t>
            </a:r>
            <a:r>
              <a:rPr lang="en-US" altLang="en-US" sz="2800" dirty="0"/>
              <a:t> – store a 16-bit halfword</a:t>
            </a:r>
          </a:p>
          <a:p>
            <a:pPr lvl="1"/>
            <a:r>
              <a:rPr lang="en-US" altLang="en-US" sz="2800" dirty="0"/>
              <a:t>sb – store an 8-bit byte</a:t>
            </a:r>
          </a:p>
          <a:p>
            <a:r>
              <a:rPr lang="en-US" altLang="en-US" sz="3200" dirty="0"/>
              <a:t>The stored byte/halfword comes from the lower register bits</a:t>
            </a:r>
          </a:p>
          <a:p>
            <a:r>
              <a:rPr lang="en-US" altLang="en-US" sz="3200" dirty="0"/>
              <a:t>Only the selected memory element (byte/halfword/word) at the specified address is modified</a:t>
            </a:r>
          </a:p>
          <a:p>
            <a:endParaRPr lang="en-US" altLang="en-US" sz="3200" dirty="0"/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135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Memory Operands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 code:</a:t>
            </a:r>
          </a:p>
          <a:p>
            <a:pPr>
              <a:buNone/>
            </a:pPr>
            <a:r>
              <a:rPr lang="en-US" altLang="en-US" sz="3200" dirty="0">
                <a:latin typeface="Lucida Console" panose="020B0609040504020204" pitchFamily="49" charset="0"/>
              </a:rPr>
              <a:t>	</a:t>
            </a:r>
            <a:r>
              <a:rPr lang="en-US" altLang="en-US" sz="3200" dirty="0"/>
              <a:t>A[12] = h + A[8];</a:t>
            </a:r>
          </a:p>
          <a:p>
            <a:pPr lvl="1"/>
            <a:r>
              <a:rPr lang="en-US" altLang="en-US" sz="2800" dirty="0"/>
              <a:t>h in x18, base address of A (an array of words) in x20</a:t>
            </a:r>
          </a:p>
          <a:p>
            <a:r>
              <a:rPr lang="en-US" altLang="en-US" sz="3200" dirty="0"/>
              <a:t>Compiled RISC-V code:</a:t>
            </a:r>
          </a:p>
          <a:p>
            <a:pPr lvl="1"/>
            <a:r>
              <a:rPr lang="en-US" altLang="en-US" sz="2800" dirty="0"/>
              <a:t>Index 8 requires offset of 32 (8*4)</a:t>
            </a:r>
          </a:p>
          <a:p>
            <a:pPr lvl="1"/>
            <a:r>
              <a:rPr lang="en-US" altLang="en-US" sz="2800" dirty="0"/>
              <a:t>Index 12 requires offset of 48 (12*4)</a:t>
            </a:r>
          </a:p>
          <a:p>
            <a:pPr>
              <a:buNone/>
            </a:pPr>
            <a:r>
              <a:rPr lang="en-US" altLang="en-US" sz="3200" dirty="0">
                <a:latin typeface="Lucida Console" panose="020B0609040504020204" pitchFamily="49" charset="0"/>
              </a:rPr>
              <a:t>	</a:t>
            </a:r>
            <a:r>
              <a:rPr lang="en-US" altLang="en-US" sz="3200" dirty="0" err="1"/>
              <a:t>lw</a:t>
            </a:r>
            <a:r>
              <a:rPr lang="en-US" altLang="en-US" sz="3200" dirty="0"/>
              <a:t>  x5, 32(x20)    # load word from A[8]</a:t>
            </a:r>
            <a:br>
              <a:rPr lang="en-US" altLang="en-US" sz="3200" dirty="0"/>
            </a:br>
            <a:r>
              <a:rPr lang="en-US" altLang="en-US" sz="3200" dirty="0"/>
              <a:t>add x5, x18, x5</a:t>
            </a:r>
            <a:br>
              <a:rPr lang="en-US" altLang="en-US" sz="3200" dirty="0"/>
            </a:br>
            <a:r>
              <a:rPr lang="en-US" altLang="en-US" sz="3200" dirty="0" err="1"/>
              <a:t>sw</a:t>
            </a:r>
            <a:r>
              <a:rPr lang="en-US" altLang="en-US" sz="3200" dirty="0"/>
              <a:t>  x5, 48(x20)    # store word to A[12]</a:t>
            </a:r>
            <a:endParaRPr lang="en-AU" altLang="en-US" sz="3200" dirty="0"/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2407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Allows byte addressability, but it is based on 32-bit instructions and data words!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76548"/>
            <a:ext cx="10515600" cy="4335261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Alignment Restrictions:  </a:t>
            </a:r>
          </a:p>
          <a:p>
            <a:pPr lvl="1"/>
            <a:r>
              <a:rPr lang="en-US" altLang="en-US" sz="2800" dirty="0"/>
              <a:t>To access a 32-bit word, the address should be a multiple of 4</a:t>
            </a:r>
          </a:p>
          <a:p>
            <a:pPr lvl="1"/>
            <a:r>
              <a:rPr lang="en-US" altLang="en-US" sz="2800" dirty="0"/>
              <a:t>To access a 16-bit halfword, the address should be a multiple of 2</a:t>
            </a:r>
          </a:p>
          <a:p>
            <a:pPr lvl="1"/>
            <a:r>
              <a:rPr lang="en-US" altLang="en-US" sz="2800" dirty="0"/>
              <a:t>RISC-V supports unaligned addresses but performance may be very poor.  The class project will not implement this functionality.</a:t>
            </a:r>
          </a:p>
          <a:p>
            <a:pPr lvl="1"/>
            <a:endParaRPr lang="en-US" altLang="en-US" sz="2800" dirty="0"/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360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54B4460E-519E-4C53-AC1C-0A20F08AEE38}"/>
              </a:ext>
            </a:extLst>
          </p:cNvPr>
          <p:cNvSpPr txBox="1"/>
          <p:nvPr/>
        </p:nvSpPr>
        <p:spPr>
          <a:xfrm>
            <a:off x="9124948" y="5852149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4E56C0-CA04-4719-A578-4122C71C1DCF}"/>
              </a:ext>
            </a:extLst>
          </p:cNvPr>
          <p:cNvSpPr txBox="1"/>
          <p:nvPr/>
        </p:nvSpPr>
        <p:spPr>
          <a:xfrm>
            <a:off x="7419973" y="5852149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A6C4B2-F9F0-4F99-905D-C7E6B266F990}"/>
              </a:ext>
            </a:extLst>
          </p:cNvPr>
          <p:cNvSpPr txBox="1"/>
          <p:nvPr/>
        </p:nvSpPr>
        <p:spPr>
          <a:xfrm>
            <a:off x="5714998" y="5852149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5A5236-6034-42EE-8D0F-23F63D7A3C97}"/>
              </a:ext>
            </a:extLst>
          </p:cNvPr>
          <p:cNvSpPr txBox="1"/>
          <p:nvPr/>
        </p:nvSpPr>
        <p:spPr>
          <a:xfrm>
            <a:off x="9124948" y="5103619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EA18BE-EDC0-43F5-BF50-BFDFCD38516D}"/>
              </a:ext>
            </a:extLst>
          </p:cNvPr>
          <p:cNvSpPr txBox="1"/>
          <p:nvPr/>
        </p:nvSpPr>
        <p:spPr>
          <a:xfrm>
            <a:off x="7419973" y="5103619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188EF8-E1B6-4D83-91F2-CE61911DB385}"/>
              </a:ext>
            </a:extLst>
          </p:cNvPr>
          <p:cNvSpPr txBox="1"/>
          <p:nvPr/>
        </p:nvSpPr>
        <p:spPr>
          <a:xfrm>
            <a:off x="5714998" y="5103619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6909B-57CB-4072-81DF-11D5D9624FF1}"/>
              </a:ext>
            </a:extLst>
          </p:cNvPr>
          <p:cNvSpPr txBox="1"/>
          <p:nvPr/>
        </p:nvSpPr>
        <p:spPr>
          <a:xfrm>
            <a:off x="7419973" y="4338742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304690-2869-40FA-A08F-035E89583816}"/>
              </a:ext>
            </a:extLst>
          </p:cNvPr>
          <p:cNvSpPr txBox="1"/>
          <p:nvPr/>
        </p:nvSpPr>
        <p:spPr>
          <a:xfrm>
            <a:off x="5714998" y="4339476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E7890-50B4-4E99-8A16-170E8B1DE085}"/>
              </a:ext>
            </a:extLst>
          </p:cNvPr>
          <p:cNvSpPr txBox="1"/>
          <p:nvPr/>
        </p:nvSpPr>
        <p:spPr>
          <a:xfrm>
            <a:off x="4010023" y="4339476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9DB57D-2DA7-4311-B65D-BA0A73CB78C5}"/>
              </a:ext>
            </a:extLst>
          </p:cNvPr>
          <p:cNvSpPr txBox="1"/>
          <p:nvPr/>
        </p:nvSpPr>
        <p:spPr>
          <a:xfrm>
            <a:off x="9124948" y="2845281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D6E795E-F475-429C-A148-88DE693EC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12736"/>
            <a:ext cx="9144000" cy="67151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are unaligned addresses a Problem?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D8022-C336-4F33-BA8B-DB30B70E53A2}"/>
              </a:ext>
            </a:extLst>
          </p:cNvPr>
          <p:cNvSpPr txBox="1"/>
          <p:nvPr/>
        </p:nvSpPr>
        <p:spPr>
          <a:xfrm>
            <a:off x="4010025" y="129257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E8E43-11F6-48CA-B9FB-5B5E1548E37F}"/>
              </a:ext>
            </a:extLst>
          </p:cNvPr>
          <p:cNvSpPr txBox="1"/>
          <p:nvPr/>
        </p:nvSpPr>
        <p:spPr>
          <a:xfrm>
            <a:off x="5715000" y="129257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F221D-703E-42E2-841C-1EEF6A054DAB}"/>
              </a:ext>
            </a:extLst>
          </p:cNvPr>
          <p:cNvSpPr txBox="1"/>
          <p:nvPr/>
        </p:nvSpPr>
        <p:spPr>
          <a:xfrm>
            <a:off x="7419975" y="129257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D22AF-1BEF-4607-BBA3-8440E4CC7B75}"/>
              </a:ext>
            </a:extLst>
          </p:cNvPr>
          <p:cNvSpPr txBox="1"/>
          <p:nvPr/>
        </p:nvSpPr>
        <p:spPr>
          <a:xfrm>
            <a:off x="9124950" y="129257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EBA-8CCE-4519-99D1-3D673A1DB612}"/>
              </a:ext>
            </a:extLst>
          </p:cNvPr>
          <p:cNvSpPr txBox="1"/>
          <p:nvPr/>
        </p:nvSpPr>
        <p:spPr>
          <a:xfrm>
            <a:off x="4010025" y="199742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E50BDB-9112-483E-9607-67F0B60F0214}"/>
              </a:ext>
            </a:extLst>
          </p:cNvPr>
          <p:cNvSpPr txBox="1"/>
          <p:nvPr/>
        </p:nvSpPr>
        <p:spPr>
          <a:xfrm>
            <a:off x="5715000" y="199742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1D55D-5FC4-4CFE-81B6-3E7E6639E2AC}"/>
              </a:ext>
            </a:extLst>
          </p:cNvPr>
          <p:cNvSpPr txBox="1"/>
          <p:nvPr/>
        </p:nvSpPr>
        <p:spPr>
          <a:xfrm>
            <a:off x="7419975" y="199742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E1F61-E5FC-45E5-BE0E-533473404AEA}"/>
              </a:ext>
            </a:extLst>
          </p:cNvPr>
          <p:cNvSpPr txBox="1"/>
          <p:nvPr/>
        </p:nvSpPr>
        <p:spPr>
          <a:xfrm>
            <a:off x="9124950" y="199742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63EDF7-1D97-4C6B-9C29-233786E7069F}"/>
              </a:ext>
            </a:extLst>
          </p:cNvPr>
          <p:cNvSpPr txBox="1"/>
          <p:nvPr/>
        </p:nvSpPr>
        <p:spPr>
          <a:xfrm>
            <a:off x="9124949" y="1292571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2921CF-E195-40EC-BD27-46AEAB1A97A5}"/>
              </a:ext>
            </a:extLst>
          </p:cNvPr>
          <p:cNvSpPr txBox="1"/>
          <p:nvPr/>
        </p:nvSpPr>
        <p:spPr>
          <a:xfrm>
            <a:off x="4010024" y="1997421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C49ED0-416F-4433-A65F-86A30C63A357}"/>
              </a:ext>
            </a:extLst>
          </p:cNvPr>
          <p:cNvSpPr txBox="1"/>
          <p:nvPr/>
        </p:nvSpPr>
        <p:spPr>
          <a:xfrm>
            <a:off x="5714999" y="1997421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20564-2335-4C0C-B1D4-1A25410CE9DC}"/>
              </a:ext>
            </a:extLst>
          </p:cNvPr>
          <p:cNvSpPr txBox="1"/>
          <p:nvPr/>
        </p:nvSpPr>
        <p:spPr>
          <a:xfrm>
            <a:off x="7419974" y="1997421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CC434-2719-4AEC-9F1F-06656B9BA5E7}"/>
              </a:ext>
            </a:extLst>
          </p:cNvPr>
          <p:cNvSpPr txBox="1"/>
          <p:nvPr/>
        </p:nvSpPr>
        <p:spPr>
          <a:xfrm>
            <a:off x="4010024" y="284528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1B75E1-1A58-46E1-9F96-2500D20D0994}"/>
              </a:ext>
            </a:extLst>
          </p:cNvPr>
          <p:cNvSpPr txBox="1"/>
          <p:nvPr/>
        </p:nvSpPr>
        <p:spPr>
          <a:xfrm>
            <a:off x="5714999" y="284528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1A3ED-DCDA-4832-BCEA-62DB5485A41E}"/>
              </a:ext>
            </a:extLst>
          </p:cNvPr>
          <p:cNvSpPr txBox="1"/>
          <p:nvPr/>
        </p:nvSpPr>
        <p:spPr>
          <a:xfrm>
            <a:off x="7419974" y="2845281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FEF6B-8F00-4BC7-A7B7-8F7BD1D6E648}"/>
              </a:ext>
            </a:extLst>
          </p:cNvPr>
          <p:cNvSpPr txBox="1"/>
          <p:nvPr/>
        </p:nvSpPr>
        <p:spPr>
          <a:xfrm>
            <a:off x="9124949" y="4339476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B14327-CAFD-48B5-BF39-23ABD8AD8084}"/>
              </a:ext>
            </a:extLst>
          </p:cNvPr>
          <p:cNvSpPr txBox="1"/>
          <p:nvPr/>
        </p:nvSpPr>
        <p:spPr>
          <a:xfrm>
            <a:off x="4010023" y="3575244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7ED1AA-6B25-43D9-8BA3-2CDDF056FE2C}"/>
              </a:ext>
            </a:extLst>
          </p:cNvPr>
          <p:cNvSpPr txBox="1"/>
          <p:nvPr/>
        </p:nvSpPr>
        <p:spPr>
          <a:xfrm>
            <a:off x="5714997" y="3576260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9E8A69-2AFC-4BB6-B43E-6EA78F5EFA66}"/>
              </a:ext>
            </a:extLst>
          </p:cNvPr>
          <p:cNvSpPr txBox="1"/>
          <p:nvPr/>
        </p:nvSpPr>
        <p:spPr>
          <a:xfrm>
            <a:off x="7419972" y="3575244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338491-78A4-41FB-B5E6-8EAA0BCD3E67}"/>
              </a:ext>
            </a:extLst>
          </p:cNvPr>
          <p:cNvSpPr txBox="1"/>
          <p:nvPr/>
        </p:nvSpPr>
        <p:spPr>
          <a:xfrm>
            <a:off x="9124947" y="3570115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E55C7C-1F9A-4028-BF8B-A322106DB10B}"/>
              </a:ext>
            </a:extLst>
          </p:cNvPr>
          <p:cNvSpPr txBox="1"/>
          <p:nvPr/>
        </p:nvSpPr>
        <p:spPr>
          <a:xfrm>
            <a:off x="4010022" y="5102692"/>
            <a:ext cx="1704975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588BEA-0735-44D3-AA3E-7EE9B7472F38}"/>
              </a:ext>
            </a:extLst>
          </p:cNvPr>
          <p:cNvSpPr txBox="1"/>
          <p:nvPr/>
        </p:nvSpPr>
        <p:spPr>
          <a:xfrm>
            <a:off x="4010021" y="5851222"/>
            <a:ext cx="17049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FA553950-63B0-4A3C-9E43-806E6ED0D6AD}"/>
              </a:ext>
            </a:extLst>
          </p:cNvPr>
          <p:cNvSpPr/>
          <p:nvPr/>
        </p:nvSpPr>
        <p:spPr>
          <a:xfrm rot="16200000">
            <a:off x="3032276" y="1135738"/>
            <a:ext cx="1585546" cy="2215532"/>
          </a:xfrm>
          <a:prstGeom prst="arc">
            <a:avLst/>
          </a:prstGeom>
          <a:ln w="19050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AFFDA626-4405-4A82-9B8B-99C4222F7AFA}"/>
              </a:ext>
            </a:extLst>
          </p:cNvPr>
          <p:cNvSpPr/>
          <p:nvPr/>
        </p:nvSpPr>
        <p:spPr>
          <a:xfrm rot="5400000" flipV="1">
            <a:off x="3032276" y="1135737"/>
            <a:ext cx="1585546" cy="2215532"/>
          </a:xfrm>
          <a:prstGeom prst="arc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BC006E-00A9-49A8-B57F-C6AE2A27ABC6}"/>
              </a:ext>
            </a:extLst>
          </p:cNvPr>
          <p:cNvCxnSpPr>
            <a:stCxn id="28" idx="2"/>
            <a:endCxn id="47" idx="0"/>
          </p:cNvCxnSpPr>
          <p:nvPr/>
        </p:nvCxnSpPr>
        <p:spPr>
          <a:xfrm flipH="1">
            <a:off x="4862511" y="3214613"/>
            <a:ext cx="5114925" cy="3606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BD8F62E4-5CF2-4EA4-8E94-A2DC5A6BFB2B}"/>
              </a:ext>
            </a:extLst>
          </p:cNvPr>
          <p:cNvSpPr/>
          <p:nvPr/>
        </p:nvSpPr>
        <p:spPr>
          <a:xfrm rot="16200000">
            <a:off x="2575091" y="2184601"/>
            <a:ext cx="2397763" cy="2215532"/>
          </a:xfrm>
          <a:prstGeom prst="arc">
            <a:avLst/>
          </a:prstGeom>
          <a:ln w="19050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431C4F27-E0E8-45F0-BF42-0B19EB254B2C}"/>
              </a:ext>
            </a:extLst>
          </p:cNvPr>
          <p:cNvSpPr/>
          <p:nvPr/>
        </p:nvSpPr>
        <p:spPr>
          <a:xfrm rot="5400000" flipV="1">
            <a:off x="2575091" y="2184600"/>
            <a:ext cx="2397763" cy="2215532"/>
          </a:xfrm>
          <a:prstGeom prst="arc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7B12BD-E46B-42D7-9F24-7F0898311E43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6567486" y="4708808"/>
            <a:ext cx="1704975" cy="394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18E7D90E-9C60-408D-A4A4-3078354A55A3}"/>
              </a:ext>
            </a:extLst>
          </p:cNvPr>
          <p:cNvSpPr/>
          <p:nvPr/>
        </p:nvSpPr>
        <p:spPr>
          <a:xfrm rot="16200000">
            <a:off x="2594508" y="3800399"/>
            <a:ext cx="2320469" cy="2215535"/>
          </a:xfrm>
          <a:prstGeom prst="arc">
            <a:avLst/>
          </a:prstGeom>
          <a:ln w="19050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1EF7393C-4F90-4EDC-9D07-61F74FA4926A}"/>
              </a:ext>
            </a:extLst>
          </p:cNvPr>
          <p:cNvSpPr/>
          <p:nvPr/>
        </p:nvSpPr>
        <p:spPr>
          <a:xfrm rot="5400000" flipV="1">
            <a:off x="2555862" y="3761753"/>
            <a:ext cx="2397763" cy="2215532"/>
          </a:xfrm>
          <a:prstGeom prst="arc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00FC5871-191D-4082-8A57-7884EAC23670}"/>
              </a:ext>
            </a:extLst>
          </p:cNvPr>
          <p:cNvSpPr/>
          <p:nvPr/>
        </p:nvSpPr>
        <p:spPr>
          <a:xfrm rot="16200000">
            <a:off x="3329762" y="5239808"/>
            <a:ext cx="808084" cy="879231"/>
          </a:xfrm>
          <a:prstGeom prst="arc">
            <a:avLst/>
          </a:prstGeom>
          <a:ln w="19050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670E1B16-8BEC-41D9-B2F5-3C7E09D5E28D}"/>
              </a:ext>
            </a:extLst>
          </p:cNvPr>
          <p:cNvSpPr/>
          <p:nvPr/>
        </p:nvSpPr>
        <p:spPr>
          <a:xfrm rot="5400000" flipV="1">
            <a:off x="3329765" y="5239813"/>
            <a:ext cx="808080" cy="879229"/>
          </a:xfrm>
          <a:prstGeom prst="arc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40558-A37D-48F7-9E3B-A9859A856774}"/>
              </a:ext>
            </a:extLst>
          </p:cNvPr>
          <p:cNvSpPr txBox="1"/>
          <p:nvPr/>
        </p:nvSpPr>
        <p:spPr>
          <a:xfrm>
            <a:off x="1184031" y="1887415"/>
            <a:ext cx="1121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5B7144-D17E-4266-B2D0-DF08CE1F756B}"/>
              </a:ext>
            </a:extLst>
          </p:cNvPr>
          <p:cNvSpPr txBox="1"/>
          <p:nvPr/>
        </p:nvSpPr>
        <p:spPr>
          <a:xfrm>
            <a:off x="1184030" y="3095381"/>
            <a:ext cx="1277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Shift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76E2EC-90A3-435E-96B0-2B2D1FAB72D6}"/>
              </a:ext>
            </a:extLst>
          </p:cNvPr>
          <p:cNvSpPr txBox="1"/>
          <p:nvPr/>
        </p:nvSpPr>
        <p:spPr>
          <a:xfrm>
            <a:off x="1164801" y="3670637"/>
            <a:ext cx="1121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D60839-6F3A-4077-8BDC-33A4E7B0FB35}"/>
              </a:ext>
            </a:extLst>
          </p:cNvPr>
          <p:cNvSpPr txBox="1"/>
          <p:nvPr/>
        </p:nvSpPr>
        <p:spPr>
          <a:xfrm>
            <a:off x="1184030" y="4613825"/>
            <a:ext cx="1277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Shift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7DEC8C-2AAE-46CC-9ADE-934D697986C4}"/>
              </a:ext>
            </a:extLst>
          </p:cNvPr>
          <p:cNvSpPr txBox="1"/>
          <p:nvPr/>
        </p:nvSpPr>
        <p:spPr>
          <a:xfrm>
            <a:off x="1197404" y="5679423"/>
            <a:ext cx="1277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13A5CD-0434-4262-8297-A9F96C412DD8}"/>
              </a:ext>
            </a:extLst>
          </p:cNvPr>
          <p:cNvSpPr txBox="1"/>
          <p:nvPr/>
        </p:nvSpPr>
        <p:spPr>
          <a:xfrm>
            <a:off x="701918" y="1015012"/>
            <a:ext cx="229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lw</a:t>
            </a:r>
            <a:r>
              <a:rPr lang="en-US" sz="3200" dirty="0">
                <a:solidFill>
                  <a:schemeClr val="bg1"/>
                </a:solidFill>
              </a:rPr>
              <a:t> x7, x0(3)</a:t>
            </a:r>
          </a:p>
        </p:txBody>
      </p:sp>
    </p:spTree>
    <p:extLst>
      <p:ext uri="{BB962C8B-B14F-4D97-AF65-F5344CB8AC3E}">
        <p14:creationId xmlns:p14="http://schemas.microsoft.com/office/powerpoint/2010/main" val="34570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5" grpId="0" animBg="1"/>
      <p:bldP spid="42" grpId="0" animBg="1"/>
      <p:bldP spid="41" grpId="0" animBg="1"/>
      <p:bldP spid="40" grpId="0" animBg="1"/>
      <p:bldP spid="35" grpId="0" animBg="1"/>
      <p:bldP spid="34" grpId="0" animBg="1"/>
      <p:bldP spid="33" grpId="0" animBg="1"/>
      <p:bldP spid="28" grpId="0" animBg="1"/>
      <p:bldP spid="16" grpId="0" animBg="1"/>
      <p:bldP spid="17" grpId="0" animBg="1"/>
      <p:bldP spid="18" grpId="0" animBg="1"/>
      <p:bldP spid="19" grpId="0" animBg="1"/>
      <p:bldP spid="12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9" grpId="0" animBg="1"/>
      <p:bldP spid="2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8" grpId="0"/>
      <p:bldP spid="70" grpId="0"/>
      <p:bldP spid="71" grpId="0"/>
      <p:bldP spid="72" grpId="0"/>
      <p:bldP spid="73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Memory Operands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Main memory used for composite data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Arrays, structures, dynamic data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To apply arithmetic operations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Load values from memory into registers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Store result from register to memory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Memory is byte addressed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Each address identifies an 8-bit byte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Words should be aligned in memory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Address should be a multiple of 4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RISC-V is Little Endian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Least-significant byte at least address of a word</a:t>
            </a:r>
          </a:p>
          <a:p>
            <a:pPr lvl="1">
              <a:lnSpc>
                <a:spcPct val="80000"/>
              </a:lnSpc>
            </a:pPr>
            <a:r>
              <a:rPr lang="en-AU" altLang="en-US" i="1" dirty="0"/>
              <a:t>Compared to</a:t>
            </a:r>
            <a:r>
              <a:rPr lang="en-AU" altLang="en-US" dirty="0"/>
              <a:t> Big Endian: Most-significant byte at least address</a:t>
            </a:r>
          </a:p>
          <a:p>
            <a:endParaRPr lang="en-US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591425" y="2531807"/>
            <a:ext cx="294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Load/Store Machine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486525" y="2362200"/>
            <a:ext cx="704850" cy="8763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680574" y="4113402"/>
            <a:ext cx="704850" cy="56245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37849" y="3794463"/>
            <a:ext cx="294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Must multiply word increments by 4 due words = 4 bytes</a:t>
            </a:r>
          </a:p>
        </p:txBody>
      </p:sp>
    </p:spTree>
    <p:extLst>
      <p:ext uri="{BB962C8B-B14F-4D97-AF65-F5344CB8AC3E}">
        <p14:creationId xmlns:p14="http://schemas.microsoft.com/office/powerpoint/2010/main" val="27347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C82EEC-1170-4E63-AF52-001583333D31}"/>
              </a:ext>
            </a:extLst>
          </p:cNvPr>
          <p:cNvCxnSpPr>
            <a:cxnSpLocks/>
          </p:cNvCxnSpPr>
          <p:nvPr/>
        </p:nvCxnSpPr>
        <p:spPr>
          <a:xfrm>
            <a:off x="2428875" y="1491446"/>
            <a:ext cx="4324350" cy="1401813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	https://en.wikipedia.org/wiki/Endianness#Big-endian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Endianness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791656"/>
            <a:ext cx="10515600" cy="2320153"/>
          </a:xfrm>
        </p:spPr>
        <p:txBody>
          <a:bodyPr>
            <a:noAutofit/>
          </a:bodyPr>
          <a:lstStyle/>
          <a:p>
            <a:r>
              <a:rPr lang="en-US" altLang="en-US" dirty="0"/>
              <a:t>Execute </a:t>
            </a:r>
            <a:r>
              <a:rPr lang="en-US" altLang="en-US" dirty="0" err="1"/>
              <a:t>sh</a:t>
            </a:r>
            <a:r>
              <a:rPr lang="en-US" altLang="en-US" dirty="0"/>
              <a:t> x4, 0(x0)</a:t>
            </a:r>
          </a:p>
          <a:p>
            <a:r>
              <a:rPr lang="en-US" altLang="en-US" dirty="0"/>
              <a:t>Endianness is a description of the RELATIONSHIP between the processor and memory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FB1E79E-C720-4FF0-9E08-9ADE14177A1E}"/>
              </a:ext>
            </a:extLst>
          </p:cNvPr>
          <p:cNvSpPr txBox="1">
            <a:spLocks/>
          </p:cNvSpPr>
          <p:nvPr/>
        </p:nvSpPr>
        <p:spPr>
          <a:xfrm>
            <a:off x="838200" y="1103407"/>
            <a:ext cx="10515600" cy="105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x4 = 0x0A0B0C0D</a:t>
            </a:r>
          </a:p>
          <a:p>
            <a:r>
              <a:rPr lang="en-US" altLang="en-US" dirty="0"/>
              <a:t>Execute </a:t>
            </a:r>
            <a:r>
              <a:rPr lang="en-US" altLang="en-US" dirty="0" err="1"/>
              <a:t>sw</a:t>
            </a:r>
            <a:r>
              <a:rPr lang="en-US" altLang="en-US" dirty="0"/>
              <a:t> x4, 0(x0)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8DD4-A365-4E3D-96FF-16CCEAC203BD}"/>
              </a:ext>
            </a:extLst>
          </p:cNvPr>
          <p:cNvSpPr/>
          <p:nvPr/>
        </p:nvSpPr>
        <p:spPr>
          <a:xfrm>
            <a:off x="3409950" y="257104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D0C460-7008-42ED-BEC5-2280B4CEE508}"/>
              </a:ext>
            </a:extLst>
          </p:cNvPr>
          <p:cNvSpPr/>
          <p:nvPr/>
        </p:nvSpPr>
        <p:spPr>
          <a:xfrm>
            <a:off x="4029075" y="257104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F54A0C-AF02-4CF4-91D4-481E1CDC836A}"/>
              </a:ext>
            </a:extLst>
          </p:cNvPr>
          <p:cNvSpPr/>
          <p:nvPr/>
        </p:nvSpPr>
        <p:spPr>
          <a:xfrm>
            <a:off x="4648200" y="257104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95E5CA-505A-433C-82B6-DC8730F0AEB8}"/>
              </a:ext>
            </a:extLst>
          </p:cNvPr>
          <p:cNvSpPr/>
          <p:nvPr/>
        </p:nvSpPr>
        <p:spPr>
          <a:xfrm>
            <a:off x="5267325" y="257104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EE5BF-5EBE-41D8-8539-470E080EA813}"/>
              </a:ext>
            </a:extLst>
          </p:cNvPr>
          <p:cNvSpPr/>
          <p:nvPr/>
        </p:nvSpPr>
        <p:spPr>
          <a:xfrm>
            <a:off x="3409950" y="281869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339A4-B755-4E93-9B17-BFA34602B7AD}"/>
              </a:ext>
            </a:extLst>
          </p:cNvPr>
          <p:cNvSpPr/>
          <p:nvPr/>
        </p:nvSpPr>
        <p:spPr>
          <a:xfrm>
            <a:off x="4029075" y="281869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67CE1-17DA-4776-8EFB-412E1ED30ECA}"/>
              </a:ext>
            </a:extLst>
          </p:cNvPr>
          <p:cNvSpPr/>
          <p:nvPr/>
        </p:nvSpPr>
        <p:spPr>
          <a:xfrm>
            <a:off x="4648200" y="281869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EF0DE-6F50-4B5D-80CA-C34C6B728C1D}"/>
              </a:ext>
            </a:extLst>
          </p:cNvPr>
          <p:cNvSpPr/>
          <p:nvPr/>
        </p:nvSpPr>
        <p:spPr>
          <a:xfrm>
            <a:off x="5267325" y="281869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F0546F-3CAA-4BBB-8B87-06DC2000D036}"/>
              </a:ext>
            </a:extLst>
          </p:cNvPr>
          <p:cNvSpPr/>
          <p:nvPr/>
        </p:nvSpPr>
        <p:spPr>
          <a:xfrm>
            <a:off x="3409950" y="2267515"/>
            <a:ext cx="2476500" cy="30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Little Endian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D6C3A-A001-4082-82EF-9563E09DA383}"/>
              </a:ext>
            </a:extLst>
          </p:cNvPr>
          <p:cNvSpPr/>
          <p:nvPr/>
        </p:nvSpPr>
        <p:spPr>
          <a:xfrm>
            <a:off x="6610350" y="257104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3D4AC8-007F-41B9-B581-2CC4FDBE69DC}"/>
              </a:ext>
            </a:extLst>
          </p:cNvPr>
          <p:cNvSpPr/>
          <p:nvPr/>
        </p:nvSpPr>
        <p:spPr>
          <a:xfrm>
            <a:off x="7229475" y="257104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219FB7-CE39-4100-AE63-BD92AA444388}"/>
              </a:ext>
            </a:extLst>
          </p:cNvPr>
          <p:cNvSpPr/>
          <p:nvPr/>
        </p:nvSpPr>
        <p:spPr>
          <a:xfrm>
            <a:off x="7848600" y="257104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8F9F9-DF9D-48C3-BD5D-6FEA0C7AFE3D}"/>
              </a:ext>
            </a:extLst>
          </p:cNvPr>
          <p:cNvSpPr/>
          <p:nvPr/>
        </p:nvSpPr>
        <p:spPr>
          <a:xfrm>
            <a:off x="8467725" y="257104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0998B7-E1FC-4663-B536-5ED66C444947}"/>
              </a:ext>
            </a:extLst>
          </p:cNvPr>
          <p:cNvSpPr/>
          <p:nvPr/>
        </p:nvSpPr>
        <p:spPr>
          <a:xfrm>
            <a:off x="6610350" y="281869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0078A1-D851-4FBD-A78B-AA91BB8CF346}"/>
              </a:ext>
            </a:extLst>
          </p:cNvPr>
          <p:cNvSpPr/>
          <p:nvPr/>
        </p:nvSpPr>
        <p:spPr>
          <a:xfrm>
            <a:off x="7229475" y="281869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4ACDFD-A8CC-42DE-8538-0B3C7269CA70}"/>
              </a:ext>
            </a:extLst>
          </p:cNvPr>
          <p:cNvSpPr/>
          <p:nvPr/>
        </p:nvSpPr>
        <p:spPr>
          <a:xfrm>
            <a:off x="7848600" y="281869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8BC77F-9B7D-4D25-9525-C40D682324E9}"/>
              </a:ext>
            </a:extLst>
          </p:cNvPr>
          <p:cNvSpPr/>
          <p:nvPr/>
        </p:nvSpPr>
        <p:spPr>
          <a:xfrm>
            <a:off x="8467725" y="2818695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DAA52D-CED6-476B-8155-768E8E3662C6}"/>
              </a:ext>
            </a:extLst>
          </p:cNvPr>
          <p:cNvSpPr/>
          <p:nvPr/>
        </p:nvSpPr>
        <p:spPr>
          <a:xfrm>
            <a:off x="6610350" y="2267515"/>
            <a:ext cx="2476500" cy="30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Big Endian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0CEBB2-3EDC-4FD9-8038-2D2CAEC0564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493294" y="1491444"/>
            <a:ext cx="226219" cy="13272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4B1CE6-6750-44BD-9D1A-E63643128CD8}"/>
              </a:ext>
            </a:extLst>
          </p:cNvPr>
          <p:cNvCxnSpPr>
            <a:cxnSpLocks/>
          </p:cNvCxnSpPr>
          <p:nvPr/>
        </p:nvCxnSpPr>
        <p:spPr>
          <a:xfrm>
            <a:off x="2428875" y="1491446"/>
            <a:ext cx="2975463" cy="14018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0BAD1A-917E-40E2-83BF-701665373F1D}"/>
              </a:ext>
            </a:extLst>
          </p:cNvPr>
          <p:cNvCxnSpPr>
            <a:cxnSpLocks/>
          </p:cNvCxnSpPr>
          <p:nvPr/>
        </p:nvCxnSpPr>
        <p:spPr>
          <a:xfrm>
            <a:off x="3493294" y="1500293"/>
            <a:ext cx="5117306" cy="1318402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F8A25A2-26BF-4C47-86B8-F1E2A893B84C}"/>
              </a:ext>
            </a:extLst>
          </p:cNvPr>
          <p:cNvSpPr/>
          <p:nvPr/>
        </p:nvSpPr>
        <p:spPr>
          <a:xfrm>
            <a:off x="3409950" y="3063747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AF3A31-A713-48C6-B1EC-FA97506B018B}"/>
              </a:ext>
            </a:extLst>
          </p:cNvPr>
          <p:cNvSpPr/>
          <p:nvPr/>
        </p:nvSpPr>
        <p:spPr>
          <a:xfrm>
            <a:off x="4029075" y="3063747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62BCC7-84A1-47EF-8228-6C1F81907D04}"/>
              </a:ext>
            </a:extLst>
          </p:cNvPr>
          <p:cNvSpPr/>
          <p:nvPr/>
        </p:nvSpPr>
        <p:spPr>
          <a:xfrm>
            <a:off x="4648200" y="3063747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2B7A0A-30BA-4EF4-9A77-3F931CA59B58}"/>
              </a:ext>
            </a:extLst>
          </p:cNvPr>
          <p:cNvSpPr/>
          <p:nvPr/>
        </p:nvSpPr>
        <p:spPr>
          <a:xfrm>
            <a:off x="5267325" y="3063747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425482-3C57-4517-A570-625D50842162}"/>
              </a:ext>
            </a:extLst>
          </p:cNvPr>
          <p:cNvSpPr/>
          <p:nvPr/>
        </p:nvSpPr>
        <p:spPr>
          <a:xfrm>
            <a:off x="6610350" y="3063747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109939-8B9A-4D66-A2B7-56EE12311B9C}"/>
              </a:ext>
            </a:extLst>
          </p:cNvPr>
          <p:cNvSpPr/>
          <p:nvPr/>
        </p:nvSpPr>
        <p:spPr>
          <a:xfrm>
            <a:off x="7229475" y="3063747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81CD11-1D4B-41B3-AB8C-5DDC58D72A96}"/>
              </a:ext>
            </a:extLst>
          </p:cNvPr>
          <p:cNvSpPr/>
          <p:nvPr/>
        </p:nvSpPr>
        <p:spPr>
          <a:xfrm>
            <a:off x="7848600" y="3063747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7D3F68-3DC5-4E7C-8C2C-75AC2B67FC3C}"/>
              </a:ext>
            </a:extLst>
          </p:cNvPr>
          <p:cNvSpPr/>
          <p:nvPr/>
        </p:nvSpPr>
        <p:spPr>
          <a:xfrm>
            <a:off x="8467725" y="3063747"/>
            <a:ext cx="61912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8B9EDE-6153-4D8D-87C6-0402925F1FE4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2745582" y="3187572"/>
            <a:ext cx="664368" cy="6040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CE17BC-295F-44A3-8BAA-DD0B496032B0}"/>
              </a:ext>
            </a:extLst>
          </p:cNvPr>
          <p:cNvCxnSpPr>
            <a:cxnSpLocks/>
          </p:cNvCxnSpPr>
          <p:nvPr/>
        </p:nvCxnSpPr>
        <p:spPr>
          <a:xfrm flipV="1">
            <a:off x="2745582" y="3203608"/>
            <a:ext cx="3749003" cy="588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	https://en.wikipedia.org/wiki/Endianness#Big-endian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Endianness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Could a Big Endian machine fetch the same byte of data at the same byte address as a little Endian machine? (POLL)</a:t>
            </a:r>
          </a:p>
          <a:p>
            <a:r>
              <a:rPr lang="en-US" altLang="en-US" sz="3200" dirty="0"/>
              <a:t>Big Endian architectures:  MIPS, ARM, 68000, AVR32</a:t>
            </a:r>
          </a:p>
          <a:p>
            <a:r>
              <a:rPr lang="en-US" altLang="en-US" sz="3200" dirty="0"/>
              <a:t>Little Endian architectures:  RISC-V, x86, Altera </a:t>
            </a:r>
            <a:r>
              <a:rPr lang="en-US" altLang="en-US" sz="3200" dirty="0" err="1"/>
              <a:t>Nios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989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  <a:endParaRPr lang="en-US" dirty="0"/>
          </a:p>
          <a:p>
            <a:pPr lvl="2"/>
            <a:r>
              <a:rPr lang="en-US" sz="2400" dirty="0"/>
              <a:t>Chapter 2, “Language of the Computer”</a:t>
            </a:r>
          </a:p>
          <a:p>
            <a:pPr lvl="3"/>
            <a:r>
              <a:rPr lang="en-US" sz="2000" dirty="0"/>
              <a:t>sections 2.1 thru 2.8</a:t>
            </a:r>
          </a:p>
          <a:p>
            <a:pPr lvl="3"/>
            <a:r>
              <a:rPr lang="en-US" sz="2000" dirty="0"/>
              <a:t>pages 60-108 (sections 2.1 thru 2.8)</a:t>
            </a:r>
          </a:p>
          <a:p>
            <a:r>
              <a:rPr lang="en-US" sz="3200" dirty="0"/>
              <a:t>RISC-V Specification is in the Course Content Area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sz="3200" dirty="0"/>
              <a:t>Phase 1 Target Date tomorrow at 10:00 PM</a:t>
            </a:r>
          </a:p>
          <a:p>
            <a:pPr lvl="1"/>
            <a:r>
              <a:rPr lang="en-US" sz="2800" dirty="0"/>
              <a:t>19 people have not submitted – DO NOT GET BEHIND!</a:t>
            </a:r>
          </a:p>
          <a:p>
            <a:r>
              <a:rPr lang="en-US" sz="3200" dirty="0"/>
              <a:t>Phase 2 is posted</a:t>
            </a:r>
          </a:p>
          <a:p>
            <a:pPr lvl="1"/>
            <a:r>
              <a:rPr lang="en-US" dirty="0"/>
              <a:t>Target Date Sunday, February 7 at 10:00 PM</a:t>
            </a:r>
          </a:p>
          <a:p>
            <a:pPr lvl="1"/>
            <a:r>
              <a:rPr lang="en-US" dirty="0"/>
              <a:t>Bonus 1%/day (maximum 7%), Deduction 10%/day</a:t>
            </a:r>
          </a:p>
          <a:p>
            <a:pPr lvl="1"/>
            <a:r>
              <a:rPr lang="en-US" dirty="0"/>
              <a:t>Note additional documentation in the Debug section of Canvas</a:t>
            </a:r>
          </a:p>
          <a:p>
            <a:pPr lvl="1"/>
            <a:r>
              <a:rPr lang="en-US" dirty="0"/>
              <a:t>Don’t be fooled by Phase 1 – everything now will be much more complex</a:t>
            </a:r>
          </a:p>
          <a:p>
            <a:r>
              <a:rPr lang="en-US" sz="3200" dirty="0"/>
              <a:t>Homework #1 is posted</a:t>
            </a:r>
          </a:p>
          <a:p>
            <a:pPr lvl="1"/>
            <a:r>
              <a:rPr lang="en-US" dirty="0"/>
              <a:t>Due Thursday, February 4 at 10:00 PM</a:t>
            </a:r>
          </a:p>
          <a:p>
            <a:pPr lvl="1"/>
            <a:r>
              <a:rPr lang="en-US" dirty="0"/>
              <a:t>NOTE: Randomized questions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97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Homework #1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 presented this week</a:t>
            </a:r>
          </a:p>
          <a:p>
            <a:r>
              <a:rPr lang="en-US" dirty="0"/>
              <a:t>Work carefully through the assignment – the instructions must be understood exactly</a:t>
            </a:r>
          </a:p>
          <a:p>
            <a:r>
              <a:rPr lang="en-US" dirty="0"/>
              <a:t>If you use a calculator for hex &lt;-&gt; binary &lt;-&gt; decimal conversion, be careful about the number of bits represented</a:t>
            </a:r>
          </a:p>
        </p:txBody>
      </p:sp>
    </p:spTree>
    <p:extLst>
      <p:ext uri="{BB962C8B-B14F-4D97-AF65-F5344CB8AC3E}">
        <p14:creationId xmlns:p14="http://schemas.microsoft.com/office/powerpoint/2010/main" val="353216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TA Office Hours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respond to the Doodle Poll posted in #general and below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https://doodle.com/poll/ha6ape64zugquqvs?utm_source=poll&amp;utm_medium=link</a:t>
            </a:r>
            <a:endParaRPr lang="en-US" sz="2000" dirty="0"/>
          </a:p>
          <a:p>
            <a:r>
              <a:rPr lang="en-US" dirty="0"/>
              <a:t>Select times that work for you for TA Office Hours</a:t>
            </a:r>
          </a:p>
          <a:p>
            <a:r>
              <a:rPr lang="en-US" dirty="0"/>
              <a:t>We will select times and announce them before next Monday</a:t>
            </a:r>
          </a:p>
          <a:p>
            <a:r>
              <a:rPr lang="en-US" dirty="0"/>
              <a:t>You can still contact me any time</a:t>
            </a:r>
          </a:p>
        </p:txBody>
      </p:sp>
    </p:spTree>
    <p:extLst>
      <p:ext uri="{BB962C8B-B14F-4D97-AF65-F5344CB8AC3E}">
        <p14:creationId xmlns:p14="http://schemas.microsoft.com/office/powerpoint/2010/main" val="61818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Audio Interruptions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Talked to Zoom about why I can’t hear you – they have no clue</a:t>
            </a:r>
          </a:p>
          <a:p>
            <a:r>
              <a:rPr lang="en-US" dirty="0"/>
              <a:t>Tested this at home and it worked – maybe speak louder?</a:t>
            </a:r>
          </a:p>
          <a:p>
            <a:r>
              <a:rPr lang="en-US" dirty="0"/>
              <a:t>Please “Raise Hand” if you have a question, and unmute</a:t>
            </a:r>
          </a:p>
          <a:p>
            <a:r>
              <a:rPr lang="en-US" dirty="0"/>
              <a:t>I will pause at the end of each slide so you can interrupt</a:t>
            </a:r>
          </a:p>
        </p:txBody>
      </p:sp>
    </p:spTree>
    <p:extLst>
      <p:ext uri="{BB962C8B-B14F-4D97-AF65-F5344CB8AC3E}">
        <p14:creationId xmlns:p14="http://schemas.microsoft.com/office/powerpoint/2010/main" val="426939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XOR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7152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dirty="0"/>
              <a:t>Differencing operation</a:t>
            </a:r>
          </a:p>
          <a:p>
            <a:pPr lvl="1"/>
            <a:r>
              <a:rPr lang="en-US" altLang="en-US" dirty="0"/>
              <a:t>Invert some bits (1 -&gt; 0, 0 -&gt; 1), leave the others unchanged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Xor</a:t>
            </a:r>
            <a:r>
              <a:rPr lang="en-US" altLang="en-US" dirty="0">
                <a:latin typeface="Lucida Console" panose="020B0609040504020204" pitchFamily="49" charset="0"/>
              </a:rPr>
              <a:t> x12, x10, x11</a:t>
            </a:r>
            <a:endParaRPr lang="en-AU" altLang="en-US" dirty="0">
              <a:latin typeface="Lucida Console" panose="020B0609040504020204" pitchFamily="49" charset="0"/>
            </a:endParaRPr>
          </a:p>
          <a:p>
            <a:r>
              <a:rPr lang="en-US" altLang="en-US" dirty="0"/>
              <a:t>x10 = 0b0110 0001 1100 1110 0111 0010 1010 1001</a:t>
            </a:r>
          </a:p>
          <a:p>
            <a:r>
              <a:rPr lang="en-US" altLang="en-US" dirty="0"/>
              <a:t>x11 = 0b1111 1111 0000 0000 0000 0000 1111 1111</a:t>
            </a:r>
          </a:p>
          <a:p>
            <a:r>
              <a:rPr lang="en-US" altLang="en-US" dirty="0"/>
              <a:t>x12 = 0b1001 1110 1100 1110 0111 0010 0101 1001</a:t>
            </a:r>
          </a:p>
        </p:txBody>
      </p:sp>
    </p:spTree>
    <p:extLst>
      <p:ext uri="{BB962C8B-B14F-4D97-AF65-F5344CB8AC3E}">
        <p14:creationId xmlns:p14="http://schemas.microsoft.com/office/powerpoint/2010/main" val="101670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Register (3 address)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SLT – “set less than”</a:t>
            </a:r>
            <a:endParaRPr lang="en-US" altLang="en-US" sz="2800" dirty="0"/>
          </a:p>
          <a:p>
            <a:pPr>
              <a:buNone/>
            </a:pPr>
            <a:r>
              <a:rPr lang="en-US" altLang="en-US" sz="3200" dirty="0"/>
              <a:t>	</a:t>
            </a:r>
            <a:r>
              <a:rPr lang="en-US" altLang="en-US" sz="3200" dirty="0" err="1"/>
              <a:t>slt</a:t>
            </a:r>
            <a:r>
              <a:rPr lang="en-US" altLang="en-US" sz="3200" dirty="0"/>
              <a:t> x5, x6, x7  </a:t>
            </a:r>
          </a:p>
          <a:p>
            <a:r>
              <a:rPr lang="en-US" altLang="en-US" sz="3200" dirty="0"/>
              <a:t>If x6 is less than x7 (as signed numbers):</a:t>
            </a:r>
          </a:p>
          <a:p>
            <a:pPr lvl="1"/>
            <a:r>
              <a:rPr lang="en-US" altLang="en-US" sz="2800" dirty="0"/>
              <a:t>Set x5 to 1</a:t>
            </a:r>
          </a:p>
          <a:p>
            <a:pPr lvl="1"/>
            <a:r>
              <a:rPr lang="en-US" altLang="en-US" sz="2800" dirty="0"/>
              <a:t>Else set x5 to 0</a:t>
            </a:r>
          </a:p>
          <a:p>
            <a:r>
              <a:rPr lang="en-US" altLang="en-US" sz="3200" dirty="0"/>
              <a:t>SLTU – compare x6 and x7 as unsigned numbers</a:t>
            </a:r>
          </a:p>
          <a:p>
            <a:r>
              <a:rPr lang="en-US" altLang="en-US" sz="3200" dirty="0"/>
              <a:t>Signed value 0xffffffff (-1) &lt; 0x00000001 (1)</a:t>
            </a:r>
          </a:p>
          <a:p>
            <a:r>
              <a:rPr lang="en-US" altLang="en-US" sz="3200" dirty="0"/>
              <a:t>Unsigned value 0xffffffff (2^32-1) &gt; 0x00000001 (1)	</a:t>
            </a:r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5663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44494</TotalTime>
  <Words>1957</Words>
  <Application>Microsoft Office PowerPoint</Application>
  <PresentationFormat>Widescreen</PresentationFormat>
  <Paragraphs>315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HelveticaNeueLT Std ExtBlk Cn</vt:lpstr>
      <vt:lpstr>Lucida Console</vt:lpstr>
      <vt:lpstr>Office Theme</vt:lpstr>
      <vt:lpstr>ECEN-CSCI 3593-001 Computer Organization</vt:lpstr>
      <vt:lpstr>Agenda</vt:lpstr>
      <vt:lpstr>Class Announcements</vt:lpstr>
      <vt:lpstr>Class Announcements</vt:lpstr>
      <vt:lpstr>Homework #1</vt:lpstr>
      <vt:lpstr>TA Office Hours</vt:lpstr>
      <vt:lpstr>Audio Interruptions</vt:lpstr>
      <vt:lpstr>RISC-V:  XOR Operations</vt:lpstr>
      <vt:lpstr>RISC-V:  Register (3 address) Instructions</vt:lpstr>
      <vt:lpstr>RISC-V:  Register (3 address) Instructions</vt:lpstr>
      <vt:lpstr>RISC-V:  Register (3 address) Instructions</vt:lpstr>
      <vt:lpstr>RISC-V:  Immediate Instructions</vt:lpstr>
      <vt:lpstr>RISC-V:  Immediate Instructions</vt:lpstr>
      <vt:lpstr>Sign Extension</vt:lpstr>
      <vt:lpstr>RISC-V:  Immediate Instructions</vt:lpstr>
      <vt:lpstr>RISC-V:  NOT Operation</vt:lpstr>
      <vt:lpstr>Data Memory</vt:lpstr>
      <vt:lpstr>RISC-V:  Memory Load Instructions</vt:lpstr>
      <vt:lpstr>RISC-V:  Memory Load Instructions</vt:lpstr>
      <vt:lpstr>RISC-V:  Memory Store Instructions</vt:lpstr>
      <vt:lpstr>RISC-V:  Memory Store Instructions</vt:lpstr>
      <vt:lpstr>RISC-V:  Memory Operands Example</vt:lpstr>
      <vt:lpstr>RISC-V:  Allows byte addressability, but it is based on 32-bit instructions and data words!</vt:lpstr>
      <vt:lpstr>Why are unaligned addresses a Problem?</vt:lpstr>
      <vt:lpstr>RISC-V:  Memory Operands</vt:lpstr>
      <vt:lpstr>Endianness </vt:lpstr>
      <vt:lpstr>Endianness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487</cp:revision>
  <dcterms:created xsi:type="dcterms:W3CDTF">2015-08-04T22:38:58Z</dcterms:created>
  <dcterms:modified xsi:type="dcterms:W3CDTF">2021-01-27T20:39:26Z</dcterms:modified>
</cp:coreProperties>
</file>