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576" r:id="rId4"/>
    <p:sldId id="676" r:id="rId5"/>
    <p:sldId id="915" r:id="rId6"/>
    <p:sldId id="899" r:id="rId7"/>
    <p:sldId id="911" r:id="rId8"/>
    <p:sldId id="901" r:id="rId9"/>
    <p:sldId id="900" r:id="rId10"/>
    <p:sldId id="772" r:id="rId11"/>
    <p:sldId id="774" r:id="rId12"/>
    <p:sldId id="907" r:id="rId13"/>
    <p:sldId id="794" r:id="rId14"/>
    <p:sldId id="888" r:id="rId15"/>
    <p:sldId id="889" r:id="rId16"/>
    <p:sldId id="709" r:id="rId17"/>
    <p:sldId id="890" r:id="rId18"/>
    <p:sldId id="798" r:id="rId19"/>
    <p:sldId id="891" r:id="rId20"/>
    <p:sldId id="753" r:id="rId21"/>
    <p:sldId id="865" r:id="rId22"/>
    <p:sldId id="892" r:id="rId23"/>
    <p:sldId id="801" r:id="rId24"/>
    <p:sldId id="860" r:id="rId25"/>
    <p:sldId id="861" r:id="rId26"/>
    <p:sldId id="84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0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5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6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39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85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8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5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72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50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65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94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75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58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3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0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6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4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6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#6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29 January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Registers vs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6680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Registers are faster to access than memory</a:t>
            </a:r>
          </a:p>
          <a:p>
            <a:pPr lvl="1"/>
            <a:r>
              <a:rPr lang="en-US" altLang="en-US" sz="2800" dirty="0"/>
              <a:t>add x5, x6, x7</a:t>
            </a:r>
          </a:p>
          <a:p>
            <a:r>
              <a:rPr lang="en-US" altLang="en-US" sz="3200" dirty="0"/>
              <a:t>Operating on memory data  requires loads and stores</a:t>
            </a:r>
          </a:p>
          <a:p>
            <a:pPr lvl="1"/>
            <a:r>
              <a:rPr lang="en-US" altLang="en-US" dirty="0"/>
              <a:t>More instructions required to be executed</a:t>
            </a:r>
          </a:p>
          <a:p>
            <a:pPr lvl="2"/>
            <a:r>
              <a:rPr lang="en-US" altLang="en-US" dirty="0" err="1"/>
              <a:t>lw</a:t>
            </a:r>
            <a:r>
              <a:rPr lang="en-US" altLang="en-US" dirty="0"/>
              <a:t> x5, 0(x19)</a:t>
            </a:r>
          </a:p>
          <a:p>
            <a:pPr lvl="2"/>
            <a:r>
              <a:rPr lang="en-US" altLang="en-US" dirty="0"/>
              <a:t>add x5, x5, x7</a:t>
            </a:r>
          </a:p>
          <a:p>
            <a:pPr lvl="2"/>
            <a:r>
              <a:rPr lang="en-US" altLang="en-US" dirty="0" err="1"/>
              <a:t>sw</a:t>
            </a:r>
            <a:r>
              <a:rPr lang="en-US" altLang="en-US" dirty="0"/>
              <a:t> x5, 0(x19)</a:t>
            </a:r>
          </a:p>
          <a:p>
            <a:r>
              <a:rPr lang="en-US" altLang="en-US" dirty="0"/>
              <a:t>Compiler must use registers for variables as much as possible</a:t>
            </a:r>
          </a:p>
          <a:p>
            <a:pPr lvl="1"/>
            <a:r>
              <a:rPr lang="en-US" altLang="en-US" dirty="0"/>
              <a:t>Only “spill” to memory for less frequently used variables</a:t>
            </a:r>
          </a:p>
          <a:p>
            <a:pPr lvl="1"/>
            <a:r>
              <a:rPr lang="en-US" altLang="en-US" dirty="0"/>
              <a:t>Register optimization is important!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Example of “Make the Common Case Fast”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1821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Registers (convention)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6572250" cy="462451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200" dirty="0"/>
              <a:t>x0: the constant value 0 (hardwired)</a:t>
            </a:r>
          </a:p>
          <a:p>
            <a:r>
              <a:rPr lang="en-US" altLang="en-US" sz="3200" dirty="0"/>
              <a:t>x1: return address</a:t>
            </a:r>
          </a:p>
          <a:p>
            <a:r>
              <a:rPr lang="en-US" altLang="en-US" sz="3200" dirty="0"/>
              <a:t>x2: stack pointer</a:t>
            </a:r>
          </a:p>
          <a:p>
            <a:r>
              <a:rPr lang="en-US" altLang="en-US" sz="3200" dirty="0"/>
              <a:t>x3: global pointer</a:t>
            </a:r>
          </a:p>
          <a:p>
            <a:r>
              <a:rPr lang="en-US" altLang="en-US" sz="3200" dirty="0"/>
              <a:t>x4: thread pointer</a:t>
            </a:r>
          </a:p>
          <a:p>
            <a:r>
              <a:rPr lang="en-US" altLang="en-US" sz="3200" dirty="0"/>
              <a:t>x5-x7, x28-x31: temporaries</a:t>
            </a:r>
          </a:p>
          <a:p>
            <a:r>
              <a:rPr lang="en-US" altLang="en-US" sz="3200" dirty="0"/>
              <a:t>x8: frame pointer</a:t>
            </a:r>
          </a:p>
          <a:p>
            <a:r>
              <a:rPr lang="en-US" altLang="en-US" sz="3200" dirty="0"/>
              <a:t>x9, x18-x27: saved registers</a:t>
            </a:r>
          </a:p>
          <a:p>
            <a:r>
              <a:rPr lang="en-US" altLang="en-US" sz="3200" dirty="0"/>
              <a:t>x10-x11: function arguments / results</a:t>
            </a:r>
          </a:p>
          <a:p>
            <a:r>
              <a:rPr lang="en-US" altLang="en-US" sz="3200" dirty="0"/>
              <a:t>x12-x17: function arguments </a:t>
            </a:r>
            <a:endParaRPr lang="en-US" altLang="en-US" sz="2800" dirty="0"/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167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Instruction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6162964" cy="4351338"/>
          </a:xfrm>
        </p:spPr>
        <p:txBody>
          <a:bodyPr>
            <a:normAutofit/>
          </a:bodyPr>
          <a:lstStyle/>
          <a:p>
            <a:r>
              <a:rPr lang="en-US" dirty="0"/>
              <a:t>RISC-V has an Instruction Memory</a:t>
            </a:r>
          </a:p>
          <a:p>
            <a:r>
              <a:rPr lang="en-US" dirty="0"/>
              <a:t>Accessed by the Program Counter (PC)</a:t>
            </a:r>
          </a:p>
          <a:p>
            <a:r>
              <a:rPr lang="en-US" dirty="0"/>
              <a:t>Byte addresses, but only word accesses</a:t>
            </a:r>
          </a:p>
          <a:p>
            <a:r>
              <a:rPr lang="en-US" dirty="0"/>
              <a:t>Can be at the same addresses as the Data Memory</a:t>
            </a:r>
          </a:p>
          <a:p>
            <a:r>
              <a:rPr lang="en-US" dirty="0"/>
              <a:t>In the Class Project, memories will be separate</a:t>
            </a:r>
          </a:p>
        </p:txBody>
      </p:sp>
      <p:pic>
        <p:nvPicPr>
          <p:cNvPr id="10" name="Picture 9" descr="A screen shot of a building&#10;&#10;Description automatically generated">
            <a:extLst>
              <a:ext uri="{FF2B5EF4-FFF2-40B4-BE49-F238E27FC236}">
                <a16:creationId xmlns:a16="http://schemas.microsoft.com/office/drawing/2014/main" id="{2192C1B1-9F8C-45F9-8E3D-320001870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05" y="1689101"/>
            <a:ext cx="396295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Conditional Branch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Instructions are fetched from the Instruction Memory at an address specified by the Program Counter (PC)</a:t>
            </a:r>
          </a:p>
          <a:p>
            <a:r>
              <a:rPr lang="en-US" altLang="en-US" sz="3200" dirty="0"/>
              <a:t>After a normal fetch, PC increments by 4 (byte address)</a:t>
            </a:r>
          </a:p>
          <a:p>
            <a:r>
              <a:rPr lang="en-US" altLang="en-US" sz="3200" dirty="0"/>
              <a:t>Branches and jumps load the PC with a different value</a:t>
            </a:r>
            <a:endParaRPr lang="en-US" altLang="en-US" sz="2800" dirty="0"/>
          </a:p>
          <a:p>
            <a:pPr>
              <a:buNone/>
            </a:pPr>
            <a:r>
              <a:rPr lang="en-US" altLang="en-US" sz="3200" dirty="0">
                <a:latin typeface="Lucida Console" panose="020B0609040504020204" pitchFamily="49" charset="0"/>
              </a:rPr>
              <a:t>	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558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Conditional Branch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Conditional branches load the PC based on a comparison of two registers</a:t>
            </a:r>
            <a:endParaRPr lang="en-US" altLang="en-US" sz="2800" dirty="0"/>
          </a:p>
          <a:p>
            <a:pPr>
              <a:buNone/>
            </a:pPr>
            <a:r>
              <a:rPr lang="en-US" altLang="en-US" sz="3000" dirty="0"/>
              <a:t>branch x7, x8, 0x10	// If x7 and x8 satisfy the branch condition, 				// PC = PC + 0x10</a:t>
            </a:r>
          </a:p>
          <a:p>
            <a:pPr>
              <a:buNone/>
            </a:pPr>
            <a:r>
              <a:rPr lang="en-US" altLang="en-US" sz="3000" dirty="0"/>
              <a:t>					// else PC = PC + 4</a:t>
            </a:r>
          </a:p>
          <a:p>
            <a:r>
              <a:rPr lang="en-US" altLang="en-US" sz="3200" dirty="0"/>
              <a:t>Similar to Immediate instructions (2 registers + 12-bit signed immediate, the </a:t>
            </a:r>
            <a:r>
              <a:rPr lang="en-US" altLang="en-US" sz="3200" u="sng" dirty="0"/>
              <a:t>branch offset</a:t>
            </a:r>
            <a:r>
              <a:rPr lang="en-US" altLang="en-US" sz="3200" dirty="0"/>
              <a:t>)</a:t>
            </a:r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813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Conditional Branch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5106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6 Branch Instructions</a:t>
            </a:r>
          </a:p>
          <a:p>
            <a:pPr lvl="1"/>
            <a:r>
              <a:rPr lang="en-US" altLang="en-US" dirty="0" err="1"/>
              <a:t>beq</a:t>
            </a:r>
            <a:r>
              <a:rPr lang="en-US" altLang="en-US" dirty="0"/>
              <a:t> – branch if registers equal</a:t>
            </a:r>
          </a:p>
          <a:p>
            <a:pPr lvl="1"/>
            <a:r>
              <a:rPr lang="en-US" altLang="en-US" dirty="0" err="1"/>
              <a:t>bne</a:t>
            </a:r>
            <a:r>
              <a:rPr lang="en-US" altLang="en-US" dirty="0"/>
              <a:t> – branch if registers not equal</a:t>
            </a:r>
          </a:p>
          <a:p>
            <a:pPr lvl="1"/>
            <a:r>
              <a:rPr lang="en-US" altLang="en-US" dirty="0" err="1"/>
              <a:t>blt</a:t>
            </a:r>
            <a:r>
              <a:rPr lang="en-US" altLang="en-US" dirty="0"/>
              <a:t> – branch if register 1 &lt; register 2 (as signed numbers)</a:t>
            </a:r>
          </a:p>
          <a:p>
            <a:pPr lvl="1"/>
            <a:r>
              <a:rPr lang="en-US" altLang="en-US" dirty="0" err="1"/>
              <a:t>bltu</a:t>
            </a:r>
            <a:r>
              <a:rPr lang="en-US" altLang="en-US" dirty="0"/>
              <a:t> – branch if register 1 &lt; register 2 (as unsigned numbers)</a:t>
            </a:r>
          </a:p>
          <a:p>
            <a:pPr lvl="1"/>
            <a:r>
              <a:rPr lang="en-US" altLang="en-US" dirty="0" err="1"/>
              <a:t>bge</a:t>
            </a:r>
            <a:r>
              <a:rPr lang="en-US" altLang="en-US" dirty="0"/>
              <a:t> – branch if register 1 &gt;= register 2 (as signed numbers)</a:t>
            </a:r>
          </a:p>
          <a:p>
            <a:pPr lvl="1"/>
            <a:r>
              <a:rPr lang="en-US" altLang="en-US" dirty="0" err="1"/>
              <a:t>bgeu</a:t>
            </a:r>
            <a:r>
              <a:rPr lang="en-US" altLang="en-US" dirty="0"/>
              <a:t> – branch if register 1 &gt;= register 2 (as unsigned numbers)</a:t>
            </a:r>
          </a:p>
          <a:p>
            <a:r>
              <a:rPr lang="en-US" altLang="en-US" dirty="0"/>
              <a:t>Immediate (called the “branch offset”) is a </a:t>
            </a:r>
            <a:r>
              <a:rPr lang="en-US" altLang="en-US" u="sng" dirty="0"/>
              <a:t>signed</a:t>
            </a:r>
            <a:r>
              <a:rPr lang="en-US" altLang="en-US" dirty="0"/>
              <a:t> value</a:t>
            </a:r>
          </a:p>
          <a:p>
            <a:r>
              <a:rPr lang="en-US" altLang="en-US" dirty="0"/>
              <a:t>In Assembly Language the target is usually a label, and the Assembler computes the branch offset from the label address</a:t>
            </a:r>
          </a:p>
          <a:p>
            <a:pPr lvl="1"/>
            <a:endParaRPr lang="en-US" altLang="en-US" dirty="0"/>
          </a:p>
          <a:p>
            <a:pPr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777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Signed vs. Unsigned Conditional Branches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AU" altLang="en-US" sz="3600" dirty="0"/>
              <a:t>Signed comparison: </a:t>
            </a:r>
            <a:r>
              <a:rPr lang="en-AU" altLang="en-US" sz="3600" dirty="0" err="1"/>
              <a:t>blt</a:t>
            </a:r>
            <a:r>
              <a:rPr lang="en-AU" altLang="en-US" sz="3600" dirty="0"/>
              <a:t>, </a:t>
            </a:r>
            <a:r>
              <a:rPr lang="en-AU" altLang="en-US" sz="3600" dirty="0" err="1"/>
              <a:t>bge</a:t>
            </a:r>
            <a:endParaRPr lang="en-AU" altLang="en-US" sz="3600" dirty="0"/>
          </a:p>
          <a:p>
            <a:r>
              <a:rPr lang="en-AU" altLang="en-US" sz="3600" dirty="0"/>
              <a:t>Unsigned comparison: </a:t>
            </a:r>
            <a:r>
              <a:rPr lang="en-AU" altLang="en-US" sz="3600" dirty="0" err="1"/>
              <a:t>bltu</a:t>
            </a:r>
            <a:r>
              <a:rPr lang="en-AU" altLang="en-US" sz="3600" dirty="0"/>
              <a:t>, </a:t>
            </a:r>
            <a:r>
              <a:rPr lang="en-AU" altLang="en-US" sz="3600" dirty="0" err="1"/>
              <a:t>bgeu</a:t>
            </a:r>
            <a:endParaRPr lang="en-AU" altLang="en-US" sz="3600" dirty="0"/>
          </a:p>
          <a:p>
            <a:r>
              <a:rPr lang="en-AU" altLang="en-US" sz="3600" dirty="0"/>
              <a:t>Example</a:t>
            </a:r>
          </a:p>
          <a:p>
            <a:pPr lvl="1"/>
            <a:r>
              <a:rPr lang="en-AU" altLang="en-US" sz="3200" dirty="0"/>
              <a:t>x22 = 1111 1111 1111 1111 1111 1111 1111 1111</a:t>
            </a:r>
          </a:p>
          <a:p>
            <a:pPr lvl="1"/>
            <a:r>
              <a:rPr lang="en-AU" altLang="en-US" sz="3200" dirty="0"/>
              <a:t>x23 = 0000 0000 0000 0000 0000 0000 0000 0001</a:t>
            </a:r>
          </a:p>
          <a:p>
            <a:pPr lvl="1"/>
            <a:r>
              <a:rPr lang="en-AU" altLang="en-US" sz="3200" dirty="0"/>
              <a:t>x22 &lt; x23  	// signed</a:t>
            </a:r>
          </a:p>
          <a:p>
            <a:pPr lvl="2"/>
            <a:r>
              <a:rPr lang="en-AU" altLang="en-US" sz="2800" dirty="0">
                <a:cs typeface="Arial" panose="020B0604020202020204" pitchFamily="34" charset="0"/>
              </a:rPr>
              <a:t>–1 &lt; +1 </a:t>
            </a:r>
          </a:p>
          <a:p>
            <a:pPr lvl="1"/>
            <a:r>
              <a:rPr lang="en-AU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x22 &gt; x23	// unsigned</a:t>
            </a:r>
          </a:p>
          <a:p>
            <a:pPr lvl="2"/>
            <a:r>
              <a:rPr lang="en-US" altLang="en-US" sz="2800" dirty="0"/>
              <a:t>+4,294,967,295 &gt; +1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972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Conditional Branch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5106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There isn’t a </a:t>
            </a:r>
            <a:r>
              <a:rPr lang="en-US" altLang="en-US" sz="3200" dirty="0" err="1"/>
              <a:t>bgt</a:t>
            </a:r>
            <a:r>
              <a:rPr lang="en-US" altLang="en-US" sz="3200" dirty="0"/>
              <a:t> instruction – why? (POLL)</a:t>
            </a:r>
          </a:p>
          <a:p>
            <a:r>
              <a:rPr lang="en-US" altLang="en-US" sz="3200" dirty="0"/>
              <a:t>Can create it from other instructions</a:t>
            </a:r>
          </a:p>
          <a:p>
            <a:pPr lvl="1"/>
            <a:r>
              <a:rPr lang="en-US" altLang="en-US" dirty="0" err="1"/>
              <a:t>bgt</a:t>
            </a:r>
            <a:r>
              <a:rPr lang="en-US" altLang="en-US" dirty="0"/>
              <a:t> x2, x3, TARGET is the same as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blt</a:t>
            </a:r>
            <a:r>
              <a:rPr lang="en-US" altLang="en-US" dirty="0"/>
              <a:t> x3, x2, TARGET</a:t>
            </a:r>
          </a:p>
          <a:p>
            <a:r>
              <a:rPr lang="en-US" altLang="en-US" sz="3200" dirty="0"/>
              <a:t>There are several Pseudo Instructions like this to make writing Assembly Language easier</a:t>
            </a:r>
          </a:p>
          <a:p>
            <a:pPr lvl="1"/>
            <a:endParaRPr lang="en-US" altLang="en-US" dirty="0"/>
          </a:p>
          <a:p>
            <a:pPr>
              <a:buNone/>
            </a:pPr>
            <a:endParaRPr lang="en-US" altLang="en-US" sz="4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52892F-9BC5-4611-A820-ABC161B136D7}"/>
              </a:ext>
            </a:extLst>
          </p:cNvPr>
          <p:cNvCxnSpPr/>
          <p:nvPr/>
        </p:nvCxnSpPr>
        <p:spPr>
          <a:xfrm>
            <a:off x="2225040" y="2956560"/>
            <a:ext cx="325120" cy="472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D8E46D-938A-4447-85DF-5F7C297403C5}"/>
              </a:ext>
            </a:extLst>
          </p:cNvPr>
          <p:cNvCxnSpPr>
            <a:cxnSpLocks/>
          </p:cNvCxnSpPr>
          <p:nvPr/>
        </p:nvCxnSpPr>
        <p:spPr>
          <a:xfrm flipH="1">
            <a:off x="2153920" y="2956560"/>
            <a:ext cx="477520" cy="472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7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Jump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Jumps are unconditional branches with special characteristics</a:t>
            </a:r>
          </a:p>
          <a:p>
            <a:r>
              <a:rPr lang="en-US" altLang="en-US" sz="3200" dirty="0" err="1"/>
              <a:t>jal</a:t>
            </a:r>
            <a:r>
              <a:rPr lang="en-US" altLang="en-US" sz="3200" dirty="0"/>
              <a:t> x5, 0x12348 (Jump And Link) – J-type (UJ-type in book)</a:t>
            </a:r>
          </a:p>
          <a:p>
            <a:pPr lvl="1"/>
            <a:r>
              <a:rPr lang="en-US" altLang="en-US" dirty="0"/>
              <a:t>Load register x5 with (Current PC + 4)</a:t>
            </a:r>
          </a:p>
          <a:p>
            <a:pPr lvl="1"/>
            <a:r>
              <a:rPr lang="en-US" altLang="en-US" dirty="0"/>
              <a:t>Set PC to (Current PC + 0x12348)</a:t>
            </a:r>
          </a:p>
          <a:p>
            <a:r>
              <a:rPr lang="en-US" altLang="en-US" sz="3200" dirty="0" err="1"/>
              <a:t>jalr</a:t>
            </a:r>
            <a:r>
              <a:rPr lang="en-US" altLang="en-US" sz="3200" dirty="0"/>
              <a:t> x5, 0x24(x6) (Jump And Link Register) – I-type</a:t>
            </a:r>
          </a:p>
          <a:p>
            <a:pPr lvl="1"/>
            <a:r>
              <a:rPr lang="en-US" altLang="en-US" dirty="0"/>
              <a:t>Load register x5 with (Current PC + 4)</a:t>
            </a:r>
          </a:p>
          <a:p>
            <a:pPr lvl="1"/>
            <a:r>
              <a:rPr lang="en-US" altLang="en-US" dirty="0"/>
              <a:t>Set PC to (Value in register x6 + 0x24)</a:t>
            </a:r>
          </a:p>
          <a:p>
            <a:pPr lvl="1"/>
            <a:r>
              <a:rPr lang="en-US" altLang="en-US" dirty="0"/>
              <a:t>Similar to Immediate instructions (2 registers + 12-bit signed immediate)</a:t>
            </a:r>
          </a:p>
          <a:p>
            <a:pPr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029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Procedure 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3600" dirty="0"/>
              <a:t>Place parameters (arguments)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3600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3600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3600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3600" dirty="0"/>
              <a:t>Return to place of call + 1 instruction (address in x1)</a:t>
            </a:r>
          </a:p>
          <a:p>
            <a:pPr marL="0" indent="0">
              <a:buNone/>
            </a:pPr>
            <a:endParaRPr lang="en-US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258174" y="3065404"/>
            <a:ext cx="3495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Definition:  Return Address </a:t>
            </a:r>
            <a:r>
              <a:rPr lang="en-US" sz="2000" dirty="0">
                <a:solidFill>
                  <a:schemeClr val="bg1"/>
                </a:solidFill>
              </a:rPr>
              <a:t>is the address that a called procedure uses to return to the caller procedure.</a:t>
            </a:r>
          </a:p>
        </p:txBody>
      </p:sp>
    </p:spTree>
    <p:extLst>
      <p:ext uri="{BB962C8B-B14F-4D97-AF65-F5344CB8AC3E}">
        <p14:creationId xmlns:p14="http://schemas.microsoft.com/office/powerpoint/2010/main" val="20853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Assembly Language/Machine Language (possibly)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Procedure Call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7546"/>
            <a:ext cx="10515600" cy="4624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0070C0"/>
                </a:solidFill>
              </a:rPr>
              <a:t>Procedure call</a:t>
            </a:r>
            <a:r>
              <a:rPr lang="en-US" altLang="en-US" sz="4000" dirty="0"/>
              <a:t>:  jump and link</a:t>
            </a:r>
          </a:p>
          <a:p>
            <a:r>
              <a:rPr lang="en-US" altLang="en-US" sz="3600" dirty="0" err="1"/>
              <a:t>jal</a:t>
            </a:r>
            <a:r>
              <a:rPr lang="en-US" altLang="en-US" sz="3600" dirty="0"/>
              <a:t> x22, </a:t>
            </a:r>
            <a:r>
              <a:rPr lang="en-US" altLang="en-US" sz="3600" dirty="0" err="1"/>
              <a:t>ProcedureLabel</a:t>
            </a:r>
            <a:endParaRPr lang="en-US" altLang="en-US" sz="3600" dirty="0"/>
          </a:p>
          <a:p>
            <a:pPr lvl="1"/>
            <a:r>
              <a:rPr lang="en-US" altLang="en-US" sz="2800" dirty="0"/>
              <a:t>Address of following instruction (PC + 4) is put in register x22</a:t>
            </a:r>
          </a:p>
          <a:p>
            <a:pPr lvl="1"/>
            <a:r>
              <a:rPr lang="en-US" altLang="en-US" sz="2800" dirty="0"/>
              <a:t>Jumps to target address defined by </a:t>
            </a:r>
            <a:r>
              <a:rPr lang="en-US" altLang="en-US" sz="2800" dirty="0" err="1"/>
              <a:t>ProcedureLable</a:t>
            </a:r>
            <a:r>
              <a:rPr lang="en-US" altLang="en-US" sz="2800" dirty="0"/>
              <a:t> (20 bit address)</a:t>
            </a:r>
          </a:p>
          <a:p>
            <a:pPr lvl="1"/>
            <a:r>
              <a:rPr lang="en-US" altLang="en-US" sz="2800" dirty="0"/>
              <a:t>Using x0 as destination creates a normal jump (x0 cannot be changed)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0070C0"/>
                </a:solidFill>
              </a:rPr>
              <a:t>Procedure return</a:t>
            </a:r>
            <a:r>
              <a:rPr lang="en-US" altLang="en-US" sz="4000" dirty="0"/>
              <a:t>:  jump and link register</a:t>
            </a:r>
          </a:p>
          <a:p>
            <a:r>
              <a:rPr lang="en-US" altLang="en-US" sz="3600" dirty="0" err="1"/>
              <a:t>jalr</a:t>
            </a:r>
            <a:r>
              <a:rPr lang="en-US" altLang="en-US" sz="3600" dirty="0"/>
              <a:t> x17, offset(x22)</a:t>
            </a:r>
          </a:p>
          <a:p>
            <a:pPr lvl="1"/>
            <a:r>
              <a:rPr lang="en-US" altLang="en-US" sz="2900" dirty="0"/>
              <a:t>Address of following instruction (PC + 4) is put in register x17</a:t>
            </a:r>
          </a:p>
          <a:p>
            <a:pPr lvl="1"/>
            <a:r>
              <a:rPr lang="en-US" altLang="en-US" sz="2900" dirty="0"/>
              <a:t>Jumps to target address which is offset + x22</a:t>
            </a:r>
          </a:p>
          <a:p>
            <a:pPr lvl="1"/>
            <a:r>
              <a:rPr lang="en-US" altLang="en-US" sz="2900" dirty="0"/>
              <a:t>x0 is typically the register used as the destination in the JALR</a:t>
            </a:r>
          </a:p>
          <a:p>
            <a:pPr lvl="1"/>
            <a:r>
              <a:rPr lang="en-US" altLang="en-US" sz="2900" dirty="0"/>
              <a:t>Can also be used for vectored branches</a:t>
            </a:r>
          </a:p>
          <a:p>
            <a:pPr lvl="2"/>
            <a:r>
              <a:rPr lang="en-US" altLang="en-US" sz="2900" dirty="0"/>
              <a:t>e.g. for case/switch statements</a:t>
            </a:r>
          </a:p>
          <a:p>
            <a:pPr lvl="1"/>
            <a:r>
              <a:rPr lang="en-US" altLang="en-US" sz="2900" dirty="0"/>
              <a:t>Can generate odd (i.e. illegal) instruction addresses</a:t>
            </a:r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716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JAL/JALR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570708" cy="4351338"/>
          </a:xfrm>
        </p:spPr>
        <p:txBody>
          <a:bodyPr>
            <a:normAutofit/>
          </a:bodyPr>
          <a:lstStyle/>
          <a:p>
            <a:r>
              <a:rPr lang="en-US" dirty="0"/>
              <a:t>Call the function at LABEL</a:t>
            </a:r>
          </a:p>
          <a:p>
            <a:pPr lvl="1"/>
            <a:r>
              <a:rPr lang="en-US" dirty="0"/>
              <a:t>PC + 4 -&gt; x3</a:t>
            </a:r>
          </a:p>
          <a:p>
            <a:r>
              <a:rPr lang="en-US" dirty="0"/>
              <a:t>Execute the function</a:t>
            </a:r>
          </a:p>
          <a:p>
            <a:r>
              <a:rPr lang="en-US" dirty="0"/>
              <a:t>Return to return address</a:t>
            </a:r>
          </a:p>
          <a:p>
            <a:r>
              <a:rPr lang="en-US" dirty="0"/>
              <a:t>Can save return address here too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1FDA79-3C38-4011-8B5A-B1D4E4497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61" y="1825625"/>
            <a:ext cx="2114845" cy="116221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36C55-4E9B-44BA-8513-6E8FFA681440}"/>
              </a:ext>
            </a:extLst>
          </p:cNvPr>
          <p:cNvCxnSpPr/>
          <p:nvPr/>
        </p:nvCxnSpPr>
        <p:spPr>
          <a:xfrm flipV="1">
            <a:off x="4934308" y="1968285"/>
            <a:ext cx="1892695" cy="542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BC745-5D9B-44D4-AA4B-3375F4213626}"/>
              </a:ext>
            </a:extLst>
          </p:cNvPr>
          <p:cNvCxnSpPr>
            <a:cxnSpLocks/>
          </p:cNvCxnSpPr>
          <p:nvPr/>
        </p:nvCxnSpPr>
        <p:spPr>
          <a:xfrm flipV="1">
            <a:off x="4231037" y="2634712"/>
            <a:ext cx="2595966" cy="3099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17233B-7B3C-48D2-9FB8-925F773C344F}"/>
              </a:ext>
            </a:extLst>
          </p:cNvPr>
          <p:cNvCxnSpPr>
            <a:cxnSpLocks/>
          </p:cNvCxnSpPr>
          <p:nvPr/>
        </p:nvCxnSpPr>
        <p:spPr>
          <a:xfrm flipH="1">
            <a:off x="6656522" y="2022529"/>
            <a:ext cx="852407" cy="36421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C21C38-B170-4A84-BE7C-B96B3205E2DA}"/>
              </a:ext>
            </a:extLst>
          </p:cNvPr>
          <p:cNvCxnSpPr>
            <a:cxnSpLocks/>
          </p:cNvCxnSpPr>
          <p:nvPr/>
        </p:nvCxnSpPr>
        <p:spPr>
          <a:xfrm flipV="1">
            <a:off x="4812224" y="2789696"/>
            <a:ext cx="2014779" cy="6974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49315-F017-4577-83A4-8C255FA6C056}"/>
              </a:ext>
            </a:extLst>
          </p:cNvPr>
          <p:cNvCxnSpPr>
            <a:cxnSpLocks/>
          </p:cNvCxnSpPr>
          <p:nvPr/>
        </p:nvCxnSpPr>
        <p:spPr>
          <a:xfrm flipH="1" flipV="1">
            <a:off x="6753225" y="2162175"/>
            <a:ext cx="1019176" cy="52678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Jump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 err="1"/>
              <a:t>jalr</a:t>
            </a:r>
            <a:r>
              <a:rPr lang="en-US" altLang="en-US" sz="3200" dirty="0"/>
              <a:t> also allows the implemented of a VECTORED BRANCH</a:t>
            </a:r>
          </a:p>
          <a:p>
            <a:r>
              <a:rPr lang="en-US" altLang="en-US" sz="3200" dirty="0"/>
              <a:t>Assume register x9 contains the base of a table (TABLE) in the Instruction Memory</a:t>
            </a:r>
          </a:p>
          <a:p>
            <a:r>
              <a:rPr lang="en-US" altLang="en-US" sz="3200" dirty="0"/>
              <a:t>Assume register x10 contains an offset into that table</a:t>
            </a:r>
          </a:p>
          <a:p>
            <a:pPr marL="0" indent="0">
              <a:buNone/>
            </a:pPr>
            <a:r>
              <a:rPr lang="en-US" altLang="en-US" sz="3200" dirty="0"/>
              <a:t>add x7, x9, x10		// Get the specific pointer into x7</a:t>
            </a:r>
          </a:p>
          <a:p>
            <a:pPr marL="0" indent="0">
              <a:buNone/>
            </a:pPr>
            <a:r>
              <a:rPr lang="en-US" altLang="en-US" sz="3200" dirty="0" err="1"/>
              <a:t>jalr</a:t>
            </a:r>
            <a:r>
              <a:rPr lang="en-US" altLang="en-US" sz="3200" dirty="0"/>
              <a:t> x5, 0x0(x7)		// Branch to selected routine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TABLE:		// Routine 1</a:t>
            </a:r>
          </a:p>
          <a:p>
            <a:pPr marL="0" indent="0">
              <a:buNone/>
            </a:pPr>
            <a:r>
              <a:rPr lang="en-US" altLang="en-US" sz="2000" dirty="0"/>
              <a:t>TABLE + 16:	// Routine 2</a:t>
            </a:r>
          </a:p>
          <a:p>
            <a:pPr marL="0" indent="0">
              <a:buNone/>
            </a:pPr>
            <a:r>
              <a:rPr lang="en-US" altLang="en-US" sz="2000" dirty="0"/>
              <a:t>TABLE + 32:	// Routine 3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3121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Upper Immediate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Since the standard immediate is in the lower 12 bits, we need a way to create a 32-bit constant</a:t>
            </a:r>
          </a:p>
          <a:p>
            <a:r>
              <a:rPr lang="en-US" altLang="en-US" sz="3200" dirty="0"/>
              <a:t>20-bit Immediate in upper 20 bits, 0 in lower bits</a:t>
            </a:r>
          </a:p>
          <a:p>
            <a:r>
              <a:rPr lang="en-US" altLang="en-US" sz="3200" dirty="0" err="1"/>
              <a:t>lui</a:t>
            </a:r>
            <a:r>
              <a:rPr lang="en-US" altLang="en-US" sz="3200" dirty="0"/>
              <a:t> x22, 0x12345 (Load Upper Immediate)	</a:t>
            </a:r>
          </a:p>
          <a:p>
            <a:r>
              <a:rPr lang="en-US" altLang="en-US" sz="3200" dirty="0"/>
              <a:t>=&gt; x22 = 0x</a:t>
            </a:r>
            <a:r>
              <a:rPr lang="en-US" altLang="en-US" sz="3200" u="sng" dirty="0"/>
              <a:t>12345</a:t>
            </a:r>
            <a:r>
              <a:rPr lang="en-US" altLang="en-US" sz="3200" dirty="0"/>
              <a:t>000</a:t>
            </a:r>
          </a:p>
          <a:p>
            <a:r>
              <a:rPr lang="en-US" altLang="en-US" sz="3200" dirty="0"/>
              <a:t>No sign extension required</a:t>
            </a:r>
            <a:endParaRPr lang="en-US" altLang="en-US" sz="2800" dirty="0"/>
          </a:p>
          <a:p>
            <a:pPr>
              <a:buNone/>
            </a:pPr>
            <a:r>
              <a:rPr lang="en-US" altLang="en-US" sz="3200" dirty="0">
                <a:latin typeface="Lucida Console" panose="020B0609040504020204" pitchFamily="49" charset="0"/>
              </a:rPr>
              <a:t>	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797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32-bit Constants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76777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Most constants are small</a:t>
            </a:r>
          </a:p>
          <a:p>
            <a:pPr lvl="1"/>
            <a:r>
              <a:rPr lang="en-US" altLang="en-US" sz="2800" dirty="0"/>
              <a:t>12-bit immediate is sufficient</a:t>
            </a:r>
          </a:p>
          <a:p>
            <a:r>
              <a:rPr lang="en-US" altLang="en-US" sz="3200" dirty="0"/>
              <a:t>For the occasional 32-bit constant (e.g. 0x003D0500)</a:t>
            </a:r>
          </a:p>
          <a:p>
            <a:pPr>
              <a:buNone/>
            </a:pPr>
            <a:r>
              <a:rPr lang="en-US" altLang="en-US" sz="3200" dirty="0"/>
              <a:t>	</a:t>
            </a:r>
            <a:r>
              <a:rPr lang="en-US" altLang="en-US" sz="3200" dirty="0" err="1"/>
              <a:t>lui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rd</a:t>
            </a:r>
            <a:r>
              <a:rPr lang="en-US" altLang="en-US" sz="3200" dirty="0"/>
              <a:t>, constant</a:t>
            </a:r>
            <a:endParaRPr lang="en-US" altLang="en-US" dirty="0"/>
          </a:p>
          <a:p>
            <a:pPr lvl="1"/>
            <a:r>
              <a:rPr lang="en-US" altLang="en-US" dirty="0"/>
              <a:t>Copies 20-bit constant to bits [31:12] of </a:t>
            </a:r>
            <a:r>
              <a:rPr lang="en-US" altLang="en-US" dirty="0" err="1"/>
              <a:t>rd</a:t>
            </a:r>
            <a:endParaRPr lang="en-US" altLang="en-US" dirty="0"/>
          </a:p>
          <a:p>
            <a:pPr lvl="1"/>
            <a:r>
              <a:rPr lang="en-US" altLang="en-US" dirty="0"/>
              <a:t>Extends bit 31 to bits [63:32] if 64-bit CPU</a:t>
            </a:r>
          </a:p>
          <a:p>
            <a:pPr lvl="1"/>
            <a:r>
              <a:rPr lang="en-US" altLang="en-US" dirty="0"/>
              <a:t>Clears bits [11:0] of </a:t>
            </a:r>
            <a:r>
              <a:rPr lang="en-US" altLang="en-US" dirty="0" err="1"/>
              <a:t>rd</a:t>
            </a:r>
            <a:r>
              <a:rPr lang="en-US" altLang="en-US" dirty="0"/>
              <a:t> to 0</a:t>
            </a:r>
          </a:p>
          <a:p>
            <a:pPr marL="0" indent="0">
              <a:buNone/>
            </a:pPr>
            <a:endParaRPr lang="en-US" altLang="en-US" sz="4000" dirty="0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151264" y="4809907"/>
            <a:ext cx="2611438" cy="339725"/>
          </a:xfrm>
          <a:prstGeom prst="rect">
            <a:avLst/>
          </a:prstGeom>
          <a:solidFill>
            <a:srgbClr val="ECEAA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0000 0000 0011 1101 0000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96752" y="4809907"/>
            <a:ext cx="2178050" cy="338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0000 0000 0000 0000</a:t>
            </a:r>
            <a:endParaRPr kumimoji="0" lang="en-AU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378027" y="4419382"/>
            <a:ext cx="42624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lui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x19, 976  // 0x003D0</a:t>
            </a:r>
            <a:endParaRPr lang="en-AU" altLang="en-US" sz="22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4378027" y="5240119"/>
            <a:ext cx="46021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addi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x19,x19,128  // 0x500</a:t>
            </a:r>
            <a:endParaRPr lang="en-AU" altLang="en-US" sz="22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973214" y="4809907"/>
            <a:ext cx="2179638" cy="338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0000 0000 0000 0000</a:t>
            </a: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8761114" y="4809907"/>
            <a:ext cx="1665288" cy="338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0000 0000 0000</a:t>
            </a: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6151264" y="5659219"/>
            <a:ext cx="2611438" cy="339725"/>
          </a:xfrm>
          <a:prstGeom prst="rect">
            <a:avLst/>
          </a:prstGeom>
          <a:solidFill>
            <a:srgbClr val="ECEAA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0000 0000 0011 1101 0000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796752" y="5659219"/>
            <a:ext cx="2178050" cy="33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0000 0000 0000 0000</a:t>
            </a: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973214" y="5659219"/>
            <a:ext cx="2179638" cy="33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0000 0000 0000 0000</a:t>
            </a: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8761114" y="5659219"/>
            <a:ext cx="1665288" cy="338138"/>
          </a:xfrm>
          <a:prstGeom prst="rect">
            <a:avLst/>
          </a:prstGeom>
          <a:solidFill>
            <a:srgbClr val="ECEAA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0101 0000 0000</a:t>
            </a:r>
            <a:endParaRPr kumimoji="0" lang="en-AU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7707" y="799664"/>
            <a:ext cx="38894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 you see a potential issue with this two instruction sequence? (P)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What happens with the 12</a:t>
            </a:r>
            <a:r>
              <a:rPr lang="en-US" sz="2800" baseline="30000" dirty="0">
                <a:solidFill>
                  <a:srgbClr val="FF0000"/>
                </a:solidFill>
              </a:rPr>
              <a:t>th</a:t>
            </a:r>
            <a:r>
              <a:rPr lang="en-US" sz="2800" dirty="0">
                <a:solidFill>
                  <a:srgbClr val="FF0000"/>
                </a:solidFill>
              </a:rPr>
              <a:t> bit of the </a:t>
            </a:r>
            <a:r>
              <a:rPr lang="en-US" sz="2800" dirty="0" err="1">
                <a:solidFill>
                  <a:srgbClr val="FF0000"/>
                </a:solidFill>
              </a:rPr>
              <a:t>addi</a:t>
            </a:r>
            <a:r>
              <a:rPr lang="en-US" sz="2800" dirty="0">
                <a:solidFill>
                  <a:srgbClr val="FF0000"/>
                </a:solidFill>
              </a:rPr>
              <a:t> immediate? (P)</a:t>
            </a:r>
          </a:p>
        </p:txBody>
      </p:sp>
    </p:spTree>
    <p:extLst>
      <p:ext uri="{BB962C8B-B14F-4D97-AF65-F5344CB8AC3E}">
        <p14:creationId xmlns:p14="http://schemas.microsoft.com/office/powerpoint/2010/main" val="8286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32-bit Constants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9281"/>
            <a:ext cx="10515600" cy="4322007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If the 12 bit is a negative sign bit, “1,” the following sequence will work and will be used in your </a:t>
            </a:r>
            <a:r>
              <a:rPr lang="en-US" altLang="en-US" sz="3200" dirty="0" err="1"/>
              <a:t>Codasip</a:t>
            </a:r>
            <a:r>
              <a:rPr lang="en-US" altLang="en-US" sz="3200" dirty="0"/>
              <a:t> Project</a:t>
            </a:r>
          </a:p>
          <a:p>
            <a:pPr lvl="1"/>
            <a:r>
              <a:rPr lang="en-US" altLang="en-US" sz="2800" dirty="0"/>
              <a:t>It will work in all cases, “1” or “0” sign bit in the 12-bit </a:t>
            </a:r>
            <a:r>
              <a:rPr lang="en-US" altLang="en-US" sz="2800" dirty="0" err="1"/>
              <a:t>imm</a:t>
            </a:r>
            <a:r>
              <a:rPr lang="en-US" altLang="en-US" sz="2800" dirty="0"/>
              <a:t>.</a:t>
            </a:r>
          </a:p>
          <a:p>
            <a:r>
              <a:rPr lang="en-US" altLang="en-US" sz="3200" dirty="0"/>
              <a:t>Assuming 32-bit registers as in the course </a:t>
            </a:r>
            <a:r>
              <a:rPr lang="en-US" altLang="en-US" sz="3200" dirty="0" err="1"/>
              <a:t>Codasip</a:t>
            </a:r>
            <a:r>
              <a:rPr lang="en-US" altLang="en-US" sz="3200" dirty="0"/>
              <a:t> Project</a:t>
            </a:r>
          </a:p>
          <a:p>
            <a:pPr lvl="1"/>
            <a:r>
              <a:rPr lang="en-US" altLang="en-US" dirty="0" err="1"/>
              <a:t>lui</a:t>
            </a:r>
            <a:r>
              <a:rPr lang="en-US" altLang="en-US" dirty="0"/>
              <a:t> 	x19, 976		</a:t>
            </a:r>
            <a:r>
              <a:rPr lang="en-US" altLang="en-US" dirty="0">
                <a:solidFill>
                  <a:srgbClr val="00B050"/>
                </a:solidFill>
              </a:rPr>
              <a:t>// 0x3d0</a:t>
            </a:r>
          </a:p>
          <a:p>
            <a:pPr lvl="1"/>
            <a:r>
              <a:rPr lang="en-US" altLang="en-US" dirty="0" err="1"/>
              <a:t>addi</a:t>
            </a:r>
            <a:r>
              <a:rPr lang="en-US" altLang="en-US" dirty="0"/>
              <a:t>	x5, x0, 2548		</a:t>
            </a:r>
            <a:r>
              <a:rPr lang="en-US" altLang="en-US" dirty="0">
                <a:solidFill>
                  <a:srgbClr val="00B050"/>
                </a:solidFill>
              </a:rPr>
              <a:t>// 0xd48</a:t>
            </a:r>
          </a:p>
          <a:p>
            <a:pPr lvl="1"/>
            <a:r>
              <a:rPr lang="en-US" altLang="en-US" dirty="0" err="1"/>
              <a:t>slli</a:t>
            </a:r>
            <a:r>
              <a:rPr lang="en-US" altLang="en-US" dirty="0"/>
              <a:t>	x5, x5, 20		</a:t>
            </a:r>
            <a:r>
              <a:rPr lang="en-US" altLang="en-US" dirty="0">
                <a:solidFill>
                  <a:srgbClr val="00B050"/>
                </a:solidFill>
              </a:rPr>
              <a:t>// push the 20 sign extended bits out of reg</a:t>
            </a:r>
          </a:p>
          <a:p>
            <a:pPr lvl="1"/>
            <a:r>
              <a:rPr lang="en-US" altLang="en-US" dirty="0" err="1"/>
              <a:t>srli</a:t>
            </a:r>
            <a:r>
              <a:rPr lang="en-US" altLang="en-US" dirty="0"/>
              <a:t>	x5, x5, 20		</a:t>
            </a:r>
            <a:r>
              <a:rPr lang="en-US" altLang="en-US" dirty="0">
                <a:solidFill>
                  <a:srgbClr val="00B050"/>
                </a:solidFill>
              </a:rPr>
              <a:t>// right justify 12 bit constant</a:t>
            </a:r>
          </a:p>
          <a:p>
            <a:pPr lvl="1"/>
            <a:r>
              <a:rPr lang="en-US" altLang="en-US" dirty="0"/>
              <a:t>add	x19, x19, x5		</a:t>
            </a:r>
            <a:r>
              <a:rPr lang="en-US" altLang="en-US" dirty="0">
                <a:solidFill>
                  <a:srgbClr val="00B050"/>
                </a:solidFill>
              </a:rPr>
              <a:t>// combine for 32-bit constant (0x003d0d48)</a:t>
            </a:r>
          </a:p>
          <a:p>
            <a:r>
              <a:rPr lang="en-US" altLang="en-US" sz="3200" dirty="0"/>
              <a:t>How could we implement 1 new instruction to save 3?</a:t>
            </a:r>
          </a:p>
        </p:txBody>
      </p:sp>
    </p:spTree>
    <p:extLst>
      <p:ext uri="{BB962C8B-B14F-4D97-AF65-F5344CB8AC3E}">
        <p14:creationId xmlns:p14="http://schemas.microsoft.com/office/powerpoint/2010/main" val="5233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RISC-V:  32-bit Constants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9281"/>
            <a:ext cx="10515600" cy="432200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Create an “unsigned immediate”, say </a:t>
            </a:r>
            <a:r>
              <a:rPr lang="en-US" altLang="en-US" sz="3200" dirty="0" err="1"/>
              <a:t>addiu</a:t>
            </a:r>
            <a:endParaRPr lang="en-US" altLang="en-US" sz="2800" dirty="0"/>
          </a:p>
          <a:p>
            <a:r>
              <a:rPr lang="en-US" altLang="en-US" sz="3200" dirty="0"/>
              <a:t>Assuming 32-bit registers as in the course </a:t>
            </a:r>
            <a:r>
              <a:rPr lang="en-US" altLang="en-US" sz="3200" dirty="0" err="1"/>
              <a:t>Codasip</a:t>
            </a:r>
            <a:r>
              <a:rPr lang="en-US" altLang="en-US" sz="3200" dirty="0"/>
              <a:t> Project</a:t>
            </a:r>
          </a:p>
          <a:p>
            <a:pPr lvl="1"/>
            <a:r>
              <a:rPr lang="en-US" altLang="en-US" dirty="0" err="1"/>
              <a:t>lui</a:t>
            </a:r>
            <a:r>
              <a:rPr lang="en-US" altLang="en-US" dirty="0"/>
              <a:t> 	x19, 976		</a:t>
            </a:r>
            <a:r>
              <a:rPr lang="en-US" altLang="en-US" dirty="0">
                <a:solidFill>
                  <a:srgbClr val="00B050"/>
                </a:solidFill>
              </a:rPr>
              <a:t>// 0x003d0(000)</a:t>
            </a:r>
          </a:p>
          <a:p>
            <a:pPr lvl="1"/>
            <a:r>
              <a:rPr lang="en-US" altLang="en-US" dirty="0" err="1"/>
              <a:t>addiu</a:t>
            </a:r>
            <a:r>
              <a:rPr lang="en-US" altLang="en-US" dirty="0"/>
              <a:t>	x19, x19, 2548		</a:t>
            </a:r>
            <a:r>
              <a:rPr lang="en-US" altLang="en-US" dirty="0">
                <a:solidFill>
                  <a:srgbClr val="00B050"/>
                </a:solidFill>
              </a:rPr>
              <a:t>// 0x(00000)d48 – NOT SIGN EXTENDED</a:t>
            </a:r>
          </a:p>
          <a:p>
            <a:pPr lvl="1"/>
            <a:r>
              <a:rPr lang="en-US" altLang="en-US" dirty="0" err="1">
                <a:highlight>
                  <a:srgbClr val="C0C0C0"/>
                </a:highlight>
              </a:rPr>
              <a:t>slli</a:t>
            </a:r>
            <a:r>
              <a:rPr lang="en-US" altLang="en-US" dirty="0">
                <a:highlight>
                  <a:srgbClr val="C0C0C0"/>
                </a:highlight>
              </a:rPr>
              <a:t>	x5, x5, 20		</a:t>
            </a:r>
            <a:r>
              <a:rPr lang="en-US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// push the 20 sign extended bits out of </a:t>
            </a:r>
            <a:r>
              <a:rPr lang="en-US" altLang="en-US" dirty="0" err="1">
                <a:solidFill>
                  <a:srgbClr val="00B050"/>
                </a:solidFill>
                <a:highlight>
                  <a:srgbClr val="C0C0C0"/>
                </a:highlight>
              </a:rPr>
              <a:t>reg</a:t>
            </a:r>
            <a:endParaRPr lang="en-US" altLang="en-US" dirty="0">
              <a:solidFill>
                <a:srgbClr val="00B050"/>
              </a:solidFill>
              <a:highlight>
                <a:srgbClr val="C0C0C0"/>
              </a:highlight>
            </a:endParaRPr>
          </a:p>
          <a:p>
            <a:pPr lvl="1"/>
            <a:r>
              <a:rPr lang="en-US" altLang="en-US" dirty="0" err="1">
                <a:highlight>
                  <a:srgbClr val="C0C0C0"/>
                </a:highlight>
              </a:rPr>
              <a:t>srli</a:t>
            </a:r>
            <a:r>
              <a:rPr lang="en-US" altLang="en-US" dirty="0">
                <a:highlight>
                  <a:srgbClr val="C0C0C0"/>
                </a:highlight>
              </a:rPr>
              <a:t>	x5, x5, 20		</a:t>
            </a:r>
            <a:r>
              <a:rPr lang="en-US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// right justify 12 bit constant</a:t>
            </a:r>
          </a:p>
          <a:p>
            <a:pPr lvl="1"/>
            <a:r>
              <a:rPr lang="en-US" altLang="en-US" dirty="0" err="1">
                <a:highlight>
                  <a:srgbClr val="C0C0C0"/>
                </a:highlight>
              </a:rPr>
              <a:t>sdd</a:t>
            </a:r>
            <a:r>
              <a:rPr lang="en-US" altLang="en-US" dirty="0">
                <a:highlight>
                  <a:srgbClr val="C0C0C0"/>
                </a:highlight>
              </a:rPr>
              <a:t>	x19, x19, x5		</a:t>
            </a:r>
            <a:r>
              <a:rPr lang="en-US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// combine for 32-bit constant (0x003d0d48)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375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  <a:endParaRPr lang="en-US" dirty="0"/>
          </a:p>
          <a:p>
            <a:pPr lvl="2"/>
            <a:r>
              <a:rPr lang="en-US" sz="2400" dirty="0"/>
              <a:t>Chapter 2, “Language of the Computer”</a:t>
            </a:r>
          </a:p>
          <a:p>
            <a:pPr lvl="3"/>
            <a:r>
              <a:rPr lang="en-US" sz="2000" dirty="0"/>
              <a:t>sections 2.1 thru 2.8</a:t>
            </a:r>
          </a:p>
          <a:p>
            <a:pPr lvl="3"/>
            <a:r>
              <a:rPr lang="en-US" sz="2000" dirty="0"/>
              <a:t>pages 60-108 (sections 2.1 thru 2.8)</a:t>
            </a:r>
          </a:p>
          <a:p>
            <a:r>
              <a:rPr lang="en-US" sz="3200" dirty="0"/>
              <a:t>The RISC-V Specification is in Content/Course Material/RISC-V Documentation/riscv-spec-v2.2.pdf.</a:t>
            </a:r>
          </a:p>
          <a:p>
            <a:pPr lvl="1"/>
            <a:r>
              <a:rPr lang="en-US" sz="2800" dirty="0"/>
              <a:t>The chart on page 104 is essential</a:t>
            </a:r>
          </a:p>
          <a:p>
            <a:r>
              <a:rPr lang="en-US" sz="3200" dirty="0"/>
              <a:t>Homework 1 assigned – Due Thursday, February 4 at 10:00 pm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55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 is in the deduction period – 25%/day</a:t>
            </a:r>
          </a:p>
          <a:p>
            <a:r>
              <a:rPr lang="en-US" dirty="0"/>
              <a:t>Phase 2 is posted.</a:t>
            </a:r>
          </a:p>
          <a:p>
            <a:r>
              <a:rPr lang="en-US" dirty="0"/>
              <a:t>The Target Date is Sunday, February 7 at 10:00 PM</a:t>
            </a:r>
          </a:p>
          <a:p>
            <a:r>
              <a:rPr lang="en-US" dirty="0"/>
              <a:t>Bonus 1%/day before that.  Deduction 10%/day after that.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TA Office Hours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23 respondents for Doodle Poll – thanks!</a:t>
            </a:r>
          </a:p>
          <a:p>
            <a:r>
              <a:rPr lang="en-US" dirty="0"/>
              <a:t>Will announce TA OH schedules by Monday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2 Note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ia_utils.codal</a:t>
            </a:r>
            <a:r>
              <a:rPr lang="en-US" dirty="0"/>
              <a:t> defines the functions in the RISC-V ALU.</a:t>
            </a:r>
          </a:p>
          <a:p>
            <a:r>
              <a:rPr lang="en-US" dirty="0"/>
              <a:t>We want to minimize the ALU logic and therefore minimize the number of functions.</a:t>
            </a:r>
          </a:p>
          <a:p>
            <a:r>
              <a:rPr lang="en-US" dirty="0"/>
              <a:t>Exactly 11 functions are required, and these are included in the commented sections of </a:t>
            </a:r>
            <a:r>
              <a:rPr lang="en-US" dirty="0" err="1"/>
              <a:t>ia_utils</a:t>
            </a:r>
            <a:r>
              <a:rPr lang="en-US" dirty="0"/>
              <a:t>.  Designs with more than 11 choices will be rejected.</a:t>
            </a:r>
          </a:p>
          <a:p>
            <a:r>
              <a:rPr lang="en-US" dirty="0"/>
              <a:t>DO NOT modify any functions or add any new ones.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2 – switch Syntax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76446" cy="4351338"/>
          </a:xfrm>
        </p:spPr>
        <p:txBody>
          <a:bodyPr>
            <a:normAutofit/>
          </a:bodyPr>
          <a:lstStyle/>
          <a:p>
            <a:r>
              <a:rPr lang="en-US" dirty="0"/>
              <a:t>In a C switch statement, 2 ways to implement cases</a:t>
            </a:r>
          </a:p>
          <a:p>
            <a:r>
              <a:rPr lang="en-US" dirty="0"/>
              <a:t>Multiple cases for a single function (as in Phase1_orig)</a:t>
            </a:r>
          </a:p>
          <a:p>
            <a:r>
              <a:rPr lang="en-US" dirty="0"/>
              <a:t>Separate function for each case</a:t>
            </a:r>
          </a:p>
          <a:p>
            <a:r>
              <a:rPr lang="en-US" dirty="0"/>
              <a:t>Can mix and match these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F33CEB-9017-41BF-9930-DB8F91A93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08" y="1736180"/>
            <a:ext cx="3019846" cy="117173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5BCCDE-8981-4186-9EF0-8F98C7FAC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66" y="3360290"/>
            <a:ext cx="2905530" cy="15718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1189B9-E1B0-456C-9A89-2E32A14C63FD}"/>
              </a:ext>
            </a:extLst>
          </p:cNvPr>
          <p:cNvCxnSpPr/>
          <p:nvPr/>
        </p:nvCxnSpPr>
        <p:spPr>
          <a:xfrm flipV="1">
            <a:off x="5381625" y="2314575"/>
            <a:ext cx="1152525" cy="8286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872D43-FAD7-48C3-88C2-4A3362694324}"/>
              </a:ext>
            </a:extLst>
          </p:cNvPr>
          <p:cNvCxnSpPr>
            <a:cxnSpLocks/>
          </p:cNvCxnSpPr>
          <p:nvPr/>
        </p:nvCxnSpPr>
        <p:spPr>
          <a:xfrm flipV="1">
            <a:off x="5814646" y="3790950"/>
            <a:ext cx="719504" cy="66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A5A5CA-E851-407F-B4F8-7A717277D939}"/>
              </a:ext>
            </a:extLst>
          </p:cNvPr>
          <p:cNvCxnSpPr>
            <a:cxnSpLocks/>
          </p:cNvCxnSpPr>
          <p:nvPr/>
        </p:nvCxnSpPr>
        <p:spPr>
          <a:xfrm>
            <a:off x="5814646" y="3857626"/>
            <a:ext cx="719504" cy="609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2 Common Error #1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0800000" flipV="1">
            <a:off x="838200" y="4048124"/>
            <a:ext cx="10515600" cy="1571625"/>
          </a:xfrm>
        </p:spPr>
        <p:txBody>
          <a:bodyPr>
            <a:normAutofit/>
          </a:bodyPr>
          <a:lstStyle/>
          <a:p>
            <a:r>
              <a:rPr lang="en-US" dirty="0"/>
              <a:t>You have tried to build the program when a simulation was running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DF4D5B-A58A-46C8-82EE-D17A59E6D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2" y="1664808"/>
            <a:ext cx="10582670" cy="20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2 Common Error #2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0175" y="3981008"/>
            <a:ext cx="10515600" cy="2000691"/>
          </a:xfrm>
        </p:spPr>
        <p:txBody>
          <a:bodyPr>
            <a:normAutofit/>
          </a:bodyPr>
          <a:lstStyle/>
          <a:p>
            <a:r>
              <a:rPr lang="en-US" dirty="0"/>
              <a:t>You have tried to build the hardware project when a simulation was running</a:t>
            </a:r>
          </a:p>
          <a:p>
            <a:r>
              <a:rPr lang="en-US" dirty="0"/>
              <a:t>Always terminate the simulation with the red button before you do anything else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976CC9D-A827-4C9F-92E3-39AD95455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8" y="1403426"/>
            <a:ext cx="10784830" cy="23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49109</TotalTime>
  <Words>1912</Words>
  <Application>Microsoft Office PowerPoint</Application>
  <PresentationFormat>Widescreen</PresentationFormat>
  <Paragraphs>263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HelveticaNeueLT Std ExtBlk Cn</vt:lpstr>
      <vt:lpstr>Lucida Console</vt:lpstr>
      <vt:lpstr>Wingdings</vt:lpstr>
      <vt:lpstr>Office Theme</vt:lpstr>
      <vt:lpstr>ECEN 3593-001 Computer Organization</vt:lpstr>
      <vt:lpstr>Agenda</vt:lpstr>
      <vt:lpstr>Class Announcements</vt:lpstr>
      <vt:lpstr>Class Announcements</vt:lpstr>
      <vt:lpstr>TA Office Hours</vt:lpstr>
      <vt:lpstr>Phase 2 Note</vt:lpstr>
      <vt:lpstr>Phase 2 – switch Syntax</vt:lpstr>
      <vt:lpstr>Phase 2 Common Error #1</vt:lpstr>
      <vt:lpstr>Phase 2 Common Error #2</vt:lpstr>
      <vt:lpstr>Registers vs Memory</vt:lpstr>
      <vt:lpstr>RISC-V:  Registers (convention)</vt:lpstr>
      <vt:lpstr>Instruction Memory</vt:lpstr>
      <vt:lpstr>RISC-V:  Conditional Branch Instructions</vt:lpstr>
      <vt:lpstr>RISC-V:  Conditional Branch Instructions</vt:lpstr>
      <vt:lpstr>RISC-V:  Conditional Branch Instructions</vt:lpstr>
      <vt:lpstr>Signed vs. Unsigned Conditional Branches</vt:lpstr>
      <vt:lpstr>RISC-V:  Conditional Branch Instructions</vt:lpstr>
      <vt:lpstr>RISC-V:  Jump Instructions</vt:lpstr>
      <vt:lpstr>Procedure Call</vt:lpstr>
      <vt:lpstr>Procedure Call Instructions</vt:lpstr>
      <vt:lpstr>JAL/JALR Example</vt:lpstr>
      <vt:lpstr>RISC-V:  Jump Instructions</vt:lpstr>
      <vt:lpstr>RISC-V:  Upper Immediate Instructions</vt:lpstr>
      <vt:lpstr>RISC-V:  32-bit Constants</vt:lpstr>
      <vt:lpstr>RISC-V:  32-bit Constants</vt:lpstr>
      <vt:lpstr>RISC-V:  32-bit Constants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475</cp:revision>
  <dcterms:created xsi:type="dcterms:W3CDTF">2015-08-04T22:38:58Z</dcterms:created>
  <dcterms:modified xsi:type="dcterms:W3CDTF">2021-01-30T23:57:37Z</dcterms:modified>
</cp:coreProperties>
</file>