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706" r:id="rId4"/>
    <p:sldId id="676" r:id="rId5"/>
    <p:sldId id="916" r:id="rId6"/>
    <p:sldId id="851" r:id="rId7"/>
    <p:sldId id="798" r:id="rId8"/>
    <p:sldId id="912" r:id="rId9"/>
    <p:sldId id="861" r:id="rId10"/>
    <p:sldId id="866" r:id="rId11"/>
    <p:sldId id="896" r:id="rId12"/>
    <p:sldId id="800" r:id="rId13"/>
    <p:sldId id="803" r:id="rId14"/>
    <p:sldId id="799" r:id="rId15"/>
    <p:sldId id="792" r:id="rId16"/>
    <p:sldId id="872" r:id="rId17"/>
    <p:sldId id="795" r:id="rId18"/>
    <p:sldId id="796" r:id="rId19"/>
    <p:sldId id="797" r:id="rId20"/>
    <p:sldId id="871" r:id="rId21"/>
    <p:sldId id="873" r:id="rId22"/>
    <p:sldId id="874" r:id="rId23"/>
    <p:sldId id="875" r:id="rId24"/>
    <p:sldId id="697" r:id="rId25"/>
    <p:sldId id="876" r:id="rId26"/>
    <p:sldId id="906" r:id="rId27"/>
    <p:sldId id="907" r:id="rId28"/>
    <p:sldId id="908" r:id="rId29"/>
    <p:sldId id="909" r:id="rId30"/>
    <p:sldId id="914" r:id="rId31"/>
    <p:sldId id="862" r:id="rId32"/>
    <p:sldId id="870" r:id="rId33"/>
    <p:sldId id="877" r:id="rId34"/>
    <p:sldId id="863" r:id="rId35"/>
    <p:sldId id="91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3899" autoAdjust="0"/>
  </p:normalViewPr>
  <p:slideViewPr>
    <p:cSldViewPr snapToGrid="0">
      <p:cViewPr varScale="1">
        <p:scale>
          <a:sx n="100" d="100"/>
          <a:sy n="100" d="100"/>
        </p:scale>
        <p:origin x="102" y="756"/>
      </p:cViewPr>
      <p:guideLst/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4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CFA5-A7FC-458F-B03C-73149AB84BC1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724D-8130-4979-A201-95D60FC2DE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8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B5AC0-B321-4A86-97B8-6DA69A76B311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5CFA0-AB82-4594-9186-FAF68A191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25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21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78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39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8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40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6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41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69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9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243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1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24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28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611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53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66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267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222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23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35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387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782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80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691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189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60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41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12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34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87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58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E24485-7D48-4B1E-A1C6-9D902E8B7592}" type="datetime1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AA2F-6D7A-49A7-A50B-DAF0D8AFEAC7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883-3F42-4B10-946A-41383A266422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93BA-1466-487C-AFB7-A65D9F9F6166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2E8-8713-4437-BD43-F8660904658D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902-2DC3-4172-A1A6-3EFE732B88C1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5F7-BE85-4441-BC47-13C60347E153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92C8-9440-4DB5-A244-55302416B093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BFE8-AC4E-4974-B1F5-035436A2A2A1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FB47-3EAE-4919-8ED0-B370A759916F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625-AB2D-4DBF-9C96-2D76DC17DBAA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49B0F1-5963-4B9B-B9FA-6DED7DDAF72B}" type="datetime1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file:///C:\Users\kgrah\Documents\CU\Computer%20Organization\Fall%202017\Syllabus\riscv-spec-v2.2.pdf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uboulder.zoom.us/j/4317981384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756712" cy="23876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HelveticaNeueLT Std ExtBlk Cn" panose="020B0806040502050204" pitchFamily="34" charset="0"/>
              </a:rPr>
              <a:t>ECEN 3593-001</a:t>
            </a:r>
            <a:br>
              <a:rPr lang="en-US" sz="9600" dirty="0">
                <a:latin typeface="HelveticaNeueLT Std ExtBlk Cn" panose="020B0806040502050204" pitchFamily="34" charset="0"/>
              </a:rPr>
            </a:br>
            <a:r>
              <a:rPr lang="en-US" sz="5300" dirty="0">
                <a:latin typeface="HelveticaNeueLT Std ExtBlk Cn" panose="020B0806040502050204" pitchFamily="34" charset="0"/>
              </a:rPr>
              <a:t>Computer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Lecture #7</a:t>
            </a:r>
          </a:p>
          <a:p>
            <a:r>
              <a:rPr lang="en-US" sz="3600">
                <a:solidFill>
                  <a:srgbClr val="CFB87C"/>
                </a:solidFill>
                <a:latin typeface="HelveticaNeueLT Std ExtBlk Cn" panose="020B0806040502050204" pitchFamily="34" charset="0"/>
              </a:rPr>
              <a:t>1 February 2021</a:t>
            </a:r>
            <a:endParaRPr lang="en-US" sz="3600" dirty="0">
              <a:solidFill>
                <a:srgbClr val="CFB87C"/>
              </a:solidFill>
              <a:latin typeface="HelveticaNeueLT Std ExtBlk Cn" panose="020B08060405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91" y="5979928"/>
            <a:ext cx="2057404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 32-bit Constants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79281"/>
            <a:ext cx="10515600" cy="4322007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200" dirty="0"/>
              <a:t>How could the compiler handle 32-bit constants?</a:t>
            </a:r>
          </a:p>
          <a:p>
            <a:r>
              <a:rPr lang="en-US" altLang="en-US" sz="3200" dirty="0"/>
              <a:t>Modify the </a:t>
            </a:r>
            <a:r>
              <a:rPr lang="en-US" altLang="en-US" sz="3200" dirty="0" err="1"/>
              <a:t>lui</a:t>
            </a:r>
            <a:r>
              <a:rPr lang="en-US" altLang="en-US" sz="3200" dirty="0"/>
              <a:t> immediate to compensate</a:t>
            </a:r>
          </a:p>
          <a:p>
            <a:r>
              <a:rPr lang="en-US" altLang="en-US" sz="3200" dirty="0"/>
              <a:t>In previous example – want 0x003D0D48</a:t>
            </a:r>
          </a:p>
          <a:p>
            <a:r>
              <a:rPr lang="en-US" altLang="en-US" sz="3200" dirty="0"/>
              <a:t>We’re going to add 0xFFFFFD48 to the upper immediate</a:t>
            </a:r>
          </a:p>
          <a:p>
            <a:r>
              <a:rPr lang="en-US" altLang="en-US" sz="3200" dirty="0"/>
              <a:t>This is like adding 0x00000D48</a:t>
            </a:r>
          </a:p>
          <a:p>
            <a:r>
              <a:rPr lang="en-US" altLang="en-US" sz="3200" dirty="0"/>
              <a:t>And then 0xFFFFF000, which is -0x1000</a:t>
            </a:r>
          </a:p>
          <a:p>
            <a:r>
              <a:rPr lang="en-US" altLang="en-US" sz="3200" dirty="0"/>
              <a:t>So add +0x1000 to the LUI value, which is +0x1 to the constant</a:t>
            </a:r>
          </a:p>
          <a:p>
            <a:r>
              <a:rPr lang="en-US" altLang="en-US" sz="3200" dirty="0" err="1"/>
              <a:t>lui</a:t>
            </a:r>
            <a:r>
              <a:rPr lang="en-US" altLang="en-US" sz="3200" dirty="0"/>
              <a:t> x19, 0x003D</a:t>
            </a:r>
            <a:r>
              <a:rPr lang="en-US" altLang="en-US" sz="3200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en-US" sz="3200" dirty="0" err="1"/>
              <a:t>addi</a:t>
            </a:r>
            <a:r>
              <a:rPr lang="en-US" altLang="en-US" sz="3200" dirty="0"/>
              <a:t>  x19, x19, 0xD48</a:t>
            </a:r>
          </a:p>
          <a:p>
            <a:r>
              <a:rPr lang="en-US" altLang="en-US" sz="3200" dirty="0"/>
              <a:t>Result – x19 = 0x003D0D48</a:t>
            </a:r>
          </a:p>
          <a:p>
            <a:pPr marL="0" indent="0">
              <a:buNone/>
            </a:pPr>
            <a:endParaRPr lang="en-US" altLang="en-US" sz="3200" dirty="0"/>
          </a:p>
          <a:p>
            <a:pPr marL="0" indent="0">
              <a:buNone/>
            </a:pPr>
            <a:endParaRPr lang="en-US" altLang="en-US" sz="4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9E273C-C9C6-484A-B82E-94E92EA633B8}"/>
              </a:ext>
            </a:extLst>
          </p:cNvPr>
          <p:cNvSpPr/>
          <p:nvPr/>
        </p:nvSpPr>
        <p:spPr>
          <a:xfrm>
            <a:off x="3197171" y="4240885"/>
            <a:ext cx="325465" cy="4262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1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 Upper Immediate Instructions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 err="1"/>
              <a:t>auipc</a:t>
            </a:r>
            <a:r>
              <a:rPr lang="en-US" altLang="en-US" sz="3200" dirty="0"/>
              <a:t> x27, 0x00001 (Add Upper Immediate to PC)	</a:t>
            </a:r>
          </a:p>
          <a:p>
            <a:r>
              <a:rPr lang="en-US" altLang="en-US" sz="3200" dirty="0"/>
              <a:t>=&gt; x27 = Current PC + 0x</a:t>
            </a:r>
            <a:r>
              <a:rPr lang="en-US" altLang="en-US" sz="3200" dirty="0">
                <a:solidFill>
                  <a:srgbClr val="FF0000"/>
                </a:solidFill>
              </a:rPr>
              <a:t>00001</a:t>
            </a:r>
            <a:r>
              <a:rPr lang="en-US" altLang="en-US" sz="3200" dirty="0"/>
              <a:t>000</a:t>
            </a:r>
          </a:p>
          <a:p>
            <a:r>
              <a:rPr lang="en-US" altLang="en-US" sz="3200" dirty="0"/>
              <a:t>Allows software to determine the program location in memory</a:t>
            </a:r>
          </a:p>
          <a:p>
            <a:r>
              <a:rPr lang="en-US" altLang="en-US" sz="3200" dirty="0"/>
              <a:t>Can access data embedded in the program</a:t>
            </a:r>
          </a:p>
          <a:p>
            <a:r>
              <a:rPr lang="en-US" altLang="en-US" sz="3200" dirty="0"/>
              <a:t>The only obvious mistake (to me) in the RISC-V ISA – we really want to add a normal immediate</a:t>
            </a:r>
          </a:p>
          <a:p>
            <a:endParaRPr lang="en-US" altLang="en-US" sz="2800" dirty="0"/>
          </a:p>
          <a:p>
            <a:pPr>
              <a:buNone/>
            </a:pPr>
            <a:r>
              <a:rPr lang="en-US" altLang="en-US" sz="3200" dirty="0">
                <a:latin typeface="Lucida Console" panose="020B0609040504020204" pitchFamily="49" charset="0"/>
              </a:rPr>
              <a:t>	</a:t>
            </a:r>
            <a:endParaRPr lang="en-US" altLang="en-US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A5B2B9-839E-4EA9-92AC-81D21E20579F}"/>
              </a:ext>
            </a:extLst>
          </p:cNvPr>
          <p:cNvSpPr/>
          <p:nvPr/>
        </p:nvSpPr>
        <p:spPr>
          <a:xfrm>
            <a:off x="4845145" y="3244334"/>
            <a:ext cx="250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ECEN 4593-001 lecture 9</a:t>
            </a:r>
          </a:p>
        </p:txBody>
      </p:sp>
    </p:spTree>
    <p:extLst>
      <p:ext uri="{BB962C8B-B14F-4D97-AF65-F5344CB8AC3E}">
        <p14:creationId xmlns:p14="http://schemas.microsoft.com/office/powerpoint/2010/main" val="257417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RISC-V: Machine Language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00899"/>
            <a:ext cx="10515600" cy="4537464"/>
          </a:xfrm>
        </p:spPr>
        <p:txBody>
          <a:bodyPr>
            <a:normAutofit/>
          </a:bodyPr>
          <a:lstStyle/>
          <a:p>
            <a:r>
              <a:rPr lang="en-US" dirty="0"/>
              <a:t>Assembly Language is a human readable description of the instructions to be executed</a:t>
            </a:r>
          </a:p>
          <a:p>
            <a:r>
              <a:rPr lang="en-US" dirty="0"/>
              <a:t>Machine Language is a machine readable description</a:t>
            </a:r>
          </a:p>
          <a:p>
            <a:r>
              <a:rPr lang="en-US" dirty="0"/>
              <a:t>Patterns of 1’s and 0’s held in the Instruction Memory</a:t>
            </a:r>
          </a:p>
          <a:p>
            <a:r>
              <a:rPr lang="en-US" dirty="0"/>
              <a:t>What Great Idea of Computer Architecture is apparent here?</a:t>
            </a:r>
          </a:p>
          <a:p>
            <a:r>
              <a:rPr lang="en-US" dirty="0">
                <a:solidFill>
                  <a:srgbClr val="FF0000"/>
                </a:solidFill>
              </a:rPr>
              <a:t>Abstraction</a:t>
            </a:r>
            <a:r>
              <a:rPr lang="en-US" dirty="0"/>
              <a:t> – Assembly Language is an Abstraction of Machine Language</a:t>
            </a:r>
          </a:p>
          <a:p>
            <a:r>
              <a:rPr lang="en-US" dirty="0"/>
              <a:t>In RV32I all instructions are 32 bits 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Simplicity is the art of design!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4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RISC-V Instruction  Set Architecture (ISA)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Content Placeholder 7">
            <a:hlinkClick r:id="rId5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759111" y="1444760"/>
            <a:ext cx="8402001" cy="47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18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RISC-V Instruction Formats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C501CBB-4E32-4AE1-9985-E42C75E8F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577" y="2465322"/>
            <a:ext cx="8241601" cy="192735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B165F5-8F09-4134-8F09-1DBBCBBFAB89}"/>
              </a:ext>
            </a:extLst>
          </p:cNvPr>
          <p:cNvSpPr txBox="1"/>
          <p:nvPr/>
        </p:nvSpPr>
        <p:spPr>
          <a:xfrm>
            <a:off x="4191000" y="4791798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From Page 104</a:t>
            </a:r>
          </a:p>
        </p:txBody>
      </p:sp>
    </p:spTree>
    <p:extLst>
      <p:ext uri="{BB962C8B-B14F-4D97-AF65-F5344CB8AC3E}">
        <p14:creationId xmlns:p14="http://schemas.microsoft.com/office/powerpoint/2010/main" val="523479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 R-type instructions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804160"/>
            <a:ext cx="10515600" cy="330765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200" dirty="0"/>
              <a:t>The layout of the instruction is called the </a:t>
            </a:r>
            <a:r>
              <a:rPr lang="en-US" altLang="en-US" sz="3200" dirty="0">
                <a:solidFill>
                  <a:srgbClr val="0070C0"/>
                </a:solidFill>
              </a:rPr>
              <a:t>instruction format</a:t>
            </a:r>
          </a:p>
          <a:p>
            <a:r>
              <a:rPr lang="en-US" altLang="en-US" sz="3200" dirty="0"/>
              <a:t>Each segment in the instruction is called a </a:t>
            </a:r>
            <a:r>
              <a:rPr lang="en-US" altLang="en-US" sz="3200" dirty="0">
                <a:solidFill>
                  <a:srgbClr val="0070C0"/>
                </a:solidFill>
              </a:rPr>
              <a:t>field</a:t>
            </a:r>
            <a:endParaRPr lang="en-US" altLang="en-US" sz="3200" dirty="0"/>
          </a:p>
          <a:p>
            <a:r>
              <a:rPr lang="en-US" altLang="en-US" sz="3200" dirty="0"/>
              <a:t>Instruction fields</a:t>
            </a:r>
          </a:p>
          <a:p>
            <a:pPr lvl="1"/>
            <a:r>
              <a:rPr lang="en-US" altLang="en-US" sz="2800" dirty="0"/>
              <a:t>opcode: operation code (format e.g. R-type is a function of the opcode)</a:t>
            </a:r>
          </a:p>
          <a:p>
            <a:pPr lvl="1"/>
            <a:r>
              <a:rPr lang="en-US" altLang="en-US" sz="2800" dirty="0" err="1"/>
              <a:t>rd</a:t>
            </a:r>
            <a:r>
              <a:rPr lang="en-US" altLang="en-US" sz="2800" dirty="0"/>
              <a:t>: destination register number</a:t>
            </a:r>
          </a:p>
          <a:p>
            <a:pPr lvl="1"/>
            <a:r>
              <a:rPr lang="en-US" altLang="en-US" sz="2800" dirty="0"/>
              <a:t>funct3 (or fn3): 3-bit function code (additional opcode)</a:t>
            </a:r>
          </a:p>
          <a:p>
            <a:pPr lvl="1"/>
            <a:r>
              <a:rPr lang="en-US" altLang="en-US" sz="2800" dirty="0"/>
              <a:t>rs1: the first source register number</a:t>
            </a:r>
          </a:p>
          <a:p>
            <a:pPr lvl="1"/>
            <a:r>
              <a:rPr lang="en-US" altLang="en-US" sz="2800" dirty="0"/>
              <a:t>rs2: the second source register number</a:t>
            </a:r>
          </a:p>
          <a:p>
            <a:pPr lvl="1"/>
            <a:r>
              <a:rPr lang="en-US" altLang="en-US" sz="2800" dirty="0"/>
              <a:t>funct7 (or fn7): 7-bit function code (additional opcode)</a:t>
            </a:r>
          </a:p>
          <a:p>
            <a:pPr marL="0" indent="0">
              <a:buNone/>
            </a:pPr>
            <a:endParaRPr lang="en-US" alt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6169" y="1379282"/>
            <a:ext cx="8815292" cy="113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2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RISC-V R-type Instruction Formats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Content Placeholder 14" descr="A close up of a screen&#10;&#10;Description automatically generated">
            <a:extLst>
              <a:ext uri="{FF2B5EF4-FFF2-40B4-BE49-F238E27FC236}">
                <a16:creationId xmlns:a16="http://schemas.microsoft.com/office/drawing/2014/main" id="{41F7E469-6C1D-4AD5-855C-29C965C14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71" y="1631685"/>
            <a:ext cx="5786996" cy="1690937"/>
          </a:xfrm>
        </p:spPr>
      </p:pic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0397A563-FCFC-4D30-B4D7-587D47BAE1CE}"/>
              </a:ext>
            </a:extLst>
          </p:cNvPr>
          <p:cNvSpPr txBox="1">
            <a:spLocks/>
          </p:cNvSpPr>
          <p:nvPr/>
        </p:nvSpPr>
        <p:spPr>
          <a:xfrm>
            <a:off x="838200" y="3535379"/>
            <a:ext cx="10167796" cy="2202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OPCODEs are the same – select R-type</a:t>
            </a:r>
          </a:p>
          <a:p>
            <a:r>
              <a:rPr lang="en-US" dirty="0"/>
              <a:t>FN3 defines the basic ALU operation</a:t>
            </a:r>
          </a:p>
          <a:p>
            <a:r>
              <a:rPr lang="en-US" dirty="0"/>
              <a:t>FN7 defines additional instructions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A80A8D-7B85-4565-84F0-82490220283D}"/>
              </a:ext>
            </a:extLst>
          </p:cNvPr>
          <p:cNvCxnSpPr>
            <a:cxnSpLocks/>
          </p:cNvCxnSpPr>
          <p:nvPr/>
        </p:nvCxnSpPr>
        <p:spPr>
          <a:xfrm flipV="1">
            <a:off x="7134225" y="3322622"/>
            <a:ext cx="217189" cy="3064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BFCBB0-CF4B-43A5-99C9-6D0681AB30B9}"/>
              </a:ext>
            </a:extLst>
          </p:cNvPr>
          <p:cNvCxnSpPr>
            <a:cxnSpLocks/>
          </p:cNvCxnSpPr>
          <p:nvPr/>
        </p:nvCxnSpPr>
        <p:spPr>
          <a:xfrm flipH="1" flipV="1">
            <a:off x="5794218" y="3322621"/>
            <a:ext cx="697117" cy="9868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990C9E-A1D8-46FF-93DE-A6F66AF13912}"/>
              </a:ext>
            </a:extLst>
          </p:cNvPr>
          <p:cNvCxnSpPr>
            <a:cxnSpLocks/>
          </p:cNvCxnSpPr>
          <p:nvPr/>
        </p:nvCxnSpPr>
        <p:spPr>
          <a:xfrm flipH="1" flipV="1">
            <a:off x="3578883" y="2911670"/>
            <a:ext cx="2668008" cy="18957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CE8824-8E92-4807-896D-DC0E19E7CADF}"/>
              </a:ext>
            </a:extLst>
          </p:cNvPr>
          <p:cNvCxnSpPr>
            <a:cxnSpLocks/>
          </p:cNvCxnSpPr>
          <p:nvPr/>
        </p:nvCxnSpPr>
        <p:spPr>
          <a:xfrm flipH="1" flipV="1">
            <a:off x="3569079" y="1877566"/>
            <a:ext cx="2677812" cy="29298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6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 I-type instructions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667636"/>
            <a:ext cx="10515600" cy="3444174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Immediate arithmetic and load instructions</a:t>
            </a:r>
          </a:p>
          <a:p>
            <a:pPr lvl="1"/>
            <a:r>
              <a:rPr lang="en-US" altLang="en-US" sz="2800" dirty="0"/>
              <a:t>rs1: source or base address register number</a:t>
            </a:r>
          </a:p>
          <a:p>
            <a:pPr lvl="1"/>
            <a:r>
              <a:rPr lang="en-US" altLang="en-US" sz="2800" dirty="0"/>
              <a:t>immediate: constant operand, or offset added to base address</a:t>
            </a:r>
            <a:endParaRPr lang="en-US" altLang="en-US" sz="2000" dirty="0"/>
          </a:p>
          <a:p>
            <a:pPr lvl="2"/>
            <a:r>
              <a:rPr lang="en-US" altLang="en-US" sz="2400" dirty="0"/>
              <a:t>2s-complement, sign extended</a:t>
            </a:r>
          </a:p>
          <a:p>
            <a:pPr marL="0" indent="0">
              <a:buNone/>
            </a:pPr>
            <a:endParaRPr lang="en-US" altLang="en-US" sz="4000" dirty="0"/>
          </a:p>
        </p:txBody>
      </p:sp>
      <p:grpSp>
        <p:nvGrpSpPr>
          <p:cNvPr id="28" name="Group 1"/>
          <p:cNvGrpSpPr>
            <a:grpSpLocks/>
          </p:cNvGrpSpPr>
          <p:nvPr/>
        </p:nvGrpSpPr>
        <p:grpSpPr bwMode="auto">
          <a:xfrm>
            <a:off x="2008188" y="1379282"/>
            <a:ext cx="7916862" cy="1138874"/>
            <a:chOff x="1331640" y="1391533"/>
            <a:chExt cx="6771978" cy="777698"/>
          </a:xfrm>
        </p:grpSpPr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immediate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rs1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rd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funct3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opcode</a:t>
              </a:r>
              <a:endParaRPr kumimoji="0" lang="en-AU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2078304" y="1828096"/>
              <a:ext cx="7889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12 bits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7 bits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5 bits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5 bits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 bits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754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 I-type instruction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667636"/>
            <a:ext cx="10515600" cy="3444174"/>
          </a:xfrm>
        </p:spPr>
        <p:txBody>
          <a:bodyPr>
            <a:normAutofit/>
          </a:bodyPr>
          <a:lstStyle/>
          <a:p>
            <a:r>
              <a:rPr lang="en-US" altLang="en-US" sz="3200" dirty="0" err="1"/>
              <a:t>addi</a:t>
            </a:r>
            <a:r>
              <a:rPr lang="en-US" altLang="en-US" sz="3200" dirty="0"/>
              <a:t> x5, x0, 1024</a:t>
            </a:r>
          </a:p>
          <a:p>
            <a:pPr lvl="1"/>
            <a:r>
              <a:rPr lang="en-US" altLang="en-US" dirty="0"/>
              <a:t>&lt;</a:t>
            </a:r>
            <a:r>
              <a:rPr lang="en-US" altLang="en-US" dirty="0" err="1"/>
              <a:t>rd</a:t>
            </a:r>
            <a:r>
              <a:rPr lang="en-US" altLang="en-US" dirty="0"/>
              <a:t>&gt; = &lt;rs1&gt; + 1024</a:t>
            </a:r>
          </a:p>
          <a:p>
            <a:pPr lvl="1"/>
            <a:r>
              <a:rPr lang="en-US" altLang="en-US" dirty="0"/>
              <a:t>opcode + funct3 define the instruction as </a:t>
            </a:r>
            <a:r>
              <a:rPr lang="en-US" altLang="en-US" dirty="0" err="1"/>
              <a:t>addi</a:t>
            </a:r>
            <a:endParaRPr lang="en-US" altLang="en-US" dirty="0"/>
          </a:p>
          <a:p>
            <a:pPr marL="0" indent="0">
              <a:buNone/>
            </a:pPr>
            <a:endParaRPr lang="en-US" alt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1984832" y="2414708"/>
            <a:ext cx="279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rd</a:t>
            </a:r>
            <a:r>
              <a:rPr lang="en-US" dirty="0">
                <a:solidFill>
                  <a:srgbClr val="FF0000"/>
                </a:solidFill>
              </a:rPr>
              <a:t>       rs1     constant</a:t>
            </a:r>
          </a:p>
        </p:txBody>
      </p:sp>
      <p:grpSp>
        <p:nvGrpSpPr>
          <p:cNvPr id="27" name="Group 1"/>
          <p:cNvGrpSpPr>
            <a:grpSpLocks/>
          </p:cNvGrpSpPr>
          <p:nvPr/>
        </p:nvGrpSpPr>
        <p:grpSpPr bwMode="auto">
          <a:xfrm>
            <a:off x="2008188" y="1379282"/>
            <a:ext cx="7916862" cy="1138874"/>
            <a:chOff x="1331640" y="1391533"/>
            <a:chExt cx="6771978" cy="777698"/>
          </a:xfrm>
        </p:grpSpPr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immediate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rs1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rd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funct3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opcode</a:t>
              </a:r>
              <a:endParaRPr kumimoji="0" lang="en-AU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2078304" y="1828096"/>
              <a:ext cx="7889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12 bits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7 bits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5 bits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5 bits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7" name="Text Box 16"/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 bits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38" name="Group 1"/>
          <p:cNvGrpSpPr>
            <a:grpSpLocks/>
          </p:cNvGrpSpPr>
          <p:nvPr/>
        </p:nvGrpSpPr>
        <p:grpSpPr bwMode="auto">
          <a:xfrm>
            <a:off x="2008188" y="4328807"/>
            <a:ext cx="7916862" cy="1138874"/>
            <a:chOff x="1331640" y="1391533"/>
            <a:chExt cx="6771978" cy="777698"/>
          </a:xfrm>
        </p:grpSpPr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1024</a:t>
              </a:r>
              <a:endParaRPr kumimoji="0" lang="en-AU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5</a:t>
              </a:r>
              <a:endParaRPr kumimoji="0" lang="en-AU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funct3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opcode</a:t>
              </a:r>
              <a:endParaRPr kumimoji="0" lang="en-AU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2078304" y="1828096"/>
              <a:ext cx="7889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12 bits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4" name="Text Box 12"/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7 bits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" name="Text Box 14"/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5 bits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" name="Text Box 15"/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5 bits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" name="Text Box 16"/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 bits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13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 I-type instruction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667636"/>
            <a:ext cx="10515600" cy="3444174"/>
          </a:xfrm>
        </p:spPr>
        <p:txBody>
          <a:bodyPr>
            <a:normAutofit/>
          </a:bodyPr>
          <a:lstStyle/>
          <a:p>
            <a:r>
              <a:rPr lang="en-US" altLang="en-US" sz="3200" dirty="0" err="1"/>
              <a:t>lw</a:t>
            </a:r>
            <a:r>
              <a:rPr lang="en-US" altLang="en-US" sz="3200" dirty="0"/>
              <a:t> x5, 32(x18)</a:t>
            </a:r>
          </a:p>
          <a:p>
            <a:pPr lvl="1"/>
            <a:r>
              <a:rPr lang="en-US" altLang="en-US" dirty="0"/>
              <a:t>&lt;</a:t>
            </a:r>
            <a:r>
              <a:rPr lang="en-US" altLang="en-US" dirty="0" err="1"/>
              <a:t>rd</a:t>
            </a:r>
            <a:r>
              <a:rPr lang="en-US" altLang="en-US" dirty="0"/>
              <a:t>&gt; = memory(&lt;rs1&gt; + 32)</a:t>
            </a:r>
          </a:p>
          <a:p>
            <a:pPr lvl="1"/>
            <a:r>
              <a:rPr lang="en-US" altLang="en-US" dirty="0"/>
              <a:t>opcode + funct3 define the instruction as </a:t>
            </a:r>
            <a:r>
              <a:rPr lang="en-US" altLang="en-US" dirty="0" err="1"/>
              <a:t>lw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US" alt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1623257" y="2397972"/>
            <a:ext cx="279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rd</a:t>
            </a:r>
            <a:r>
              <a:rPr lang="en-US" dirty="0">
                <a:solidFill>
                  <a:srgbClr val="FF0000"/>
                </a:solidFill>
              </a:rPr>
              <a:t>   constant  rs1</a:t>
            </a:r>
          </a:p>
        </p:txBody>
      </p:sp>
      <p:grpSp>
        <p:nvGrpSpPr>
          <p:cNvPr id="27" name="Group 1"/>
          <p:cNvGrpSpPr>
            <a:grpSpLocks/>
          </p:cNvGrpSpPr>
          <p:nvPr/>
        </p:nvGrpSpPr>
        <p:grpSpPr bwMode="auto">
          <a:xfrm>
            <a:off x="2008188" y="1379282"/>
            <a:ext cx="7916862" cy="1138874"/>
            <a:chOff x="1331640" y="1391533"/>
            <a:chExt cx="6771978" cy="777698"/>
          </a:xfrm>
        </p:grpSpPr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immediate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rs1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rd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funct3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opcode</a:t>
              </a:r>
              <a:endParaRPr kumimoji="0" lang="en-AU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2078304" y="1828096"/>
              <a:ext cx="7889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12 bits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7 bits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5 bits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5 bits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7" name="Text Box 16"/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 bits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38" name="Group 1"/>
          <p:cNvGrpSpPr>
            <a:grpSpLocks/>
          </p:cNvGrpSpPr>
          <p:nvPr/>
        </p:nvGrpSpPr>
        <p:grpSpPr bwMode="auto">
          <a:xfrm>
            <a:off x="2008188" y="4310519"/>
            <a:ext cx="7916862" cy="1138874"/>
            <a:chOff x="1331640" y="1391533"/>
            <a:chExt cx="6771978" cy="777698"/>
          </a:xfrm>
        </p:grpSpPr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32</a:t>
              </a:r>
              <a:endParaRPr kumimoji="0" lang="en-AU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altLang="en-US" sz="2000" kern="0" dirty="0">
                  <a:solidFill>
                    <a:schemeClr val="bg1"/>
                  </a:solidFill>
                </a:rPr>
                <a:t>18</a:t>
              </a:r>
              <a:endParaRPr kumimoji="0" lang="en-AU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5</a:t>
              </a:r>
              <a:endParaRPr kumimoji="0" lang="en-AU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funct3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opcode</a:t>
              </a:r>
              <a:endParaRPr kumimoji="0" lang="en-AU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2078304" y="1828096"/>
              <a:ext cx="7889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12 bits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4" name="Text Box 12"/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7 bits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" name="Text Box 14"/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5 bits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" name="Text Box 15"/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5 bits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" name="Text Box 16"/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 bits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441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Announcements</a:t>
            </a:r>
          </a:p>
          <a:p>
            <a:r>
              <a:rPr lang="en-US" dirty="0"/>
              <a:t>RISC-V instruction Formats</a:t>
            </a:r>
          </a:p>
        </p:txBody>
      </p:sp>
    </p:spTree>
    <p:extLst>
      <p:ext uri="{BB962C8B-B14F-4D97-AF65-F5344CB8AC3E}">
        <p14:creationId xmlns:p14="http://schemas.microsoft.com/office/powerpoint/2010/main" val="158006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 I-type instruction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667636"/>
            <a:ext cx="10515600" cy="1609896"/>
          </a:xfrm>
        </p:spPr>
        <p:txBody>
          <a:bodyPr>
            <a:normAutofit/>
          </a:bodyPr>
          <a:lstStyle/>
          <a:p>
            <a:r>
              <a:rPr lang="en-US" altLang="en-US" sz="3200" dirty="0" err="1"/>
              <a:t>jalr</a:t>
            </a:r>
            <a:r>
              <a:rPr lang="en-US" altLang="en-US" sz="3200" dirty="0"/>
              <a:t> x5, 32(x18)</a:t>
            </a:r>
          </a:p>
          <a:p>
            <a:pPr lvl="1"/>
            <a:r>
              <a:rPr lang="en-US" altLang="en-US" dirty="0"/>
              <a:t>&lt;</a:t>
            </a:r>
            <a:r>
              <a:rPr lang="en-US" altLang="en-US" dirty="0" err="1"/>
              <a:t>rd</a:t>
            </a:r>
            <a:r>
              <a:rPr lang="en-US" altLang="en-US" dirty="0"/>
              <a:t>&gt; = PC + 4</a:t>
            </a:r>
          </a:p>
          <a:p>
            <a:pPr lvl="1"/>
            <a:r>
              <a:rPr lang="en-US" altLang="en-US" dirty="0"/>
              <a:t> PC = &lt;rs1&gt; + constant</a:t>
            </a:r>
          </a:p>
          <a:p>
            <a:pPr marL="0" indent="0">
              <a:buNone/>
            </a:pPr>
            <a:endParaRPr lang="en-US" alt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1743463" y="2397972"/>
            <a:ext cx="279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rd</a:t>
            </a:r>
            <a:r>
              <a:rPr lang="en-US" dirty="0">
                <a:solidFill>
                  <a:srgbClr val="FF0000"/>
                </a:solidFill>
              </a:rPr>
              <a:t>   constant  rs1</a:t>
            </a:r>
          </a:p>
        </p:txBody>
      </p:sp>
      <p:grpSp>
        <p:nvGrpSpPr>
          <p:cNvPr id="27" name="Group 1"/>
          <p:cNvGrpSpPr>
            <a:grpSpLocks/>
          </p:cNvGrpSpPr>
          <p:nvPr/>
        </p:nvGrpSpPr>
        <p:grpSpPr bwMode="auto">
          <a:xfrm>
            <a:off x="2008188" y="1379282"/>
            <a:ext cx="7916862" cy="1138874"/>
            <a:chOff x="1331640" y="1391533"/>
            <a:chExt cx="6771978" cy="777698"/>
          </a:xfrm>
        </p:grpSpPr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immediate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rs1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rd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funct3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opcode</a:t>
              </a:r>
              <a:endParaRPr kumimoji="0" lang="en-AU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2078304" y="1828096"/>
              <a:ext cx="7889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12 bits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7 bits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5 bits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5 bits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7" name="Text Box 16"/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 bits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836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picture containing shoji&#10;&#10;Description automatically generated">
            <a:extLst>
              <a:ext uri="{FF2B5EF4-FFF2-40B4-BE49-F238E27FC236}">
                <a16:creationId xmlns:a16="http://schemas.microsoft.com/office/drawing/2014/main" id="{0B951C7B-6486-4A9F-AC8F-716CB7A97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92" y="1950438"/>
            <a:ext cx="5306165" cy="140037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RISC-V I-type Immediate Instruction Formats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0397A563-FCFC-4D30-B4D7-587D47BAE1CE}"/>
              </a:ext>
            </a:extLst>
          </p:cNvPr>
          <p:cNvSpPr txBox="1">
            <a:spLocks/>
          </p:cNvSpPr>
          <p:nvPr/>
        </p:nvSpPr>
        <p:spPr>
          <a:xfrm>
            <a:off x="838200" y="3535379"/>
            <a:ext cx="10167796" cy="22024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OPCODEs are the same – select I-type immediate</a:t>
            </a:r>
          </a:p>
          <a:p>
            <a:r>
              <a:rPr lang="en-US" dirty="0"/>
              <a:t>FN3 defines the basic ALU operation</a:t>
            </a:r>
          </a:p>
          <a:p>
            <a:pPr lvl="1"/>
            <a:r>
              <a:rPr lang="en-US" dirty="0"/>
              <a:t>Same as equivalent R-type operation</a:t>
            </a:r>
          </a:p>
          <a:p>
            <a:r>
              <a:rPr lang="en-US" dirty="0"/>
              <a:t>Shift </a:t>
            </a:r>
            <a:r>
              <a:rPr lang="en-US" dirty="0" err="1"/>
              <a:t>immediates</a:t>
            </a:r>
            <a:r>
              <a:rPr lang="en-US" dirty="0"/>
              <a:t> only 5/6-bits</a:t>
            </a:r>
          </a:p>
          <a:p>
            <a:r>
              <a:rPr lang="en-US" dirty="0"/>
              <a:t>FN7 defines additional shift instructions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A80A8D-7B85-4565-84F0-82490220283D}"/>
              </a:ext>
            </a:extLst>
          </p:cNvPr>
          <p:cNvCxnSpPr>
            <a:cxnSpLocks/>
          </p:cNvCxnSpPr>
          <p:nvPr/>
        </p:nvCxnSpPr>
        <p:spPr>
          <a:xfrm flipV="1">
            <a:off x="7351414" y="3322622"/>
            <a:ext cx="0" cy="315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BFCBB0-CF4B-43A5-99C9-6D0681AB30B9}"/>
              </a:ext>
            </a:extLst>
          </p:cNvPr>
          <p:cNvCxnSpPr>
            <a:cxnSpLocks/>
          </p:cNvCxnSpPr>
          <p:nvPr/>
        </p:nvCxnSpPr>
        <p:spPr>
          <a:xfrm flipH="1" flipV="1">
            <a:off x="5794219" y="3322622"/>
            <a:ext cx="282892" cy="8292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990C9E-A1D8-46FF-93DE-A6F66AF13912}"/>
              </a:ext>
            </a:extLst>
          </p:cNvPr>
          <p:cNvCxnSpPr>
            <a:cxnSpLocks/>
          </p:cNvCxnSpPr>
          <p:nvPr/>
        </p:nvCxnSpPr>
        <p:spPr>
          <a:xfrm flipH="1" flipV="1">
            <a:off x="3696833" y="3330371"/>
            <a:ext cx="2796957" cy="19390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CE8824-8E92-4807-896D-DC0E19E7CADF}"/>
              </a:ext>
            </a:extLst>
          </p:cNvPr>
          <p:cNvCxnSpPr>
            <a:cxnSpLocks/>
          </p:cNvCxnSpPr>
          <p:nvPr/>
        </p:nvCxnSpPr>
        <p:spPr>
          <a:xfrm flipH="1" flipV="1">
            <a:off x="4662800" y="3350808"/>
            <a:ext cx="642625" cy="16021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2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RISC-V I-type Load Instruction Formats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0397A563-FCFC-4D30-B4D7-587D47BAE1CE}"/>
              </a:ext>
            </a:extLst>
          </p:cNvPr>
          <p:cNvSpPr txBox="1">
            <a:spLocks/>
          </p:cNvSpPr>
          <p:nvPr/>
        </p:nvSpPr>
        <p:spPr>
          <a:xfrm>
            <a:off x="838200" y="3535379"/>
            <a:ext cx="10167796" cy="2202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OPCODEs are the same – select I-type load</a:t>
            </a:r>
          </a:p>
          <a:p>
            <a:pPr lvl="1"/>
            <a:r>
              <a:rPr lang="en-US" dirty="0"/>
              <a:t>NOTE: Adjacent to 0010011 of I-type immediate format (1 bit difference)</a:t>
            </a:r>
          </a:p>
          <a:p>
            <a:r>
              <a:rPr lang="en-US" dirty="0"/>
              <a:t>FN3 defines the type of load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A80A8D-7B85-4565-84F0-82490220283D}"/>
              </a:ext>
            </a:extLst>
          </p:cNvPr>
          <p:cNvCxnSpPr>
            <a:cxnSpLocks/>
          </p:cNvCxnSpPr>
          <p:nvPr/>
        </p:nvCxnSpPr>
        <p:spPr>
          <a:xfrm flipV="1">
            <a:off x="7351414" y="3322622"/>
            <a:ext cx="0" cy="315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BFCBB0-CF4B-43A5-99C9-6D0681AB30B9}"/>
              </a:ext>
            </a:extLst>
          </p:cNvPr>
          <p:cNvCxnSpPr>
            <a:cxnSpLocks/>
          </p:cNvCxnSpPr>
          <p:nvPr/>
        </p:nvCxnSpPr>
        <p:spPr>
          <a:xfrm flipV="1">
            <a:off x="5343525" y="3322622"/>
            <a:ext cx="450694" cy="13140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2B24E6-2D73-4E51-9368-A9DCAA8EF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794" y="2522076"/>
            <a:ext cx="5372850" cy="800212"/>
          </a:xfrm>
        </p:spPr>
      </p:pic>
    </p:spTree>
    <p:extLst>
      <p:ext uri="{BB962C8B-B14F-4D97-AF65-F5344CB8AC3E}">
        <p14:creationId xmlns:p14="http://schemas.microsoft.com/office/powerpoint/2010/main" val="239067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RISC-V I-type JALR Instruction Formats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0397A563-FCFC-4D30-B4D7-587D47BAE1CE}"/>
              </a:ext>
            </a:extLst>
          </p:cNvPr>
          <p:cNvSpPr txBox="1">
            <a:spLocks/>
          </p:cNvSpPr>
          <p:nvPr/>
        </p:nvSpPr>
        <p:spPr>
          <a:xfrm>
            <a:off x="838200" y="3535379"/>
            <a:ext cx="10167796" cy="2202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OPCODE – selects I-type </a:t>
            </a:r>
            <a:r>
              <a:rPr lang="en-US" dirty="0" err="1"/>
              <a:t>jalr</a:t>
            </a:r>
            <a:endParaRPr lang="en-US" dirty="0"/>
          </a:p>
          <a:p>
            <a:pPr lvl="1"/>
            <a:r>
              <a:rPr lang="en-US" dirty="0"/>
              <a:t>NOTE: Not adjacent to others</a:t>
            </a:r>
          </a:p>
          <a:p>
            <a:r>
              <a:rPr lang="en-US" dirty="0"/>
              <a:t>FN3 must be 000 – allows for future instructions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A80A8D-7B85-4565-84F0-82490220283D}"/>
              </a:ext>
            </a:extLst>
          </p:cNvPr>
          <p:cNvCxnSpPr>
            <a:cxnSpLocks/>
          </p:cNvCxnSpPr>
          <p:nvPr/>
        </p:nvCxnSpPr>
        <p:spPr>
          <a:xfrm flipV="1">
            <a:off x="5267325" y="3322622"/>
            <a:ext cx="2084089" cy="4588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BFCBB0-CF4B-43A5-99C9-6D0681AB30B9}"/>
              </a:ext>
            </a:extLst>
          </p:cNvPr>
          <p:cNvCxnSpPr>
            <a:cxnSpLocks/>
          </p:cNvCxnSpPr>
          <p:nvPr/>
        </p:nvCxnSpPr>
        <p:spPr>
          <a:xfrm flipH="1" flipV="1">
            <a:off x="5794219" y="3322623"/>
            <a:ext cx="2492531" cy="13140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F3C59FD-61F4-4A8F-8F5C-48F018680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18" y="3086488"/>
            <a:ext cx="5601482" cy="209579"/>
          </a:xfrm>
        </p:spPr>
      </p:pic>
    </p:spTree>
    <p:extLst>
      <p:ext uri="{BB962C8B-B14F-4D97-AF65-F5344CB8AC3E}">
        <p14:creationId xmlns:p14="http://schemas.microsoft.com/office/powerpoint/2010/main" val="247020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 S-type instructions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411813"/>
            <a:ext cx="10515600" cy="3699997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Different immediate format for store instructions</a:t>
            </a:r>
          </a:p>
          <a:p>
            <a:pPr lvl="1"/>
            <a:r>
              <a:rPr lang="en-US" altLang="en-US" sz="2600" dirty="0"/>
              <a:t>rs1: base address register number</a:t>
            </a:r>
          </a:p>
          <a:p>
            <a:pPr lvl="1"/>
            <a:r>
              <a:rPr lang="en-US" altLang="en-US" sz="2600" dirty="0"/>
              <a:t>rs2: source operand register number</a:t>
            </a:r>
          </a:p>
          <a:p>
            <a:pPr lvl="1"/>
            <a:r>
              <a:rPr lang="en-US" altLang="en-US" sz="2600" dirty="0" err="1"/>
              <a:t>imm</a:t>
            </a:r>
            <a:r>
              <a:rPr lang="en-US" altLang="en-US" sz="2600" dirty="0"/>
              <a:t>(</a:t>
            </a:r>
            <a:r>
              <a:rPr lang="en-US" altLang="en-US" sz="2600" dirty="0" err="1"/>
              <a:t>ediate</a:t>
            </a:r>
            <a:r>
              <a:rPr lang="en-US" altLang="en-US" sz="2600" dirty="0"/>
              <a:t>): offset added to base address – split for alignment with other instructions</a:t>
            </a:r>
          </a:p>
          <a:p>
            <a:pPr lvl="1"/>
            <a:r>
              <a:rPr lang="en-US" altLang="en-US" sz="2600" dirty="0"/>
              <a:t>Need rs2 but not </a:t>
            </a:r>
            <a:r>
              <a:rPr lang="en-US" altLang="en-US" sz="2600" dirty="0" err="1"/>
              <a:t>rd</a:t>
            </a:r>
            <a:endParaRPr lang="en-US" altLang="en-US" sz="2600" dirty="0"/>
          </a:p>
          <a:p>
            <a:pPr lvl="1"/>
            <a:r>
              <a:rPr lang="en-US" altLang="en-US" sz="2600" dirty="0"/>
              <a:t>Keep rs2 in the same place in all instructions</a:t>
            </a:r>
          </a:p>
          <a:p>
            <a:pPr marL="0" indent="0">
              <a:buNone/>
            </a:pPr>
            <a:endParaRPr lang="en-US" altLang="en-US" sz="4000" dirty="0"/>
          </a:p>
        </p:txBody>
      </p:sp>
      <p:grpSp>
        <p:nvGrpSpPr>
          <p:cNvPr id="9" name="Group 8"/>
          <p:cNvGrpSpPr/>
          <p:nvPr/>
        </p:nvGrpSpPr>
        <p:grpSpPr>
          <a:xfrm>
            <a:off x="1751013" y="1405835"/>
            <a:ext cx="8231187" cy="903287"/>
            <a:chOff x="1331913" y="1392238"/>
            <a:chExt cx="6772275" cy="776287"/>
          </a:xfrm>
        </p:grpSpPr>
        <p:grpSp>
          <p:nvGrpSpPr>
            <p:cNvPr id="71" name="Group 15"/>
            <p:cNvGrpSpPr>
              <a:grpSpLocks/>
            </p:cNvGrpSpPr>
            <p:nvPr/>
          </p:nvGrpSpPr>
          <p:grpSpPr bwMode="auto">
            <a:xfrm>
              <a:off x="1331913" y="1392238"/>
              <a:ext cx="6772275" cy="776287"/>
              <a:chOff x="1331640" y="1391533"/>
              <a:chExt cx="6771978" cy="777698"/>
            </a:xfrm>
          </p:grpSpPr>
          <p:sp>
            <p:nvSpPr>
              <p:cNvPr id="72" name="Text Box 5"/>
              <p:cNvSpPr txBox="1">
                <a:spLocks noChangeArrowheads="1"/>
              </p:cNvSpPr>
              <p:nvPr/>
            </p:nvSpPr>
            <p:spPr bwMode="auto">
              <a:xfrm>
                <a:off x="1331640" y="1391533"/>
                <a:ext cx="1296987" cy="415925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 </a:t>
                </a:r>
                <a:endParaRPr kumimoji="0" lang="en-AU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3" name="Text Box 6"/>
              <p:cNvSpPr txBox="1">
                <a:spLocks noChangeArrowheads="1"/>
              </p:cNvSpPr>
              <p:nvPr/>
            </p:nvSpPr>
            <p:spPr bwMode="auto">
              <a:xfrm>
                <a:off x="2628627" y="1391533"/>
                <a:ext cx="1079500" cy="415925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rs2</a:t>
                </a:r>
                <a:endParaRPr kumimoji="0" lang="en-AU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4" name="Text Box 7"/>
              <p:cNvSpPr txBox="1">
                <a:spLocks noChangeArrowheads="1"/>
              </p:cNvSpPr>
              <p:nvPr/>
            </p:nvSpPr>
            <p:spPr bwMode="auto">
              <a:xfrm>
                <a:off x="3708127" y="1391533"/>
                <a:ext cx="1079500" cy="415925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rs1</a:t>
                </a:r>
                <a:endParaRPr kumimoji="0" lang="en-AU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5" name="Text Box 8"/>
              <p:cNvSpPr txBox="1">
                <a:spLocks noChangeArrowheads="1"/>
              </p:cNvSpPr>
              <p:nvPr/>
            </p:nvSpPr>
            <p:spPr bwMode="auto">
              <a:xfrm>
                <a:off x="5727131" y="1391533"/>
                <a:ext cx="1079500" cy="415925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 </a:t>
                </a:r>
                <a:endParaRPr kumimoji="0" lang="en-AU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6" name="Text Box 9"/>
              <p:cNvSpPr txBox="1">
                <a:spLocks noChangeArrowheads="1"/>
              </p:cNvSpPr>
              <p:nvPr/>
            </p:nvSpPr>
            <p:spPr bwMode="auto">
              <a:xfrm>
                <a:off x="4789215" y="1391533"/>
                <a:ext cx="936328" cy="415925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funct3</a:t>
                </a:r>
                <a:endParaRPr kumimoji="0" lang="en-AU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Text Box 10"/>
              <p:cNvSpPr txBox="1">
                <a:spLocks noChangeArrowheads="1"/>
              </p:cNvSpPr>
              <p:nvPr/>
            </p:nvSpPr>
            <p:spPr bwMode="auto">
              <a:xfrm>
                <a:off x="6806631" y="1391533"/>
                <a:ext cx="1296987" cy="415925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opcode</a:t>
                </a:r>
                <a:endParaRPr kumimoji="0" lang="en-AU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8" name="Text Box 11"/>
              <p:cNvSpPr txBox="1">
                <a:spLocks noChangeArrowheads="1"/>
              </p:cNvSpPr>
              <p:nvPr/>
            </p:nvSpPr>
            <p:spPr bwMode="auto">
              <a:xfrm>
                <a:off x="1619522" y="1828096"/>
                <a:ext cx="67518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7 bits</a:t>
                </a:r>
                <a:endParaRPr kumimoji="0" lang="en-AU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9" name="Text Box 12"/>
              <p:cNvSpPr txBox="1">
                <a:spLocks noChangeArrowheads="1"/>
              </p:cNvSpPr>
              <p:nvPr/>
            </p:nvSpPr>
            <p:spPr bwMode="auto">
              <a:xfrm>
                <a:off x="7094513" y="1830677"/>
                <a:ext cx="67518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7 bits</a:t>
                </a:r>
                <a:endParaRPr kumimoji="0" lang="en-AU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0" name="Text Box 13"/>
              <p:cNvSpPr txBox="1">
                <a:spLocks noChangeArrowheads="1"/>
              </p:cNvSpPr>
              <p:nvPr/>
            </p:nvSpPr>
            <p:spPr bwMode="auto">
              <a:xfrm>
                <a:off x="2846115" y="1828096"/>
                <a:ext cx="66992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5 bits</a:t>
                </a:r>
                <a:endParaRPr kumimoji="0" lang="en-AU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1" name="Text Box 14"/>
              <p:cNvSpPr txBox="1">
                <a:spLocks noChangeArrowheads="1"/>
              </p:cNvSpPr>
              <p:nvPr/>
            </p:nvSpPr>
            <p:spPr bwMode="auto">
              <a:xfrm>
                <a:off x="3927202" y="1828096"/>
                <a:ext cx="66992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5 bits</a:t>
                </a:r>
                <a:endParaRPr kumimoji="0" lang="en-AU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2" name="Text Box 15"/>
              <p:cNvSpPr txBox="1">
                <a:spLocks noChangeArrowheads="1"/>
              </p:cNvSpPr>
              <p:nvPr/>
            </p:nvSpPr>
            <p:spPr bwMode="auto">
              <a:xfrm>
                <a:off x="5946206" y="1830677"/>
                <a:ext cx="66992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5 bits</a:t>
                </a:r>
                <a:endParaRPr kumimoji="0" lang="en-AU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3" name="Text Box 16"/>
              <p:cNvSpPr txBox="1">
                <a:spLocks noChangeArrowheads="1"/>
              </p:cNvSpPr>
              <p:nvPr/>
            </p:nvSpPr>
            <p:spPr bwMode="auto">
              <a:xfrm>
                <a:off x="4860900" y="1828096"/>
                <a:ext cx="67518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3 bits</a:t>
                </a:r>
                <a:endParaRPr kumimoji="0" lang="en-AU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4" name="TextBox 2"/>
            <p:cNvSpPr txBox="1">
              <a:spLocks noChangeArrowheads="1"/>
            </p:cNvSpPr>
            <p:nvPr/>
          </p:nvSpPr>
          <p:spPr bwMode="auto">
            <a:xfrm>
              <a:off x="1389063" y="1414463"/>
              <a:ext cx="11811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imm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[11:5]</a:t>
              </a:r>
            </a:p>
          </p:txBody>
        </p:sp>
        <p:sp>
          <p:nvSpPr>
            <p:cNvPr id="85" name="TextBox 37"/>
            <p:cNvSpPr txBox="1">
              <a:spLocks noChangeArrowheads="1"/>
            </p:cNvSpPr>
            <p:nvPr/>
          </p:nvSpPr>
          <p:spPr bwMode="auto">
            <a:xfrm>
              <a:off x="5735638" y="1414463"/>
              <a:ext cx="10699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imm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[4:0]</a:t>
              </a: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E336FB4E-2605-4984-BB29-B6EF5478A40E}"/>
              </a:ext>
            </a:extLst>
          </p:cNvPr>
          <p:cNvSpPr/>
          <p:nvPr/>
        </p:nvSpPr>
        <p:spPr>
          <a:xfrm>
            <a:off x="7091704" y="1417780"/>
            <a:ext cx="1224366" cy="4184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7C38A07-190E-4205-A26E-5914243B09AA}"/>
              </a:ext>
            </a:extLst>
          </p:cNvPr>
          <p:cNvSpPr/>
          <p:nvPr/>
        </p:nvSpPr>
        <p:spPr>
          <a:xfrm>
            <a:off x="1926060" y="1431696"/>
            <a:ext cx="1224366" cy="4184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3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RISC-V S-type Store Instruction Formats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0397A563-FCFC-4D30-B4D7-587D47BAE1CE}"/>
              </a:ext>
            </a:extLst>
          </p:cNvPr>
          <p:cNvSpPr txBox="1">
            <a:spLocks/>
          </p:cNvSpPr>
          <p:nvPr/>
        </p:nvSpPr>
        <p:spPr>
          <a:xfrm>
            <a:off x="838200" y="3535378"/>
            <a:ext cx="10167796" cy="257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OPCODEs are the same – select S-type store</a:t>
            </a:r>
          </a:p>
          <a:p>
            <a:r>
              <a:rPr lang="en-US" dirty="0"/>
              <a:t>FN3 defines the type of store (same as for load)</a:t>
            </a:r>
          </a:p>
          <a:p>
            <a:r>
              <a:rPr lang="en-US" dirty="0"/>
              <a:t>rs2 is in the standard location</a:t>
            </a:r>
          </a:p>
          <a:p>
            <a:r>
              <a:rPr lang="en-US" dirty="0"/>
              <a:t>Immediate field is split to allow rs2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A80A8D-7B85-4565-84F0-82490220283D}"/>
              </a:ext>
            </a:extLst>
          </p:cNvPr>
          <p:cNvCxnSpPr>
            <a:cxnSpLocks/>
          </p:cNvCxnSpPr>
          <p:nvPr/>
        </p:nvCxnSpPr>
        <p:spPr>
          <a:xfrm flipV="1">
            <a:off x="7351414" y="3322622"/>
            <a:ext cx="0" cy="315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BFCBB0-CF4B-43A5-99C9-6D0681AB30B9}"/>
              </a:ext>
            </a:extLst>
          </p:cNvPr>
          <p:cNvCxnSpPr>
            <a:cxnSpLocks/>
          </p:cNvCxnSpPr>
          <p:nvPr/>
        </p:nvCxnSpPr>
        <p:spPr>
          <a:xfrm flipH="1" flipV="1">
            <a:off x="5981700" y="3316931"/>
            <a:ext cx="1713209" cy="7823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EC4556A2-420F-4607-B178-9DEE11FEE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978" y="2791172"/>
            <a:ext cx="5420481" cy="504895"/>
          </a:xfr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B02B56-E00E-456C-A17B-ECEFD6A57474}"/>
              </a:ext>
            </a:extLst>
          </p:cNvPr>
          <p:cNvCxnSpPr>
            <a:cxnSpLocks/>
          </p:cNvCxnSpPr>
          <p:nvPr/>
        </p:nvCxnSpPr>
        <p:spPr>
          <a:xfrm flipV="1">
            <a:off x="1466850" y="3322622"/>
            <a:ext cx="3174893" cy="12714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765F14-BFD8-4751-A249-98650D02B3C3}"/>
              </a:ext>
            </a:extLst>
          </p:cNvPr>
          <p:cNvCxnSpPr>
            <a:cxnSpLocks/>
          </p:cNvCxnSpPr>
          <p:nvPr/>
        </p:nvCxnSpPr>
        <p:spPr>
          <a:xfrm flipH="1" flipV="1">
            <a:off x="3638552" y="3322620"/>
            <a:ext cx="2266948" cy="18440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4B30BA-11C0-47B9-95E9-FD3179107883}"/>
              </a:ext>
            </a:extLst>
          </p:cNvPr>
          <p:cNvCxnSpPr>
            <a:cxnSpLocks/>
          </p:cNvCxnSpPr>
          <p:nvPr/>
        </p:nvCxnSpPr>
        <p:spPr>
          <a:xfrm flipV="1">
            <a:off x="5905500" y="3322621"/>
            <a:ext cx="789333" cy="18383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76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RISC-V Memory Store Operation Details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3542" y="1562396"/>
            <a:ext cx="6042891" cy="4457403"/>
          </a:xfrm>
        </p:spPr>
        <p:txBody>
          <a:bodyPr>
            <a:normAutofit/>
          </a:bodyPr>
          <a:lstStyle/>
          <a:p>
            <a:r>
              <a:rPr lang="en-US" dirty="0"/>
              <a:t>Assume x7 contains 0x12345678</a:t>
            </a:r>
          </a:p>
          <a:p>
            <a:r>
              <a:rPr lang="en-US" dirty="0"/>
              <a:t>Assume x6 contains 0x500</a:t>
            </a:r>
          </a:p>
          <a:p>
            <a:r>
              <a:rPr lang="en-US" dirty="0" err="1"/>
              <a:t>sw</a:t>
            </a:r>
            <a:r>
              <a:rPr lang="en-US" dirty="0"/>
              <a:t> x7, 0x20(x6)  - what address?</a:t>
            </a:r>
          </a:p>
          <a:p>
            <a:r>
              <a:rPr lang="en-US" dirty="0"/>
              <a:t>What changes in memory?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136B09-27FC-4DB6-A18F-7A53581853D2}"/>
              </a:ext>
            </a:extLst>
          </p:cNvPr>
          <p:cNvSpPr txBox="1"/>
          <p:nvPr/>
        </p:nvSpPr>
        <p:spPr>
          <a:xfrm>
            <a:off x="7952508" y="2015792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A208A4-E922-4696-8A27-22810BEA76E0}"/>
              </a:ext>
            </a:extLst>
          </p:cNvPr>
          <p:cNvSpPr txBox="1"/>
          <p:nvPr/>
        </p:nvSpPr>
        <p:spPr>
          <a:xfrm>
            <a:off x="8497454" y="2015792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1274F0-F2D1-4ACE-B446-5EC2CCF4B9F8}"/>
              </a:ext>
            </a:extLst>
          </p:cNvPr>
          <p:cNvSpPr txBox="1"/>
          <p:nvPr/>
        </p:nvSpPr>
        <p:spPr>
          <a:xfrm>
            <a:off x="9042400" y="2015792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1AA8C-55D7-41F5-B998-633E68D17021}"/>
              </a:ext>
            </a:extLst>
          </p:cNvPr>
          <p:cNvSpPr txBox="1"/>
          <p:nvPr/>
        </p:nvSpPr>
        <p:spPr>
          <a:xfrm>
            <a:off x="9587346" y="2015792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E6541-4781-4628-AE54-C82CE80692F5}"/>
              </a:ext>
            </a:extLst>
          </p:cNvPr>
          <p:cNvSpPr txBox="1"/>
          <p:nvPr/>
        </p:nvSpPr>
        <p:spPr>
          <a:xfrm>
            <a:off x="7952508" y="2385247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64EB5-C95B-4C8B-84EF-8CE7FF36C753}"/>
              </a:ext>
            </a:extLst>
          </p:cNvPr>
          <p:cNvSpPr txBox="1"/>
          <p:nvPr/>
        </p:nvSpPr>
        <p:spPr>
          <a:xfrm>
            <a:off x="8497454" y="2385247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A023-D3EC-4CFB-B051-B2A30FBF611A}"/>
              </a:ext>
            </a:extLst>
          </p:cNvPr>
          <p:cNvSpPr txBox="1"/>
          <p:nvPr/>
        </p:nvSpPr>
        <p:spPr>
          <a:xfrm>
            <a:off x="9042400" y="2385247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04CCCF-EB4F-4C82-B52D-C4213B09645D}"/>
              </a:ext>
            </a:extLst>
          </p:cNvPr>
          <p:cNvSpPr txBox="1"/>
          <p:nvPr/>
        </p:nvSpPr>
        <p:spPr>
          <a:xfrm>
            <a:off x="9587346" y="2385247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BD2BF8-0AE1-4ACA-A114-EEA13568330E}"/>
              </a:ext>
            </a:extLst>
          </p:cNvPr>
          <p:cNvSpPr txBox="1"/>
          <p:nvPr/>
        </p:nvSpPr>
        <p:spPr>
          <a:xfrm>
            <a:off x="7952508" y="2754579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i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69058F-C5DC-4BA0-ACCC-ECF277CB1E85}"/>
              </a:ext>
            </a:extLst>
          </p:cNvPr>
          <p:cNvSpPr txBox="1"/>
          <p:nvPr/>
        </p:nvSpPr>
        <p:spPr>
          <a:xfrm>
            <a:off x="8497454" y="2754579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j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8116B2-80D9-460E-80F3-4DB7B788E605}"/>
              </a:ext>
            </a:extLst>
          </p:cNvPr>
          <p:cNvSpPr txBox="1"/>
          <p:nvPr/>
        </p:nvSpPr>
        <p:spPr>
          <a:xfrm>
            <a:off x="9042400" y="2754579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5E4F3F-A578-47FF-ACF6-65A4EED3B9EA}"/>
              </a:ext>
            </a:extLst>
          </p:cNvPr>
          <p:cNvSpPr txBox="1"/>
          <p:nvPr/>
        </p:nvSpPr>
        <p:spPr>
          <a:xfrm>
            <a:off x="9587346" y="2754579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32A127-1415-4203-83F7-A472A86EE145}"/>
              </a:ext>
            </a:extLst>
          </p:cNvPr>
          <p:cNvSpPr txBox="1"/>
          <p:nvPr/>
        </p:nvSpPr>
        <p:spPr>
          <a:xfrm>
            <a:off x="7952508" y="3123911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329DC8-DFAF-4C23-8684-3773C1D2A18A}"/>
              </a:ext>
            </a:extLst>
          </p:cNvPr>
          <p:cNvSpPr txBox="1"/>
          <p:nvPr/>
        </p:nvSpPr>
        <p:spPr>
          <a:xfrm>
            <a:off x="8497454" y="3123911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246BA6-19DB-4C44-A0CE-F66025D01F3D}"/>
              </a:ext>
            </a:extLst>
          </p:cNvPr>
          <p:cNvSpPr txBox="1"/>
          <p:nvPr/>
        </p:nvSpPr>
        <p:spPr>
          <a:xfrm>
            <a:off x="9042400" y="3123911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118D3F-8034-4B31-9985-A6BF82D74B6F}"/>
              </a:ext>
            </a:extLst>
          </p:cNvPr>
          <p:cNvSpPr txBox="1"/>
          <p:nvPr/>
        </p:nvSpPr>
        <p:spPr>
          <a:xfrm>
            <a:off x="9587346" y="3123911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4F8DD0-990F-4254-ACC6-DE3EC2F54766}"/>
              </a:ext>
            </a:extLst>
          </p:cNvPr>
          <p:cNvSpPr txBox="1"/>
          <p:nvPr/>
        </p:nvSpPr>
        <p:spPr>
          <a:xfrm>
            <a:off x="7952508" y="1640688"/>
            <a:ext cx="54494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A409C4-8F7E-4CFB-A719-63B9A2BC08F9}"/>
              </a:ext>
            </a:extLst>
          </p:cNvPr>
          <p:cNvSpPr txBox="1"/>
          <p:nvPr/>
        </p:nvSpPr>
        <p:spPr>
          <a:xfrm>
            <a:off x="8497453" y="1655635"/>
            <a:ext cx="54494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1DDA59-1DE1-47D6-A77F-A071410D48B5}"/>
              </a:ext>
            </a:extLst>
          </p:cNvPr>
          <p:cNvSpPr txBox="1"/>
          <p:nvPr/>
        </p:nvSpPr>
        <p:spPr>
          <a:xfrm>
            <a:off x="9042400" y="1635188"/>
            <a:ext cx="54494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7D027F-ED80-4549-8241-DF055C4B0397}"/>
              </a:ext>
            </a:extLst>
          </p:cNvPr>
          <p:cNvSpPr txBox="1"/>
          <p:nvPr/>
        </p:nvSpPr>
        <p:spPr>
          <a:xfrm>
            <a:off x="9587346" y="1655635"/>
            <a:ext cx="54494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5E42E2-4525-49AF-BAA3-B14EBE5551A6}"/>
              </a:ext>
            </a:extLst>
          </p:cNvPr>
          <p:cNvSpPr txBox="1"/>
          <p:nvPr/>
        </p:nvSpPr>
        <p:spPr>
          <a:xfrm>
            <a:off x="7102764" y="2004520"/>
            <a:ext cx="84974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0x520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3EEB71-37CF-45C8-B883-6BE5F9D0F6BD}"/>
              </a:ext>
            </a:extLst>
          </p:cNvPr>
          <p:cNvSpPr txBox="1"/>
          <p:nvPr/>
        </p:nvSpPr>
        <p:spPr>
          <a:xfrm>
            <a:off x="7093526" y="2390094"/>
            <a:ext cx="84974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0x524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254E2E-0E85-4791-A4DE-A486555A6EEF}"/>
              </a:ext>
            </a:extLst>
          </p:cNvPr>
          <p:cNvSpPr txBox="1"/>
          <p:nvPr/>
        </p:nvSpPr>
        <p:spPr>
          <a:xfrm>
            <a:off x="7102763" y="2754579"/>
            <a:ext cx="84974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0x528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A7EA94-0DB5-4F6A-8B5C-E02F069396B6}"/>
              </a:ext>
            </a:extLst>
          </p:cNvPr>
          <p:cNvSpPr txBox="1"/>
          <p:nvPr/>
        </p:nvSpPr>
        <p:spPr>
          <a:xfrm>
            <a:off x="7102763" y="3108944"/>
            <a:ext cx="84974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0x52C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DA3477-FF53-40A7-A4EB-3BE09A17C1CB}"/>
              </a:ext>
            </a:extLst>
          </p:cNvPr>
          <p:cNvSpPr txBox="1"/>
          <p:nvPr/>
        </p:nvSpPr>
        <p:spPr>
          <a:xfrm>
            <a:off x="7952506" y="3801829"/>
            <a:ext cx="217978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in Memory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5FB69E-3C97-4233-92E0-E9834EB5F7A3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5886450" y="2189186"/>
            <a:ext cx="1216314" cy="5653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1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RISC-V Memory Store Operation Details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3542" y="1562396"/>
            <a:ext cx="6042891" cy="4457403"/>
          </a:xfrm>
        </p:spPr>
        <p:txBody>
          <a:bodyPr>
            <a:normAutofit/>
          </a:bodyPr>
          <a:lstStyle/>
          <a:p>
            <a:r>
              <a:rPr lang="en-US" dirty="0"/>
              <a:t>Assume x7 contains 0x12345678</a:t>
            </a:r>
          </a:p>
          <a:p>
            <a:r>
              <a:rPr lang="en-US" dirty="0"/>
              <a:t>Assume x6 contains 0x500</a:t>
            </a:r>
          </a:p>
          <a:p>
            <a:r>
              <a:rPr lang="en-US" dirty="0" err="1"/>
              <a:t>sw</a:t>
            </a:r>
            <a:r>
              <a:rPr lang="en-US" dirty="0"/>
              <a:t> x7, 0x20(x6)  - what address?</a:t>
            </a:r>
          </a:p>
          <a:p>
            <a:r>
              <a:rPr lang="en-US" dirty="0"/>
              <a:t>What changes in memory?</a:t>
            </a:r>
          </a:p>
          <a:p>
            <a:r>
              <a:rPr lang="en-US" dirty="0" err="1"/>
              <a:t>sh</a:t>
            </a:r>
            <a:r>
              <a:rPr lang="en-US" dirty="0"/>
              <a:t> x7, 0x26(x6) – what address?</a:t>
            </a:r>
          </a:p>
          <a:p>
            <a:r>
              <a:rPr lang="en-US" dirty="0"/>
              <a:t>What changes in memory?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136B09-27FC-4DB6-A18F-7A53581853D2}"/>
              </a:ext>
            </a:extLst>
          </p:cNvPr>
          <p:cNvSpPr txBox="1"/>
          <p:nvPr/>
        </p:nvSpPr>
        <p:spPr>
          <a:xfrm>
            <a:off x="7952508" y="2015792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A208A4-E922-4696-8A27-22810BEA76E0}"/>
              </a:ext>
            </a:extLst>
          </p:cNvPr>
          <p:cNvSpPr txBox="1"/>
          <p:nvPr/>
        </p:nvSpPr>
        <p:spPr>
          <a:xfrm>
            <a:off x="8497454" y="2015792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1274F0-F2D1-4ACE-B446-5EC2CCF4B9F8}"/>
              </a:ext>
            </a:extLst>
          </p:cNvPr>
          <p:cNvSpPr txBox="1"/>
          <p:nvPr/>
        </p:nvSpPr>
        <p:spPr>
          <a:xfrm>
            <a:off x="9042400" y="2015792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1AA8C-55D7-41F5-B998-633E68D17021}"/>
              </a:ext>
            </a:extLst>
          </p:cNvPr>
          <p:cNvSpPr txBox="1"/>
          <p:nvPr/>
        </p:nvSpPr>
        <p:spPr>
          <a:xfrm>
            <a:off x="9587346" y="2015792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E6541-4781-4628-AE54-C82CE80692F5}"/>
              </a:ext>
            </a:extLst>
          </p:cNvPr>
          <p:cNvSpPr txBox="1"/>
          <p:nvPr/>
        </p:nvSpPr>
        <p:spPr>
          <a:xfrm>
            <a:off x="7952508" y="2385247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64EB5-C95B-4C8B-84EF-8CE7FF36C753}"/>
              </a:ext>
            </a:extLst>
          </p:cNvPr>
          <p:cNvSpPr txBox="1"/>
          <p:nvPr/>
        </p:nvSpPr>
        <p:spPr>
          <a:xfrm>
            <a:off x="8497454" y="2385247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A023-D3EC-4CFB-B051-B2A30FBF611A}"/>
              </a:ext>
            </a:extLst>
          </p:cNvPr>
          <p:cNvSpPr txBox="1"/>
          <p:nvPr/>
        </p:nvSpPr>
        <p:spPr>
          <a:xfrm>
            <a:off x="9042400" y="2385247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04CCCF-EB4F-4C82-B52D-C4213B09645D}"/>
              </a:ext>
            </a:extLst>
          </p:cNvPr>
          <p:cNvSpPr txBox="1"/>
          <p:nvPr/>
        </p:nvSpPr>
        <p:spPr>
          <a:xfrm>
            <a:off x="9587346" y="2385247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BD2BF8-0AE1-4ACA-A114-EEA13568330E}"/>
              </a:ext>
            </a:extLst>
          </p:cNvPr>
          <p:cNvSpPr txBox="1"/>
          <p:nvPr/>
        </p:nvSpPr>
        <p:spPr>
          <a:xfrm>
            <a:off x="7952508" y="2754579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i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69058F-C5DC-4BA0-ACCC-ECF277CB1E85}"/>
              </a:ext>
            </a:extLst>
          </p:cNvPr>
          <p:cNvSpPr txBox="1"/>
          <p:nvPr/>
        </p:nvSpPr>
        <p:spPr>
          <a:xfrm>
            <a:off x="8497454" y="2754579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j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8116B2-80D9-460E-80F3-4DB7B788E605}"/>
              </a:ext>
            </a:extLst>
          </p:cNvPr>
          <p:cNvSpPr txBox="1"/>
          <p:nvPr/>
        </p:nvSpPr>
        <p:spPr>
          <a:xfrm>
            <a:off x="9042400" y="2754579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5E4F3F-A578-47FF-ACF6-65A4EED3B9EA}"/>
              </a:ext>
            </a:extLst>
          </p:cNvPr>
          <p:cNvSpPr txBox="1"/>
          <p:nvPr/>
        </p:nvSpPr>
        <p:spPr>
          <a:xfrm>
            <a:off x="9587346" y="2754579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32A127-1415-4203-83F7-A472A86EE145}"/>
              </a:ext>
            </a:extLst>
          </p:cNvPr>
          <p:cNvSpPr txBox="1"/>
          <p:nvPr/>
        </p:nvSpPr>
        <p:spPr>
          <a:xfrm>
            <a:off x="7952508" y="3123911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329DC8-DFAF-4C23-8684-3773C1D2A18A}"/>
              </a:ext>
            </a:extLst>
          </p:cNvPr>
          <p:cNvSpPr txBox="1"/>
          <p:nvPr/>
        </p:nvSpPr>
        <p:spPr>
          <a:xfrm>
            <a:off x="8497454" y="3123911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246BA6-19DB-4C44-A0CE-F66025D01F3D}"/>
              </a:ext>
            </a:extLst>
          </p:cNvPr>
          <p:cNvSpPr txBox="1"/>
          <p:nvPr/>
        </p:nvSpPr>
        <p:spPr>
          <a:xfrm>
            <a:off x="9042400" y="3123911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118D3F-8034-4B31-9985-A6BF82D74B6F}"/>
              </a:ext>
            </a:extLst>
          </p:cNvPr>
          <p:cNvSpPr txBox="1"/>
          <p:nvPr/>
        </p:nvSpPr>
        <p:spPr>
          <a:xfrm>
            <a:off x="9587346" y="3123911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4F8DD0-990F-4254-ACC6-DE3EC2F54766}"/>
              </a:ext>
            </a:extLst>
          </p:cNvPr>
          <p:cNvSpPr txBox="1"/>
          <p:nvPr/>
        </p:nvSpPr>
        <p:spPr>
          <a:xfrm>
            <a:off x="7952508" y="1640688"/>
            <a:ext cx="54494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A409C4-8F7E-4CFB-A719-63B9A2BC08F9}"/>
              </a:ext>
            </a:extLst>
          </p:cNvPr>
          <p:cNvSpPr txBox="1"/>
          <p:nvPr/>
        </p:nvSpPr>
        <p:spPr>
          <a:xfrm>
            <a:off x="8497453" y="1655635"/>
            <a:ext cx="54494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1DDA59-1DE1-47D6-A77F-A071410D48B5}"/>
              </a:ext>
            </a:extLst>
          </p:cNvPr>
          <p:cNvSpPr txBox="1"/>
          <p:nvPr/>
        </p:nvSpPr>
        <p:spPr>
          <a:xfrm>
            <a:off x="9042400" y="1635188"/>
            <a:ext cx="54494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7D027F-ED80-4549-8241-DF055C4B0397}"/>
              </a:ext>
            </a:extLst>
          </p:cNvPr>
          <p:cNvSpPr txBox="1"/>
          <p:nvPr/>
        </p:nvSpPr>
        <p:spPr>
          <a:xfrm>
            <a:off x="9587346" y="1655635"/>
            <a:ext cx="54494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5E42E2-4525-49AF-BAA3-B14EBE5551A6}"/>
              </a:ext>
            </a:extLst>
          </p:cNvPr>
          <p:cNvSpPr txBox="1"/>
          <p:nvPr/>
        </p:nvSpPr>
        <p:spPr>
          <a:xfrm>
            <a:off x="7102764" y="2004520"/>
            <a:ext cx="84974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0x520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3EEB71-37CF-45C8-B883-6BE5F9D0F6BD}"/>
              </a:ext>
            </a:extLst>
          </p:cNvPr>
          <p:cNvSpPr txBox="1"/>
          <p:nvPr/>
        </p:nvSpPr>
        <p:spPr>
          <a:xfrm>
            <a:off x="7093526" y="2390094"/>
            <a:ext cx="84974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0x524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254E2E-0E85-4791-A4DE-A486555A6EEF}"/>
              </a:ext>
            </a:extLst>
          </p:cNvPr>
          <p:cNvSpPr txBox="1"/>
          <p:nvPr/>
        </p:nvSpPr>
        <p:spPr>
          <a:xfrm>
            <a:off x="7102763" y="2754579"/>
            <a:ext cx="84974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0x528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A7EA94-0DB5-4F6A-8B5C-E02F069396B6}"/>
              </a:ext>
            </a:extLst>
          </p:cNvPr>
          <p:cNvSpPr txBox="1"/>
          <p:nvPr/>
        </p:nvSpPr>
        <p:spPr>
          <a:xfrm>
            <a:off x="7102763" y="3108944"/>
            <a:ext cx="84974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0x52C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DA3477-FF53-40A7-A4EB-3BE09A17C1CB}"/>
              </a:ext>
            </a:extLst>
          </p:cNvPr>
          <p:cNvSpPr txBox="1"/>
          <p:nvPr/>
        </p:nvSpPr>
        <p:spPr>
          <a:xfrm>
            <a:off x="7952506" y="3801829"/>
            <a:ext cx="217978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in Memory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1051D0-C034-4A51-A1B5-3A7131BAB394}"/>
              </a:ext>
            </a:extLst>
          </p:cNvPr>
          <p:cNvCxnSpPr/>
          <p:nvPr/>
        </p:nvCxnSpPr>
        <p:spPr>
          <a:xfrm flipV="1">
            <a:off x="5098475" y="2373852"/>
            <a:ext cx="2740600" cy="9122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4A51E3-FF56-4BE2-882D-3851A908EDC0}"/>
              </a:ext>
            </a:extLst>
          </p:cNvPr>
          <p:cNvCxnSpPr>
            <a:cxnSpLocks/>
          </p:cNvCxnSpPr>
          <p:nvPr/>
        </p:nvCxnSpPr>
        <p:spPr>
          <a:xfrm flipV="1">
            <a:off x="5867400" y="2638425"/>
            <a:ext cx="3286125" cy="11634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20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RISC-V Memory Store Operation Details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3542" y="1562396"/>
            <a:ext cx="6042891" cy="4457403"/>
          </a:xfrm>
        </p:spPr>
        <p:txBody>
          <a:bodyPr>
            <a:normAutofit/>
          </a:bodyPr>
          <a:lstStyle/>
          <a:p>
            <a:r>
              <a:rPr lang="en-US" dirty="0"/>
              <a:t>Assume x7 contains 0x12345678</a:t>
            </a:r>
          </a:p>
          <a:p>
            <a:r>
              <a:rPr lang="en-US" dirty="0"/>
              <a:t>Assume x6 contains 0x500</a:t>
            </a:r>
          </a:p>
          <a:p>
            <a:r>
              <a:rPr lang="en-US" dirty="0" err="1"/>
              <a:t>sw</a:t>
            </a:r>
            <a:r>
              <a:rPr lang="en-US" dirty="0"/>
              <a:t> x7, 0x20(x6)  - what address?</a:t>
            </a:r>
          </a:p>
          <a:p>
            <a:r>
              <a:rPr lang="en-US" dirty="0"/>
              <a:t>What changes in memory?</a:t>
            </a:r>
          </a:p>
          <a:p>
            <a:r>
              <a:rPr lang="en-US" dirty="0" err="1"/>
              <a:t>sh</a:t>
            </a:r>
            <a:r>
              <a:rPr lang="en-US" dirty="0"/>
              <a:t> x7, 0x26(x6) – what address?</a:t>
            </a:r>
          </a:p>
          <a:p>
            <a:r>
              <a:rPr lang="en-US" dirty="0"/>
              <a:t>What changes in memory?</a:t>
            </a:r>
          </a:p>
          <a:p>
            <a:r>
              <a:rPr lang="en-US" dirty="0"/>
              <a:t>sb x7, 0x2d(x6) – what address?</a:t>
            </a:r>
          </a:p>
          <a:p>
            <a:r>
              <a:rPr lang="en-US" dirty="0"/>
              <a:t>What changes in memory?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136B09-27FC-4DB6-A18F-7A53581853D2}"/>
              </a:ext>
            </a:extLst>
          </p:cNvPr>
          <p:cNvSpPr txBox="1"/>
          <p:nvPr/>
        </p:nvSpPr>
        <p:spPr>
          <a:xfrm>
            <a:off x="7952508" y="2015792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A208A4-E922-4696-8A27-22810BEA76E0}"/>
              </a:ext>
            </a:extLst>
          </p:cNvPr>
          <p:cNvSpPr txBox="1"/>
          <p:nvPr/>
        </p:nvSpPr>
        <p:spPr>
          <a:xfrm>
            <a:off x="8497454" y="2015792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1274F0-F2D1-4ACE-B446-5EC2CCF4B9F8}"/>
              </a:ext>
            </a:extLst>
          </p:cNvPr>
          <p:cNvSpPr txBox="1"/>
          <p:nvPr/>
        </p:nvSpPr>
        <p:spPr>
          <a:xfrm>
            <a:off x="9042400" y="2015792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1AA8C-55D7-41F5-B998-633E68D17021}"/>
              </a:ext>
            </a:extLst>
          </p:cNvPr>
          <p:cNvSpPr txBox="1"/>
          <p:nvPr/>
        </p:nvSpPr>
        <p:spPr>
          <a:xfrm>
            <a:off x="9587346" y="2015792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E6541-4781-4628-AE54-C82CE80692F5}"/>
              </a:ext>
            </a:extLst>
          </p:cNvPr>
          <p:cNvSpPr txBox="1"/>
          <p:nvPr/>
        </p:nvSpPr>
        <p:spPr>
          <a:xfrm>
            <a:off x="7952508" y="2385247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64EB5-C95B-4C8B-84EF-8CE7FF36C753}"/>
              </a:ext>
            </a:extLst>
          </p:cNvPr>
          <p:cNvSpPr txBox="1"/>
          <p:nvPr/>
        </p:nvSpPr>
        <p:spPr>
          <a:xfrm>
            <a:off x="8497454" y="2385247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A023-D3EC-4CFB-B051-B2A30FBF611A}"/>
              </a:ext>
            </a:extLst>
          </p:cNvPr>
          <p:cNvSpPr txBox="1"/>
          <p:nvPr/>
        </p:nvSpPr>
        <p:spPr>
          <a:xfrm>
            <a:off x="9042400" y="2385247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04CCCF-EB4F-4C82-B52D-C4213B09645D}"/>
              </a:ext>
            </a:extLst>
          </p:cNvPr>
          <p:cNvSpPr txBox="1"/>
          <p:nvPr/>
        </p:nvSpPr>
        <p:spPr>
          <a:xfrm>
            <a:off x="9587346" y="2385247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BD2BF8-0AE1-4ACA-A114-EEA13568330E}"/>
              </a:ext>
            </a:extLst>
          </p:cNvPr>
          <p:cNvSpPr txBox="1"/>
          <p:nvPr/>
        </p:nvSpPr>
        <p:spPr>
          <a:xfrm>
            <a:off x="7952508" y="2754579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i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69058F-C5DC-4BA0-ACCC-ECF277CB1E85}"/>
              </a:ext>
            </a:extLst>
          </p:cNvPr>
          <p:cNvSpPr txBox="1"/>
          <p:nvPr/>
        </p:nvSpPr>
        <p:spPr>
          <a:xfrm>
            <a:off x="8497454" y="2754579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j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8116B2-80D9-460E-80F3-4DB7B788E605}"/>
              </a:ext>
            </a:extLst>
          </p:cNvPr>
          <p:cNvSpPr txBox="1"/>
          <p:nvPr/>
        </p:nvSpPr>
        <p:spPr>
          <a:xfrm>
            <a:off x="9042400" y="2754579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5E4F3F-A578-47FF-ACF6-65A4EED3B9EA}"/>
              </a:ext>
            </a:extLst>
          </p:cNvPr>
          <p:cNvSpPr txBox="1"/>
          <p:nvPr/>
        </p:nvSpPr>
        <p:spPr>
          <a:xfrm>
            <a:off x="9587346" y="2754579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32A127-1415-4203-83F7-A472A86EE145}"/>
              </a:ext>
            </a:extLst>
          </p:cNvPr>
          <p:cNvSpPr txBox="1"/>
          <p:nvPr/>
        </p:nvSpPr>
        <p:spPr>
          <a:xfrm>
            <a:off x="7952508" y="3123911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329DC8-DFAF-4C23-8684-3773C1D2A18A}"/>
              </a:ext>
            </a:extLst>
          </p:cNvPr>
          <p:cNvSpPr txBox="1"/>
          <p:nvPr/>
        </p:nvSpPr>
        <p:spPr>
          <a:xfrm>
            <a:off x="8497454" y="3123911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246BA6-19DB-4C44-A0CE-F66025D01F3D}"/>
              </a:ext>
            </a:extLst>
          </p:cNvPr>
          <p:cNvSpPr txBox="1"/>
          <p:nvPr/>
        </p:nvSpPr>
        <p:spPr>
          <a:xfrm>
            <a:off x="9042400" y="3123911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118D3F-8034-4B31-9985-A6BF82D74B6F}"/>
              </a:ext>
            </a:extLst>
          </p:cNvPr>
          <p:cNvSpPr txBox="1"/>
          <p:nvPr/>
        </p:nvSpPr>
        <p:spPr>
          <a:xfrm>
            <a:off x="9587346" y="3123911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4F8DD0-990F-4254-ACC6-DE3EC2F54766}"/>
              </a:ext>
            </a:extLst>
          </p:cNvPr>
          <p:cNvSpPr txBox="1"/>
          <p:nvPr/>
        </p:nvSpPr>
        <p:spPr>
          <a:xfrm>
            <a:off x="7952508" y="1640688"/>
            <a:ext cx="54494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A409C4-8F7E-4CFB-A719-63B9A2BC08F9}"/>
              </a:ext>
            </a:extLst>
          </p:cNvPr>
          <p:cNvSpPr txBox="1"/>
          <p:nvPr/>
        </p:nvSpPr>
        <p:spPr>
          <a:xfrm>
            <a:off x="8497453" y="1655635"/>
            <a:ext cx="54494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1DDA59-1DE1-47D6-A77F-A071410D48B5}"/>
              </a:ext>
            </a:extLst>
          </p:cNvPr>
          <p:cNvSpPr txBox="1"/>
          <p:nvPr/>
        </p:nvSpPr>
        <p:spPr>
          <a:xfrm>
            <a:off x="9042400" y="1635188"/>
            <a:ext cx="54494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7D027F-ED80-4549-8241-DF055C4B0397}"/>
              </a:ext>
            </a:extLst>
          </p:cNvPr>
          <p:cNvSpPr txBox="1"/>
          <p:nvPr/>
        </p:nvSpPr>
        <p:spPr>
          <a:xfrm>
            <a:off x="9587346" y="1655635"/>
            <a:ext cx="54494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5E42E2-4525-49AF-BAA3-B14EBE5551A6}"/>
              </a:ext>
            </a:extLst>
          </p:cNvPr>
          <p:cNvSpPr txBox="1"/>
          <p:nvPr/>
        </p:nvSpPr>
        <p:spPr>
          <a:xfrm>
            <a:off x="7102764" y="2004520"/>
            <a:ext cx="84974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0x520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3EEB71-37CF-45C8-B883-6BE5F9D0F6BD}"/>
              </a:ext>
            </a:extLst>
          </p:cNvPr>
          <p:cNvSpPr txBox="1"/>
          <p:nvPr/>
        </p:nvSpPr>
        <p:spPr>
          <a:xfrm>
            <a:off x="7093526" y="2390094"/>
            <a:ext cx="84974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0x524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254E2E-0E85-4791-A4DE-A486555A6EEF}"/>
              </a:ext>
            </a:extLst>
          </p:cNvPr>
          <p:cNvSpPr txBox="1"/>
          <p:nvPr/>
        </p:nvSpPr>
        <p:spPr>
          <a:xfrm>
            <a:off x="7102763" y="2754579"/>
            <a:ext cx="84974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0x528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A7EA94-0DB5-4F6A-8B5C-E02F069396B6}"/>
              </a:ext>
            </a:extLst>
          </p:cNvPr>
          <p:cNvSpPr txBox="1"/>
          <p:nvPr/>
        </p:nvSpPr>
        <p:spPr>
          <a:xfrm>
            <a:off x="7102763" y="3108944"/>
            <a:ext cx="84974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0x52C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DA3477-FF53-40A7-A4EB-3BE09A17C1CB}"/>
              </a:ext>
            </a:extLst>
          </p:cNvPr>
          <p:cNvSpPr txBox="1"/>
          <p:nvPr/>
        </p:nvSpPr>
        <p:spPr>
          <a:xfrm>
            <a:off x="7952506" y="3801829"/>
            <a:ext cx="217978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in Memory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257C06-E89A-4AC7-AC93-F76D264CE977}"/>
              </a:ext>
            </a:extLst>
          </p:cNvPr>
          <p:cNvCxnSpPr>
            <a:cxnSpLocks/>
          </p:cNvCxnSpPr>
          <p:nvPr/>
        </p:nvCxnSpPr>
        <p:spPr>
          <a:xfrm flipV="1">
            <a:off x="5210175" y="2638425"/>
            <a:ext cx="3943350" cy="16668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CB1078-FCFC-471C-9D9A-BE883DA47A69}"/>
              </a:ext>
            </a:extLst>
          </p:cNvPr>
          <p:cNvCxnSpPr>
            <a:cxnSpLocks/>
          </p:cNvCxnSpPr>
          <p:nvPr/>
        </p:nvCxnSpPr>
        <p:spPr>
          <a:xfrm flipV="1">
            <a:off x="5781675" y="3429000"/>
            <a:ext cx="2828925" cy="1390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16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RISC-V Memory Store Operation Details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3542" y="1562396"/>
            <a:ext cx="6042891" cy="4457403"/>
          </a:xfrm>
        </p:spPr>
        <p:txBody>
          <a:bodyPr>
            <a:normAutofit/>
          </a:bodyPr>
          <a:lstStyle/>
          <a:p>
            <a:r>
              <a:rPr lang="en-US" dirty="0"/>
              <a:t>Assume x7 contains 0x12345678</a:t>
            </a:r>
          </a:p>
          <a:p>
            <a:r>
              <a:rPr lang="en-US" dirty="0"/>
              <a:t>Assume x6 contains 0x500</a:t>
            </a:r>
          </a:p>
          <a:p>
            <a:r>
              <a:rPr lang="en-US" dirty="0" err="1"/>
              <a:t>sw</a:t>
            </a:r>
            <a:r>
              <a:rPr lang="en-US" dirty="0"/>
              <a:t> x7, 0x20(x6)  - what address?</a:t>
            </a:r>
          </a:p>
          <a:p>
            <a:r>
              <a:rPr lang="en-US" dirty="0"/>
              <a:t>What changes in memory?</a:t>
            </a:r>
          </a:p>
          <a:p>
            <a:r>
              <a:rPr lang="en-US" dirty="0" err="1"/>
              <a:t>sh</a:t>
            </a:r>
            <a:r>
              <a:rPr lang="en-US" dirty="0"/>
              <a:t> x7, 0x26(x6) – what address?</a:t>
            </a:r>
          </a:p>
          <a:p>
            <a:r>
              <a:rPr lang="en-US" dirty="0"/>
              <a:t>What changes in memory?</a:t>
            </a:r>
          </a:p>
          <a:p>
            <a:r>
              <a:rPr lang="en-US" dirty="0"/>
              <a:t>sb x7, 0x2d(x6) – what address?</a:t>
            </a:r>
          </a:p>
          <a:p>
            <a:r>
              <a:rPr lang="en-US" dirty="0"/>
              <a:t>What changes in memory?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136B09-27FC-4DB6-A18F-7A53581853D2}"/>
              </a:ext>
            </a:extLst>
          </p:cNvPr>
          <p:cNvSpPr txBox="1"/>
          <p:nvPr/>
        </p:nvSpPr>
        <p:spPr>
          <a:xfrm>
            <a:off x="7952508" y="2015792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A208A4-E922-4696-8A27-22810BEA76E0}"/>
              </a:ext>
            </a:extLst>
          </p:cNvPr>
          <p:cNvSpPr txBox="1"/>
          <p:nvPr/>
        </p:nvSpPr>
        <p:spPr>
          <a:xfrm>
            <a:off x="8497454" y="2015792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1274F0-F2D1-4ACE-B446-5EC2CCF4B9F8}"/>
              </a:ext>
            </a:extLst>
          </p:cNvPr>
          <p:cNvSpPr txBox="1"/>
          <p:nvPr/>
        </p:nvSpPr>
        <p:spPr>
          <a:xfrm>
            <a:off x="9042400" y="2015792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1AA8C-55D7-41F5-B998-633E68D17021}"/>
              </a:ext>
            </a:extLst>
          </p:cNvPr>
          <p:cNvSpPr txBox="1"/>
          <p:nvPr/>
        </p:nvSpPr>
        <p:spPr>
          <a:xfrm>
            <a:off x="9587346" y="2015792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E6541-4781-4628-AE54-C82CE80692F5}"/>
              </a:ext>
            </a:extLst>
          </p:cNvPr>
          <p:cNvSpPr txBox="1"/>
          <p:nvPr/>
        </p:nvSpPr>
        <p:spPr>
          <a:xfrm>
            <a:off x="7952508" y="2385247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64EB5-C95B-4C8B-84EF-8CE7FF36C753}"/>
              </a:ext>
            </a:extLst>
          </p:cNvPr>
          <p:cNvSpPr txBox="1"/>
          <p:nvPr/>
        </p:nvSpPr>
        <p:spPr>
          <a:xfrm>
            <a:off x="8497454" y="2385247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A023-D3EC-4CFB-B051-B2A30FBF611A}"/>
              </a:ext>
            </a:extLst>
          </p:cNvPr>
          <p:cNvSpPr txBox="1"/>
          <p:nvPr/>
        </p:nvSpPr>
        <p:spPr>
          <a:xfrm>
            <a:off x="9042400" y="2385247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04CCCF-EB4F-4C82-B52D-C4213B09645D}"/>
              </a:ext>
            </a:extLst>
          </p:cNvPr>
          <p:cNvSpPr txBox="1"/>
          <p:nvPr/>
        </p:nvSpPr>
        <p:spPr>
          <a:xfrm>
            <a:off x="9587346" y="2385247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BD2BF8-0AE1-4ACA-A114-EEA13568330E}"/>
              </a:ext>
            </a:extLst>
          </p:cNvPr>
          <p:cNvSpPr txBox="1"/>
          <p:nvPr/>
        </p:nvSpPr>
        <p:spPr>
          <a:xfrm>
            <a:off x="7952508" y="2754579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i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69058F-C5DC-4BA0-ACCC-ECF277CB1E85}"/>
              </a:ext>
            </a:extLst>
          </p:cNvPr>
          <p:cNvSpPr txBox="1"/>
          <p:nvPr/>
        </p:nvSpPr>
        <p:spPr>
          <a:xfrm>
            <a:off x="8497454" y="2754579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j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8116B2-80D9-460E-80F3-4DB7B788E605}"/>
              </a:ext>
            </a:extLst>
          </p:cNvPr>
          <p:cNvSpPr txBox="1"/>
          <p:nvPr/>
        </p:nvSpPr>
        <p:spPr>
          <a:xfrm>
            <a:off x="9042400" y="2754579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5E4F3F-A578-47FF-ACF6-65A4EED3B9EA}"/>
              </a:ext>
            </a:extLst>
          </p:cNvPr>
          <p:cNvSpPr txBox="1"/>
          <p:nvPr/>
        </p:nvSpPr>
        <p:spPr>
          <a:xfrm>
            <a:off x="9587346" y="2754579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32A127-1415-4203-83F7-A472A86EE145}"/>
              </a:ext>
            </a:extLst>
          </p:cNvPr>
          <p:cNvSpPr txBox="1"/>
          <p:nvPr/>
        </p:nvSpPr>
        <p:spPr>
          <a:xfrm>
            <a:off x="7952508" y="3123911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329DC8-DFAF-4C23-8684-3773C1D2A18A}"/>
              </a:ext>
            </a:extLst>
          </p:cNvPr>
          <p:cNvSpPr txBox="1"/>
          <p:nvPr/>
        </p:nvSpPr>
        <p:spPr>
          <a:xfrm>
            <a:off x="8497454" y="3123911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246BA6-19DB-4C44-A0CE-F66025D01F3D}"/>
              </a:ext>
            </a:extLst>
          </p:cNvPr>
          <p:cNvSpPr txBox="1"/>
          <p:nvPr/>
        </p:nvSpPr>
        <p:spPr>
          <a:xfrm>
            <a:off x="9042400" y="3123911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118D3F-8034-4B31-9985-A6BF82D74B6F}"/>
              </a:ext>
            </a:extLst>
          </p:cNvPr>
          <p:cNvSpPr txBox="1"/>
          <p:nvPr/>
        </p:nvSpPr>
        <p:spPr>
          <a:xfrm>
            <a:off x="9587346" y="3123911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4F8DD0-990F-4254-ACC6-DE3EC2F54766}"/>
              </a:ext>
            </a:extLst>
          </p:cNvPr>
          <p:cNvSpPr txBox="1"/>
          <p:nvPr/>
        </p:nvSpPr>
        <p:spPr>
          <a:xfrm>
            <a:off x="7952508" y="1640688"/>
            <a:ext cx="54494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A409C4-8F7E-4CFB-A719-63B9A2BC08F9}"/>
              </a:ext>
            </a:extLst>
          </p:cNvPr>
          <p:cNvSpPr txBox="1"/>
          <p:nvPr/>
        </p:nvSpPr>
        <p:spPr>
          <a:xfrm>
            <a:off x="8497453" y="1655635"/>
            <a:ext cx="54494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1DDA59-1DE1-47D6-A77F-A071410D48B5}"/>
              </a:ext>
            </a:extLst>
          </p:cNvPr>
          <p:cNvSpPr txBox="1"/>
          <p:nvPr/>
        </p:nvSpPr>
        <p:spPr>
          <a:xfrm>
            <a:off x="9042400" y="1635188"/>
            <a:ext cx="54494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7D027F-ED80-4549-8241-DF055C4B0397}"/>
              </a:ext>
            </a:extLst>
          </p:cNvPr>
          <p:cNvSpPr txBox="1"/>
          <p:nvPr/>
        </p:nvSpPr>
        <p:spPr>
          <a:xfrm>
            <a:off x="9587346" y="1655635"/>
            <a:ext cx="54494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5E42E2-4525-49AF-BAA3-B14EBE5551A6}"/>
              </a:ext>
            </a:extLst>
          </p:cNvPr>
          <p:cNvSpPr txBox="1"/>
          <p:nvPr/>
        </p:nvSpPr>
        <p:spPr>
          <a:xfrm>
            <a:off x="7102764" y="2004520"/>
            <a:ext cx="84974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0x520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3EEB71-37CF-45C8-B883-6BE5F9D0F6BD}"/>
              </a:ext>
            </a:extLst>
          </p:cNvPr>
          <p:cNvSpPr txBox="1"/>
          <p:nvPr/>
        </p:nvSpPr>
        <p:spPr>
          <a:xfrm>
            <a:off x="7093526" y="2390094"/>
            <a:ext cx="84974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0x524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254E2E-0E85-4791-A4DE-A486555A6EEF}"/>
              </a:ext>
            </a:extLst>
          </p:cNvPr>
          <p:cNvSpPr txBox="1"/>
          <p:nvPr/>
        </p:nvSpPr>
        <p:spPr>
          <a:xfrm>
            <a:off x="7102763" y="2754579"/>
            <a:ext cx="84974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0x528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A7EA94-0DB5-4F6A-8B5C-E02F069396B6}"/>
              </a:ext>
            </a:extLst>
          </p:cNvPr>
          <p:cNvSpPr txBox="1"/>
          <p:nvPr/>
        </p:nvSpPr>
        <p:spPr>
          <a:xfrm>
            <a:off x="7102763" y="3108944"/>
            <a:ext cx="84974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0x52C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DA3477-FF53-40A7-A4EB-3BE09A17C1CB}"/>
              </a:ext>
            </a:extLst>
          </p:cNvPr>
          <p:cNvSpPr txBox="1"/>
          <p:nvPr/>
        </p:nvSpPr>
        <p:spPr>
          <a:xfrm>
            <a:off x="7952506" y="3801829"/>
            <a:ext cx="217978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in Memory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3800F0-BD30-4227-BB82-D7A6468F2B48}"/>
              </a:ext>
            </a:extLst>
          </p:cNvPr>
          <p:cNvCxnSpPr>
            <a:cxnSpLocks/>
          </p:cNvCxnSpPr>
          <p:nvPr/>
        </p:nvCxnSpPr>
        <p:spPr>
          <a:xfrm flipV="1">
            <a:off x="5089238" y="3429000"/>
            <a:ext cx="3521362" cy="19335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Reading for the week</a:t>
            </a:r>
          </a:p>
          <a:p>
            <a:pPr lvl="1"/>
            <a:r>
              <a:rPr lang="en-US" sz="2800" dirty="0"/>
              <a:t>“Computer Organization and Design, The Hardware / Software Interface, RISC-V edition,” by David Patterson and John Hennessy</a:t>
            </a:r>
          </a:p>
          <a:p>
            <a:pPr lvl="2"/>
            <a:r>
              <a:rPr lang="en-US" sz="2400" dirty="0"/>
              <a:t>ISBN 978-0-12-812275-4</a:t>
            </a:r>
            <a:endParaRPr lang="en-US" dirty="0"/>
          </a:p>
          <a:p>
            <a:pPr lvl="2"/>
            <a:r>
              <a:rPr lang="en-US" sz="2400" dirty="0"/>
              <a:t>Chapter 2, “Language of the Computer”</a:t>
            </a:r>
          </a:p>
          <a:p>
            <a:pPr lvl="3"/>
            <a:r>
              <a:rPr lang="en-US" sz="2000" dirty="0"/>
              <a:t>sections 2.1 thru 2.8</a:t>
            </a:r>
          </a:p>
          <a:p>
            <a:pPr lvl="3"/>
            <a:r>
              <a:rPr lang="en-US" sz="2000" dirty="0"/>
              <a:t>pages 60-108 (sections 2.1 thru 2.8)</a:t>
            </a:r>
          </a:p>
          <a:p>
            <a:r>
              <a:rPr lang="en-US" sz="3200" dirty="0"/>
              <a:t>RISC-V Specification is in the Course Content Area</a:t>
            </a:r>
          </a:p>
          <a:p>
            <a:r>
              <a:rPr lang="en-US" sz="3200" dirty="0"/>
              <a:t>Office Hours today 2:00 to 3:00 – Zoom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5210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RISC-V Memory Load Operation Details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3542" y="1562396"/>
            <a:ext cx="6042891" cy="4457403"/>
          </a:xfrm>
        </p:spPr>
        <p:txBody>
          <a:bodyPr>
            <a:normAutofit/>
          </a:bodyPr>
          <a:lstStyle/>
          <a:p>
            <a:r>
              <a:rPr lang="en-US" dirty="0"/>
              <a:t>Assume x6 contains 0x500</a:t>
            </a:r>
          </a:p>
          <a:p>
            <a:pPr lvl="1"/>
            <a:r>
              <a:rPr lang="en-US" dirty="0" err="1"/>
              <a:t>lw</a:t>
            </a:r>
            <a:r>
              <a:rPr lang="en-US" dirty="0"/>
              <a:t> x7, 0x2C(x6)  - what goes to x7?</a:t>
            </a:r>
          </a:p>
          <a:p>
            <a:pPr lvl="1"/>
            <a:r>
              <a:rPr lang="en-US" dirty="0"/>
              <a:t>0x87547827</a:t>
            </a:r>
          </a:p>
          <a:p>
            <a:pPr lvl="1"/>
            <a:r>
              <a:rPr lang="en-US" dirty="0" err="1"/>
              <a:t>lhu</a:t>
            </a:r>
            <a:r>
              <a:rPr lang="en-US" dirty="0"/>
              <a:t> x7, 0x24(x6) – what goes to x7?</a:t>
            </a:r>
          </a:p>
          <a:p>
            <a:pPr lvl="1"/>
            <a:r>
              <a:rPr lang="en-US" dirty="0"/>
              <a:t>0x0000BC9A</a:t>
            </a:r>
          </a:p>
          <a:p>
            <a:pPr lvl="1"/>
            <a:r>
              <a:rPr lang="en-US" dirty="0" err="1"/>
              <a:t>lh</a:t>
            </a:r>
            <a:r>
              <a:rPr lang="en-US" dirty="0"/>
              <a:t> x7, 0x24(x6) – what goes to x7?</a:t>
            </a:r>
          </a:p>
          <a:p>
            <a:pPr lvl="1"/>
            <a:r>
              <a:rPr lang="en-US"/>
              <a:t>0xFFFFBC9A</a:t>
            </a:r>
            <a:endParaRPr lang="en-US" dirty="0"/>
          </a:p>
          <a:p>
            <a:pPr lvl="1"/>
            <a:r>
              <a:rPr lang="en-US" dirty="0" err="1"/>
              <a:t>lbu</a:t>
            </a:r>
            <a:r>
              <a:rPr lang="en-US" dirty="0"/>
              <a:t> x7, 0x2F(x6) – what goes to x7?</a:t>
            </a:r>
          </a:p>
          <a:p>
            <a:pPr lvl="1"/>
            <a:r>
              <a:rPr lang="en-US" dirty="0"/>
              <a:t>0x00000087</a:t>
            </a:r>
          </a:p>
          <a:p>
            <a:pPr lvl="1"/>
            <a:r>
              <a:rPr lang="en-US" dirty="0" err="1"/>
              <a:t>lb</a:t>
            </a:r>
            <a:r>
              <a:rPr lang="en-US" dirty="0"/>
              <a:t> x7, 0x21(x6) – what goes to x7?</a:t>
            </a:r>
          </a:p>
          <a:p>
            <a:pPr lvl="1"/>
            <a:r>
              <a:rPr lang="en-US" dirty="0"/>
              <a:t>0x00000056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136B09-27FC-4DB6-A18F-7A53581853D2}"/>
              </a:ext>
            </a:extLst>
          </p:cNvPr>
          <p:cNvSpPr txBox="1"/>
          <p:nvPr/>
        </p:nvSpPr>
        <p:spPr>
          <a:xfrm>
            <a:off x="7952508" y="2015792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A208A4-E922-4696-8A27-22810BEA76E0}"/>
              </a:ext>
            </a:extLst>
          </p:cNvPr>
          <p:cNvSpPr txBox="1"/>
          <p:nvPr/>
        </p:nvSpPr>
        <p:spPr>
          <a:xfrm>
            <a:off x="8497454" y="2015792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1274F0-F2D1-4ACE-B446-5EC2CCF4B9F8}"/>
              </a:ext>
            </a:extLst>
          </p:cNvPr>
          <p:cNvSpPr txBox="1"/>
          <p:nvPr/>
        </p:nvSpPr>
        <p:spPr>
          <a:xfrm>
            <a:off x="9042400" y="2015792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1AA8C-55D7-41F5-B998-633E68D17021}"/>
              </a:ext>
            </a:extLst>
          </p:cNvPr>
          <p:cNvSpPr txBox="1"/>
          <p:nvPr/>
        </p:nvSpPr>
        <p:spPr>
          <a:xfrm>
            <a:off x="9587346" y="2015792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E6541-4781-4628-AE54-C82CE80692F5}"/>
              </a:ext>
            </a:extLst>
          </p:cNvPr>
          <p:cNvSpPr txBox="1"/>
          <p:nvPr/>
        </p:nvSpPr>
        <p:spPr>
          <a:xfrm>
            <a:off x="7952508" y="2385247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64EB5-C95B-4C8B-84EF-8CE7FF36C753}"/>
              </a:ext>
            </a:extLst>
          </p:cNvPr>
          <p:cNvSpPr txBox="1"/>
          <p:nvPr/>
        </p:nvSpPr>
        <p:spPr>
          <a:xfrm>
            <a:off x="8497454" y="2385247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A023-D3EC-4CFB-B051-B2A30FBF611A}"/>
              </a:ext>
            </a:extLst>
          </p:cNvPr>
          <p:cNvSpPr txBox="1"/>
          <p:nvPr/>
        </p:nvSpPr>
        <p:spPr>
          <a:xfrm>
            <a:off x="9042400" y="2385247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04CCCF-EB4F-4C82-B52D-C4213B09645D}"/>
              </a:ext>
            </a:extLst>
          </p:cNvPr>
          <p:cNvSpPr txBox="1"/>
          <p:nvPr/>
        </p:nvSpPr>
        <p:spPr>
          <a:xfrm>
            <a:off x="9587346" y="2385247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BD2BF8-0AE1-4ACA-A114-EEA13568330E}"/>
              </a:ext>
            </a:extLst>
          </p:cNvPr>
          <p:cNvSpPr txBox="1"/>
          <p:nvPr/>
        </p:nvSpPr>
        <p:spPr>
          <a:xfrm>
            <a:off x="7952508" y="2754579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i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69058F-C5DC-4BA0-ACCC-ECF277CB1E85}"/>
              </a:ext>
            </a:extLst>
          </p:cNvPr>
          <p:cNvSpPr txBox="1"/>
          <p:nvPr/>
        </p:nvSpPr>
        <p:spPr>
          <a:xfrm>
            <a:off x="8497454" y="2754579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j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8116B2-80D9-460E-80F3-4DB7B788E605}"/>
              </a:ext>
            </a:extLst>
          </p:cNvPr>
          <p:cNvSpPr txBox="1"/>
          <p:nvPr/>
        </p:nvSpPr>
        <p:spPr>
          <a:xfrm>
            <a:off x="9042400" y="2754579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5E4F3F-A578-47FF-ACF6-65A4EED3B9EA}"/>
              </a:ext>
            </a:extLst>
          </p:cNvPr>
          <p:cNvSpPr txBox="1"/>
          <p:nvPr/>
        </p:nvSpPr>
        <p:spPr>
          <a:xfrm>
            <a:off x="9587346" y="2754579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32A127-1415-4203-83F7-A472A86EE145}"/>
              </a:ext>
            </a:extLst>
          </p:cNvPr>
          <p:cNvSpPr txBox="1"/>
          <p:nvPr/>
        </p:nvSpPr>
        <p:spPr>
          <a:xfrm>
            <a:off x="7952508" y="3123911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329DC8-DFAF-4C23-8684-3773C1D2A18A}"/>
              </a:ext>
            </a:extLst>
          </p:cNvPr>
          <p:cNvSpPr txBox="1"/>
          <p:nvPr/>
        </p:nvSpPr>
        <p:spPr>
          <a:xfrm>
            <a:off x="8497454" y="3123911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246BA6-19DB-4C44-A0CE-F66025D01F3D}"/>
              </a:ext>
            </a:extLst>
          </p:cNvPr>
          <p:cNvSpPr txBox="1"/>
          <p:nvPr/>
        </p:nvSpPr>
        <p:spPr>
          <a:xfrm>
            <a:off x="9042400" y="3123911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118D3F-8034-4B31-9985-A6BF82D74B6F}"/>
              </a:ext>
            </a:extLst>
          </p:cNvPr>
          <p:cNvSpPr txBox="1"/>
          <p:nvPr/>
        </p:nvSpPr>
        <p:spPr>
          <a:xfrm>
            <a:off x="9587346" y="3123911"/>
            <a:ext cx="544946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4F8DD0-990F-4254-ACC6-DE3EC2F54766}"/>
              </a:ext>
            </a:extLst>
          </p:cNvPr>
          <p:cNvSpPr txBox="1"/>
          <p:nvPr/>
        </p:nvSpPr>
        <p:spPr>
          <a:xfrm>
            <a:off x="7952508" y="1640688"/>
            <a:ext cx="54494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A409C4-8F7E-4CFB-A719-63B9A2BC08F9}"/>
              </a:ext>
            </a:extLst>
          </p:cNvPr>
          <p:cNvSpPr txBox="1"/>
          <p:nvPr/>
        </p:nvSpPr>
        <p:spPr>
          <a:xfrm>
            <a:off x="8497453" y="1655635"/>
            <a:ext cx="54494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1DDA59-1DE1-47D6-A77F-A071410D48B5}"/>
              </a:ext>
            </a:extLst>
          </p:cNvPr>
          <p:cNvSpPr txBox="1"/>
          <p:nvPr/>
        </p:nvSpPr>
        <p:spPr>
          <a:xfrm>
            <a:off x="9042400" y="1635188"/>
            <a:ext cx="54494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7D027F-ED80-4549-8241-DF055C4B0397}"/>
              </a:ext>
            </a:extLst>
          </p:cNvPr>
          <p:cNvSpPr txBox="1"/>
          <p:nvPr/>
        </p:nvSpPr>
        <p:spPr>
          <a:xfrm>
            <a:off x="9587346" y="1655635"/>
            <a:ext cx="54494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5E42E2-4525-49AF-BAA3-B14EBE5551A6}"/>
              </a:ext>
            </a:extLst>
          </p:cNvPr>
          <p:cNvSpPr txBox="1"/>
          <p:nvPr/>
        </p:nvSpPr>
        <p:spPr>
          <a:xfrm>
            <a:off x="7102764" y="2004520"/>
            <a:ext cx="84974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0x520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3EEB71-37CF-45C8-B883-6BE5F9D0F6BD}"/>
              </a:ext>
            </a:extLst>
          </p:cNvPr>
          <p:cNvSpPr txBox="1"/>
          <p:nvPr/>
        </p:nvSpPr>
        <p:spPr>
          <a:xfrm>
            <a:off x="7093526" y="2390094"/>
            <a:ext cx="84974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0x524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254E2E-0E85-4791-A4DE-A486555A6EEF}"/>
              </a:ext>
            </a:extLst>
          </p:cNvPr>
          <p:cNvSpPr txBox="1"/>
          <p:nvPr/>
        </p:nvSpPr>
        <p:spPr>
          <a:xfrm>
            <a:off x="7102763" y="2754579"/>
            <a:ext cx="84974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0x528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A7EA94-0DB5-4F6A-8B5C-E02F069396B6}"/>
              </a:ext>
            </a:extLst>
          </p:cNvPr>
          <p:cNvSpPr txBox="1"/>
          <p:nvPr/>
        </p:nvSpPr>
        <p:spPr>
          <a:xfrm>
            <a:off x="7102763" y="3108944"/>
            <a:ext cx="84974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0x52C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DA3477-FF53-40A7-A4EB-3BE09A17C1CB}"/>
              </a:ext>
            </a:extLst>
          </p:cNvPr>
          <p:cNvSpPr txBox="1"/>
          <p:nvPr/>
        </p:nvSpPr>
        <p:spPr>
          <a:xfrm>
            <a:off x="7952506" y="3801829"/>
            <a:ext cx="217978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in Memory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477444-C859-476B-9FD2-DD14F6394C18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149601" y="2581275"/>
            <a:ext cx="3953162" cy="71233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2E2CF9-D36F-4B6B-9A6A-FE71D624AD45}"/>
              </a:ext>
            </a:extLst>
          </p:cNvPr>
          <p:cNvCxnSpPr>
            <a:cxnSpLocks/>
          </p:cNvCxnSpPr>
          <p:nvPr/>
        </p:nvCxnSpPr>
        <p:spPr>
          <a:xfrm flipV="1">
            <a:off x="3228975" y="2667000"/>
            <a:ext cx="4800600" cy="7620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4C489A-8541-4EFF-B0CE-6DEBDB533D43}"/>
              </a:ext>
            </a:extLst>
          </p:cNvPr>
          <p:cNvCxnSpPr>
            <a:cxnSpLocks/>
          </p:cNvCxnSpPr>
          <p:nvPr/>
        </p:nvCxnSpPr>
        <p:spPr>
          <a:xfrm flipV="1">
            <a:off x="3228975" y="2667000"/>
            <a:ext cx="4800600" cy="1504162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AFAD66-EB19-4C82-8943-BDC41DCE3B6F}"/>
              </a:ext>
            </a:extLst>
          </p:cNvPr>
          <p:cNvCxnSpPr>
            <a:cxnSpLocks/>
          </p:cNvCxnSpPr>
          <p:nvPr/>
        </p:nvCxnSpPr>
        <p:spPr>
          <a:xfrm flipV="1">
            <a:off x="3149601" y="3429000"/>
            <a:ext cx="6527799" cy="153352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72D5CB-ED88-41A0-9CE3-462BE37BC0FD}"/>
              </a:ext>
            </a:extLst>
          </p:cNvPr>
          <p:cNvCxnSpPr>
            <a:cxnSpLocks/>
          </p:cNvCxnSpPr>
          <p:nvPr/>
        </p:nvCxnSpPr>
        <p:spPr>
          <a:xfrm flipV="1">
            <a:off x="3205883" y="2300570"/>
            <a:ext cx="5381625" cy="337185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0DA614-9E53-493F-98BA-892E4182DBD2}"/>
              </a:ext>
            </a:extLst>
          </p:cNvPr>
          <p:cNvCxnSpPr>
            <a:cxnSpLocks/>
          </p:cNvCxnSpPr>
          <p:nvPr/>
        </p:nvCxnSpPr>
        <p:spPr>
          <a:xfrm flipV="1">
            <a:off x="3297382" y="2667000"/>
            <a:ext cx="5384800" cy="7620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26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 B-type Instructions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460366"/>
            <a:ext cx="10515600" cy="365144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B-type (SB-type in the textbook)</a:t>
            </a:r>
            <a:endParaRPr lang="en-AU" altLang="en-US" dirty="0"/>
          </a:p>
          <a:p>
            <a:r>
              <a:rPr lang="en-US" altLang="en-US" sz="3200" dirty="0"/>
              <a:t>Branch instructions specify</a:t>
            </a:r>
          </a:p>
          <a:p>
            <a:pPr lvl="1"/>
            <a:r>
              <a:rPr lang="en-US" altLang="en-US" sz="2800" dirty="0"/>
              <a:t>Opcode, two registers, target address</a:t>
            </a:r>
          </a:p>
          <a:p>
            <a:r>
              <a:rPr lang="en-US" altLang="en-US" sz="3200" dirty="0"/>
              <a:t>Most branch targets are near branch</a:t>
            </a:r>
          </a:p>
          <a:p>
            <a:pPr lvl="1"/>
            <a:r>
              <a:rPr lang="en-US" altLang="en-US" sz="2800" dirty="0"/>
              <a:t>Forward or backward</a:t>
            </a:r>
          </a:p>
          <a:p>
            <a:r>
              <a:rPr lang="en-US" altLang="en-US" sz="3200" dirty="0">
                <a:solidFill>
                  <a:srgbClr val="0070C0"/>
                </a:solidFill>
              </a:rPr>
              <a:t>PC-relative addressing</a:t>
            </a:r>
          </a:p>
          <a:p>
            <a:pPr lvl="1"/>
            <a:r>
              <a:rPr lang="en-US" altLang="en-US" sz="2800" dirty="0"/>
              <a:t>Target address = PC + immediate </a:t>
            </a:r>
            <a:r>
              <a:rPr lang="en-US" altLang="en-US" sz="2800" dirty="0">
                <a:solidFill>
                  <a:srgbClr val="FF0000"/>
                </a:solidFill>
              </a:rPr>
              <a:t>×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6788" y="4101842"/>
            <a:ext cx="3385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Example of Making the Common Case Fast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571625" y="1287205"/>
            <a:ext cx="7332663" cy="974725"/>
            <a:chOff x="2486025" y="3678444"/>
            <a:chExt cx="7332663" cy="974725"/>
          </a:xfrm>
        </p:grpSpPr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3046413" y="3741944"/>
              <a:ext cx="1296987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 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4343400" y="3741944"/>
              <a:ext cx="1079500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rs2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5422900" y="3741944"/>
              <a:ext cx="1079500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rs1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7442200" y="3741944"/>
              <a:ext cx="788988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 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6503988" y="3741944"/>
              <a:ext cx="936625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funct3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8521700" y="3741944"/>
              <a:ext cx="1296988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opcode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3367088" y="3678444"/>
              <a:ext cx="633412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imm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</a:b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[10:5]</a:t>
              </a:r>
              <a:endParaRPr kumimoji="0" lang="en-AU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7581900" y="3678444"/>
              <a:ext cx="531813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imm</a:t>
              </a:r>
              <a:b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</a:b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[4:1]</a:t>
              </a:r>
              <a:endParaRPr kumimoji="0" lang="en-AU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8231188" y="3741944"/>
              <a:ext cx="290512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 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2755900" y="3741944"/>
              <a:ext cx="290513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 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2486025" y="4356306"/>
              <a:ext cx="822325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imm[12]</a:t>
              </a:r>
              <a:endParaRPr kumimoji="0" lang="en-AU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cxnSp>
          <p:nvCxnSpPr>
            <p:cNvPr id="35" name="Straight Arrow Connector 2"/>
            <p:cNvCxnSpPr>
              <a:cxnSpLocks noChangeShapeType="1"/>
              <a:stCxn id="34" idx="0"/>
            </p:cNvCxnSpPr>
            <p:nvPr/>
          </p:nvCxnSpPr>
          <p:spPr bwMode="auto">
            <a:xfrm flipH="1" flipV="1">
              <a:off x="2897188" y="4014994"/>
              <a:ext cx="0" cy="34131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Text Box 11"/>
            <p:cNvSpPr txBox="1">
              <a:spLocks noChangeArrowheads="1"/>
            </p:cNvSpPr>
            <p:nvPr/>
          </p:nvSpPr>
          <p:spPr bwMode="auto">
            <a:xfrm>
              <a:off x="7972425" y="4356306"/>
              <a:ext cx="808038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imm[11]</a:t>
              </a:r>
              <a:endParaRPr kumimoji="0" lang="en-AU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cxnSp>
          <p:nvCxnSpPr>
            <p:cNvPr id="37" name="Straight Arrow Connector 33"/>
            <p:cNvCxnSpPr>
              <a:cxnSpLocks noChangeShapeType="1"/>
              <a:stCxn id="36" idx="0"/>
            </p:cNvCxnSpPr>
            <p:nvPr/>
          </p:nvCxnSpPr>
          <p:spPr bwMode="auto">
            <a:xfrm flipV="1">
              <a:off x="8375650" y="4014994"/>
              <a:ext cx="0" cy="34131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70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 B-type Instructions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460366"/>
            <a:ext cx="10515600" cy="365144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Why times 2??</a:t>
            </a:r>
          </a:p>
          <a:p>
            <a:pPr lvl="1"/>
            <a:r>
              <a:rPr lang="en-US" altLang="en-US" sz="2800" dirty="0"/>
              <a:t>A branch addresses an instruction</a:t>
            </a:r>
          </a:p>
          <a:p>
            <a:pPr lvl="1"/>
            <a:r>
              <a:rPr lang="en-US" altLang="en-US" sz="2800" dirty="0"/>
              <a:t>Instructions are at least 16 bits (32 in our design)</a:t>
            </a:r>
          </a:p>
          <a:p>
            <a:pPr lvl="1"/>
            <a:r>
              <a:rPr lang="en-US" altLang="en-US" sz="2800" dirty="0"/>
              <a:t>So on a 16-bit boundary</a:t>
            </a:r>
          </a:p>
          <a:p>
            <a:pPr lvl="1"/>
            <a:r>
              <a:rPr lang="en-US" altLang="en-US" sz="2800" dirty="0"/>
              <a:t>Addresses are therefore even, i.e. bit 0 is always 0</a:t>
            </a:r>
          </a:p>
          <a:p>
            <a:pPr lvl="1"/>
            <a:r>
              <a:rPr lang="en-US" altLang="en-US" sz="2800" dirty="0"/>
              <a:t>So don’t need bit 0, and can extend the branch distance with bit 12</a:t>
            </a:r>
          </a:p>
          <a:p>
            <a:pPr lvl="1"/>
            <a:r>
              <a:rPr lang="en-US" altLang="en-US" sz="2800" dirty="0"/>
              <a:t>Move bit 11 for alignment with other instructions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571625" y="1287205"/>
            <a:ext cx="7332663" cy="974725"/>
            <a:chOff x="2486025" y="3678444"/>
            <a:chExt cx="7332663" cy="974725"/>
          </a:xfrm>
        </p:grpSpPr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3046413" y="3741944"/>
              <a:ext cx="1296987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 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4343400" y="3741944"/>
              <a:ext cx="1079500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rs2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5422900" y="3741944"/>
              <a:ext cx="1079500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rs1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7442200" y="3741944"/>
              <a:ext cx="788988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 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6503988" y="3741944"/>
              <a:ext cx="936625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funct3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8521700" y="3741944"/>
              <a:ext cx="1296988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opcode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3367088" y="3678444"/>
              <a:ext cx="633412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imm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</a:b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[10:5]</a:t>
              </a:r>
              <a:endParaRPr kumimoji="0" lang="en-AU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7581900" y="3678444"/>
              <a:ext cx="531813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imm</a:t>
              </a:r>
              <a:b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</a:b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[4:1]</a:t>
              </a:r>
              <a:endParaRPr kumimoji="0" lang="en-AU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8231188" y="3741944"/>
              <a:ext cx="290512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 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2755900" y="3741944"/>
              <a:ext cx="290513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 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2486025" y="4356306"/>
              <a:ext cx="822325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imm[12]</a:t>
              </a:r>
              <a:endParaRPr kumimoji="0" lang="en-AU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cxnSp>
          <p:nvCxnSpPr>
            <p:cNvPr id="35" name="Straight Arrow Connector 2"/>
            <p:cNvCxnSpPr>
              <a:cxnSpLocks noChangeShapeType="1"/>
              <a:stCxn id="34" idx="0"/>
            </p:cNvCxnSpPr>
            <p:nvPr/>
          </p:nvCxnSpPr>
          <p:spPr bwMode="auto">
            <a:xfrm flipH="1" flipV="1">
              <a:off x="2897188" y="4014994"/>
              <a:ext cx="0" cy="34131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Text Box 11"/>
            <p:cNvSpPr txBox="1">
              <a:spLocks noChangeArrowheads="1"/>
            </p:cNvSpPr>
            <p:nvPr/>
          </p:nvSpPr>
          <p:spPr bwMode="auto">
            <a:xfrm>
              <a:off x="7972425" y="4356306"/>
              <a:ext cx="808038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imm[11]</a:t>
              </a:r>
              <a:endParaRPr kumimoji="0" lang="en-AU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cxnSp>
          <p:nvCxnSpPr>
            <p:cNvPr id="37" name="Straight Arrow Connector 33"/>
            <p:cNvCxnSpPr>
              <a:cxnSpLocks noChangeShapeType="1"/>
              <a:stCxn id="36" idx="0"/>
            </p:cNvCxnSpPr>
            <p:nvPr/>
          </p:nvCxnSpPr>
          <p:spPr bwMode="auto">
            <a:xfrm flipV="1">
              <a:off x="8375650" y="4014994"/>
              <a:ext cx="0" cy="34131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CAC4B3-8355-402C-B932-2DD560E6EC9D}"/>
              </a:ext>
            </a:extLst>
          </p:cNvPr>
          <p:cNvCxnSpPr/>
          <p:nvPr/>
        </p:nvCxnSpPr>
        <p:spPr>
          <a:xfrm flipH="1" flipV="1">
            <a:off x="2393950" y="2261930"/>
            <a:ext cx="8197850" cy="25291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9C2585-4FAF-4208-9BE6-422F7A6E648A}"/>
              </a:ext>
            </a:extLst>
          </p:cNvPr>
          <p:cNvCxnSpPr>
            <a:cxnSpLocks/>
            <a:endCxn id="36" idx="2"/>
          </p:cNvCxnSpPr>
          <p:nvPr/>
        </p:nvCxnSpPr>
        <p:spPr>
          <a:xfrm flipH="1" flipV="1">
            <a:off x="7462044" y="2261930"/>
            <a:ext cx="1329532" cy="35483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79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RISC-V B-type Branch Instruction Formats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0397A563-FCFC-4D30-B4D7-587D47BAE1CE}"/>
              </a:ext>
            </a:extLst>
          </p:cNvPr>
          <p:cNvSpPr txBox="1">
            <a:spLocks/>
          </p:cNvSpPr>
          <p:nvPr/>
        </p:nvSpPr>
        <p:spPr>
          <a:xfrm>
            <a:off x="838200" y="3535378"/>
            <a:ext cx="10167796" cy="2446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OPCODEs are the same – select B-type branch</a:t>
            </a:r>
          </a:p>
          <a:p>
            <a:r>
              <a:rPr lang="en-US" dirty="0"/>
              <a:t>FN3 defines the type of branch</a:t>
            </a:r>
          </a:p>
          <a:p>
            <a:r>
              <a:rPr lang="en-US" dirty="0"/>
              <a:t>Offset (immediate) is arranged to maximize alignment with other formats</a:t>
            </a:r>
          </a:p>
          <a:p>
            <a:r>
              <a:rPr lang="en-US" dirty="0"/>
              <a:t>Offset has no bit 0 – times 2 addressing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A80A8D-7B85-4565-84F0-82490220283D}"/>
              </a:ext>
            </a:extLst>
          </p:cNvPr>
          <p:cNvCxnSpPr>
            <a:cxnSpLocks/>
          </p:cNvCxnSpPr>
          <p:nvPr/>
        </p:nvCxnSpPr>
        <p:spPr>
          <a:xfrm flipV="1">
            <a:off x="7351414" y="3322622"/>
            <a:ext cx="0" cy="315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BFCBB0-CF4B-43A5-99C9-6D0681AB30B9}"/>
              </a:ext>
            </a:extLst>
          </p:cNvPr>
          <p:cNvCxnSpPr>
            <a:cxnSpLocks/>
          </p:cNvCxnSpPr>
          <p:nvPr/>
        </p:nvCxnSpPr>
        <p:spPr>
          <a:xfrm flipV="1">
            <a:off x="5629275" y="3322624"/>
            <a:ext cx="164945" cy="8881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B02B56-E00E-456C-A17B-ECEFD6A57474}"/>
              </a:ext>
            </a:extLst>
          </p:cNvPr>
          <p:cNvCxnSpPr>
            <a:cxnSpLocks/>
          </p:cNvCxnSpPr>
          <p:nvPr/>
        </p:nvCxnSpPr>
        <p:spPr>
          <a:xfrm flipV="1">
            <a:off x="2467154" y="3322621"/>
            <a:ext cx="1114246" cy="17763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6867FF7-66B8-47F6-A9AF-BF3E59F53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57" y="2327514"/>
            <a:ext cx="5544324" cy="952633"/>
          </a:xfr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D759A9-10C2-4B22-B2BE-266D81DAD36A}"/>
              </a:ext>
            </a:extLst>
          </p:cNvPr>
          <p:cNvCxnSpPr>
            <a:cxnSpLocks/>
          </p:cNvCxnSpPr>
          <p:nvPr/>
        </p:nvCxnSpPr>
        <p:spPr>
          <a:xfrm flipV="1">
            <a:off x="2467154" y="3322621"/>
            <a:ext cx="4066996" cy="17763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45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J-type Instruction (JAL)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31838" y="1379282"/>
            <a:ext cx="10515600" cy="4624512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/>
              <a:t>Jump and link (JAL) instruction uses 20-bit immediate </a:t>
            </a:r>
          </a:p>
          <a:p>
            <a:r>
              <a:rPr lang="en-US" altLang="en-US" sz="3200" dirty="0"/>
              <a:t>J-type (UJ type in textbook)</a:t>
            </a:r>
          </a:p>
          <a:p>
            <a:endParaRPr lang="en-US" altLang="en-US" sz="3200" dirty="0"/>
          </a:p>
          <a:p>
            <a:endParaRPr lang="en-US" altLang="en-US" sz="2800" dirty="0"/>
          </a:p>
          <a:p>
            <a:pPr marL="457200" lvl="1" indent="0">
              <a:buNone/>
            </a:pPr>
            <a:endParaRPr lang="en-US" altLang="en-US" sz="2800" dirty="0"/>
          </a:p>
          <a:p>
            <a:r>
              <a:rPr lang="en-US" altLang="en-US" sz="3200" dirty="0"/>
              <a:t>Offset is </a:t>
            </a:r>
            <a:r>
              <a:rPr lang="en-US" altLang="en-US" sz="3200" dirty="0">
                <a:solidFill>
                  <a:srgbClr val="FF0000"/>
                </a:solidFill>
              </a:rPr>
              <a:t>times 2</a:t>
            </a:r>
            <a:r>
              <a:rPr lang="en-US" altLang="en-US" sz="3200" dirty="0"/>
              <a:t> just as for branches</a:t>
            </a:r>
          </a:p>
          <a:p>
            <a:r>
              <a:rPr lang="en-US" altLang="en-US" sz="3200" dirty="0"/>
              <a:t>For long jumps, e.g., to 32-bit absolute address 0x12345678</a:t>
            </a:r>
          </a:p>
          <a:p>
            <a:pPr lvl="1">
              <a:buClr>
                <a:schemeClr val="folHlink"/>
              </a:buClr>
              <a:buSzPct val="60000"/>
            </a:pPr>
            <a:r>
              <a:rPr lang="en-US" altLang="en-US" sz="2800" dirty="0" err="1"/>
              <a:t>lui</a:t>
            </a:r>
            <a:r>
              <a:rPr lang="en-US" altLang="en-US" sz="2800" dirty="0"/>
              <a:t> x8, 0x12345: load address[31:12] to temp register x8</a:t>
            </a:r>
          </a:p>
          <a:p>
            <a:pPr lvl="1">
              <a:buClr>
                <a:schemeClr val="folHlink"/>
              </a:buClr>
              <a:buSzPct val="60000"/>
            </a:pPr>
            <a:r>
              <a:rPr lang="en-US" altLang="en-US" sz="2800" dirty="0" err="1"/>
              <a:t>jalr</a:t>
            </a:r>
            <a:r>
              <a:rPr lang="en-US" altLang="en-US" sz="2800" dirty="0"/>
              <a:t> x0, 0x678(x8): add address[11:0] and jump to target</a:t>
            </a:r>
          </a:p>
          <a:p>
            <a:endParaRPr lang="en-AU" alt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119716" y="2704845"/>
            <a:ext cx="7265988" cy="912813"/>
            <a:chOff x="838200" y="2863850"/>
            <a:chExt cx="7265988" cy="912813"/>
          </a:xfrm>
        </p:grpSpPr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5727700" y="2863850"/>
              <a:ext cx="1079500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rd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6807200" y="2863850"/>
              <a:ext cx="1296988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opcode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7094538" y="3306763"/>
              <a:ext cx="67468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7 bits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5946775" y="3306763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5 bits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3944938" y="2863850"/>
              <a:ext cx="290512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 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3686175" y="3478213"/>
              <a:ext cx="808038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imm[11]</a:t>
              </a:r>
              <a:endParaRPr kumimoji="0" lang="en-AU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cxnSp>
          <p:nvCxnSpPr>
            <p:cNvPr id="31" name="Straight Arrow Connector 38"/>
            <p:cNvCxnSpPr>
              <a:cxnSpLocks noChangeShapeType="1"/>
              <a:stCxn id="30" idx="0"/>
            </p:cNvCxnSpPr>
            <p:nvPr/>
          </p:nvCxnSpPr>
          <p:spPr bwMode="auto">
            <a:xfrm flipV="1">
              <a:off x="4090988" y="3138488"/>
              <a:ext cx="0" cy="339725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1108075" y="2863850"/>
              <a:ext cx="290513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 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838200" y="3478213"/>
              <a:ext cx="822325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imm[20]</a:t>
              </a:r>
              <a:endParaRPr kumimoji="0" lang="en-AU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cxnSp>
          <p:nvCxnSpPr>
            <p:cNvPr id="34" name="Straight Arrow Connector 41"/>
            <p:cNvCxnSpPr>
              <a:cxnSpLocks noChangeShapeType="1"/>
              <a:stCxn id="33" idx="0"/>
            </p:cNvCxnSpPr>
            <p:nvPr/>
          </p:nvCxnSpPr>
          <p:spPr bwMode="auto">
            <a:xfrm flipV="1">
              <a:off x="1249363" y="3138488"/>
              <a:ext cx="0" cy="339725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4235450" y="2863850"/>
              <a:ext cx="1492250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1398588" y="2863850"/>
              <a:ext cx="2543175" cy="4159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2008188" y="2968625"/>
              <a:ext cx="1198562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imm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[10:1]</a:t>
              </a:r>
              <a:endParaRPr kumimoji="0" lang="en-AU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4284663" y="2968625"/>
              <a:ext cx="132715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imm[19:12]</a:t>
              </a:r>
              <a:endParaRPr kumimoji="0" lang="en-AU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915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RISC-V J-type Instruction Formats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0397A563-FCFC-4D30-B4D7-587D47BAE1CE}"/>
              </a:ext>
            </a:extLst>
          </p:cNvPr>
          <p:cNvSpPr txBox="1">
            <a:spLocks/>
          </p:cNvSpPr>
          <p:nvPr/>
        </p:nvSpPr>
        <p:spPr>
          <a:xfrm>
            <a:off x="838200" y="3535379"/>
            <a:ext cx="10167796" cy="2202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OPCODE – selects J-type </a:t>
            </a:r>
            <a:r>
              <a:rPr lang="en-US" dirty="0" err="1"/>
              <a:t>jal</a:t>
            </a:r>
            <a:r>
              <a:rPr lang="en-US" dirty="0"/>
              <a:t> (no FN3)</a:t>
            </a:r>
          </a:p>
          <a:p>
            <a:pPr lvl="1"/>
            <a:r>
              <a:rPr lang="en-US" dirty="0"/>
              <a:t>NOTE: Adjacent to </a:t>
            </a:r>
            <a:r>
              <a:rPr lang="en-US" dirty="0" err="1"/>
              <a:t>jalr</a:t>
            </a:r>
            <a:endParaRPr lang="en-US" dirty="0"/>
          </a:p>
          <a:p>
            <a:r>
              <a:rPr lang="en-US" dirty="0"/>
              <a:t>Branch offset scrambled to optimize alignment with other formats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A80A8D-7B85-4565-84F0-82490220283D}"/>
              </a:ext>
            </a:extLst>
          </p:cNvPr>
          <p:cNvCxnSpPr>
            <a:cxnSpLocks/>
          </p:cNvCxnSpPr>
          <p:nvPr/>
        </p:nvCxnSpPr>
        <p:spPr>
          <a:xfrm flipV="1">
            <a:off x="6493790" y="3322623"/>
            <a:ext cx="857624" cy="4357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BFCBB0-CF4B-43A5-99C9-6D0681AB30B9}"/>
              </a:ext>
            </a:extLst>
          </p:cNvPr>
          <p:cNvCxnSpPr>
            <a:cxnSpLocks/>
          </p:cNvCxnSpPr>
          <p:nvPr/>
        </p:nvCxnSpPr>
        <p:spPr>
          <a:xfrm flipH="1" flipV="1">
            <a:off x="5794221" y="3322623"/>
            <a:ext cx="4891860" cy="11563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8935138-0824-43D5-A451-3805F7C25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053" y="3070568"/>
            <a:ext cx="5334744" cy="209579"/>
          </a:xfrm>
        </p:spPr>
      </p:pic>
    </p:spTree>
    <p:extLst>
      <p:ext uri="{BB962C8B-B14F-4D97-AF65-F5344CB8AC3E}">
        <p14:creationId xmlns:p14="http://schemas.microsoft.com/office/powerpoint/2010/main" val="88338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#1 is due Thursday, February 4 at 10:00 PM</a:t>
            </a:r>
          </a:p>
          <a:p>
            <a:r>
              <a:rPr lang="en-US" dirty="0"/>
              <a:t>Phase 2 is posted.</a:t>
            </a:r>
          </a:p>
          <a:p>
            <a:r>
              <a:rPr lang="en-US" dirty="0"/>
              <a:t>The Target Date is Sunday, February 7 at 10:00 PM</a:t>
            </a:r>
          </a:p>
          <a:p>
            <a:r>
              <a:rPr lang="en-US" dirty="0"/>
              <a:t>Bonus 1%/day before that.  Deduction 10%/day after that.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9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TA Office Hours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document in Canvas describing TA Office Hours</a:t>
            </a:r>
          </a:p>
          <a:p>
            <a:r>
              <a:rPr lang="en-US" dirty="0"/>
              <a:t>2 hours each day of the week except Saturday, based on Doodle Poll results</a:t>
            </a:r>
          </a:p>
          <a:p>
            <a:r>
              <a:rPr lang="en-US" dirty="0"/>
              <a:t>TAs will have open Zoom meetings you can connect to</a:t>
            </a:r>
          </a:p>
          <a:p>
            <a:r>
              <a:rPr lang="en-US" dirty="0"/>
              <a:t>Can Slack me any time, and request office hours with me any time</a:t>
            </a:r>
          </a:p>
          <a:p>
            <a:r>
              <a:rPr lang="en-US" dirty="0"/>
              <a:t>I will open a Zoom meeting from 2:00 to 3:00 today – fell free to join at </a:t>
            </a:r>
            <a:r>
              <a:rPr lang="en-US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https://cuboulder.zoom.us/j/4317981384</a:t>
            </a:r>
            <a:r>
              <a:rPr lang="en-US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This will be 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experiment.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5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8BE8884-2F8B-40E2-A5E3-AA198B1AD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01" y="216629"/>
            <a:ext cx="3333302" cy="55871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2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5671088" cy="4351338"/>
          </a:xfrm>
        </p:spPr>
        <p:txBody>
          <a:bodyPr>
            <a:normAutofit/>
          </a:bodyPr>
          <a:lstStyle/>
          <a:p>
            <a:r>
              <a:rPr lang="en-US" sz="3200" dirty="0"/>
              <a:t>Main execution loop</a:t>
            </a:r>
          </a:p>
          <a:p>
            <a:r>
              <a:rPr lang="en-US" sz="3200" dirty="0"/>
              <a:t>Functions used elsewhere</a:t>
            </a:r>
          </a:p>
          <a:p>
            <a:r>
              <a:rPr lang="en-US" sz="3200" dirty="0"/>
              <a:t>Defines the machine code for instructions</a:t>
            </a:r>
          </a:p>
          <a:p>
            <a:r>
              <a:rPr lang="en-US" sz="3200" dirty="0"/>
              <a:t>Defines the instruction implementation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B81189-550F-4D4F-8B80-3B0AB2AD7D0C}"/>
              </a:ext>
            </a:extLst>
          </p:cNvPr>
          <p:cNvCxnSpPr>
            <a:cxnSpLocks/>
          </p:cNvCxnSpPr>
          <p:nvPr/>
        </p:nvCxnSpPr>
        <p:spPr>
          <a:xfrm flipV="1">
            <a:off x="4687410" y="2104163"/>
            <a:ext cx="3373514" cy="284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00B0A9-B095-4948-9BE6-5D98946F29DA}"/>
              </a:ext>
            </a:extLst>
          </p:cNvPr>
          <p:cNvCxnSpPr>
            <a:cxnSpLocks/>
          </p:cNvCxnSpPr>
          <p:nvPr/>
        </p:nvCxnSpPr>
        <p:spPr>
          <a:xfrm>
            <a:off x="5601810" y="2650186"/>
            <a:ext cx="245911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EFB3DA-CC0E-48DD-ACB0-B1E3394AB310}"/>
              </a:ext>
            </a:extLst>
          </p:cNvPr>
          <p:cNvCxnSpPr>
            <a:cxnSpLocks/>
          </p:cNvCxnSpPr>
          <p:nvPr/>
        </p:nvCxnSpPr>
        <p:spPr>
          <a:xfrm>
            <a:off x="6226854" y="3185765"/>
            <a:ext cx="1958358" cy="81552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082604-3385-444D-A080-BBD589B5D465}"/>
              </a:ext>
            </a:extLst>
          </p:cNvPr>
          <p:cNvCxnSpPr>
            <a:cxnSpLocks/>
          </p:cNvCxnSpPr>
          <p:nvPr/>
        </p:nvCxnSpPr>
        <p:spPr>
          <a:xfrm>
            <a:off x="5042517" y="4261282"/>
            <a:ext cx="3142695" cy="5874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2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2 Note – Pseudo Instructions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Defined for programming clarity</a:t>
            </a:r>
          </a:p>
          <a:p>
            <a:r>
              <a:rPr lang="en-US" dirty="0"/>
              <a:t>Instructions which are not part of the ISA, but map to ISA instructions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mv, x2, x1 -&gt; </a:t>
            </a:r>
            <a:r>
              <a:rPr lang="en-US" dirty="0" err="1"/>
              <a:t>addi</a:t>
            </a:r>
            <a:r>
              <a:rPr lang="en-US" dirty="0"/>
              <a:t> x2, x1, 0</a:t>
            </a:r>
          </a:p>
          <a:p>
            <a:pPr lvl="1"/>
            <a:r>
              <a:rPr lang="en-US" dirty="0" err="1"/>
              <a:t>bnez</a:t>
            </a:r>
            <a:r>
              <a:rPr lang="en-US" dirty="0"/>
              <a:t> x1, LABEL -&gt; </a:t>
            </a:r>
            <a:r>
              <a:rPr lang="en-US" dirty="0" err="1"/>
              <a:t>bne</a:t>
            </a:r>
            <a:r>
              <a:rPr lang="en-US" dirty="0"/>
              <a:t> x1, x0, LABEL</a:t>
            </a:r>
          </a:p>
          <a:p>
            <a:r>
              <a:rPr lang="en-US" dirty="0"/>
              <a:t>Defined by </a:t>
            </a:r>
            <a:r>
              <a:rPr lang="en-US" dirty="0" err="1"/>
              <a:t>i_instruction_alias</a:t>
            </a:r>
            <a:r>
              <a:rPr lang="en-US" dirty="0"/>
              <a:t> group in </a:t>
            </a:r>
            <a:r>
              <a:rPr lang="en-US" dirty="0" err="1"/>
              <a:t>isa.codal</a:t>
            </a:r>
            <a:r>
              <a:rPr lang="en-US" dirty="0"/>
              <a:t> (e.g. </a:t>
            </a:r>
            <a:r>
              <a:rPr lang="en-US" dirty="0" err="1"/>
              <a:t>i_mv_alias</a:t>
            </a:r>
            <a:r>
              <a:rPr lang="en-US" dirty="0"/>
              <a:t>)</a:t>
            </a:r>
          </a:p>
          <a:p>
            <a:r>
              <a:rPr lang="en-US" dirty="0"/>
              <a:t>All created by uncommenting – removal of /* and */</a:t>
            </a:r>
          </a:p>
          <a:p>
            <a:r>
              <a:rPr lang="en-US" dirty="0"/>
              <a:t>Simplicity!!</a:t>
            </a:r>
          </a:p>
        </p:txBody>
      </p:sp>
    </p:spTree>
    <p:extLst>
      <p:ext uri="{BB962C8B-B14F-4D97-AF65-F5344CB8AC3E}">
        <p14:creationId xmlns:p14="http://schemas.microsoft.com/office/powerpoint/2010/main" val="1008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Latest Processor Forecast 2023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200525" cy="4351338"/>
          </a:xfrm>
        </p:spPr>
        <p:txBody>
          <a:bodyPr>
            <a:normAutofit/>
          </a:bodyPr>
          <a:lstStyle/>
          <a:p>
            <a:r>
              <a:rPr lang="en-US" dirty="0"/>
              <a:t>Big new areas</a:t>
            </a:r>
          </a:p>
          <a:p>
            <a:pPr lvl="1"/>
            <a:r>
              <a:rPr lang="en-US" dirty="0"/>
              <a:t>Hearables (smart earbuds)</a:t>
            </a:r>
          </a:p>
          <a:p>
            <a:pPr lvl="1"/>
            <a:r>
              <a:rPr lang="en-US" dirty="0"/>
              <a:t>Smart Speakers (Home devices)</a:t>
            </a:r>
          </a:p>
          <a:p>
            <a:pPr lvl="1"/>
            <a:r>
              <a:rPr lang="en-US" dirty="0"/>
              <a:t>Smartwatches (all bands)</a:t>
            </a:r>
          </a:p>
          <a:p>
            <a:r>
              <a:rPr lang="en-US" dirty="0"/>
              <a:t>These were small in 2018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chart of smart device shipment growth through 2023">
            <a:extLst>
              <a:ext uri="{FF2B5EF4-FFF2-40B4-BE49-F238E27FC236}">
                <a16:creationId xmlns:a16="http://schemas.microsoft.com/office/drawing/2014/main" id="{2D3238B3-9FB6-4A51-8F12-EA212EC2DC8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865" y="1552257"/>
            <a:ext cx="5144770" cy="3943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152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 32-bit Constants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79281"/>
            <a:ext cx="10515600" cy="4322007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To create the 32-bit constant 0x003d0d48</a:t>
            </a:r>
          </a:p>
          <a:p>
            <a:pPr lvl="1"/>
            <a:r>
              <a:rPr lang="en-US" altLang="en-US" dirty="0" err="1"/>
              <a:t>lui</a:t>
            </a:r>
            <a:r>
              <a:rPr lang="en-US" altLang="en-US" dirty="0"/>
              <a:t> 	x5, 0x003d0		</a:t>
            </a:r>
          </a:p>
          <a:p>
            <a:pPr lvl="1"/>
            <a:r>
              <a:rPr lang="en-US" altLang="en-US" dirty="0" err="1"/>
              <a:t>addi</a:t>
            </a:r>
            <a:r>
              <a:rPr lang="en-US" altLang="en-US" dirty="0"/>
              <a:t>	x5, x0, 0xd48		</a:t>
            </a:r>
            <a:endParaRPr lang="en-US" altLang="en-US" dirty="0">
              <a:solidFill>
                <a:srgbClr val="00B050"/>
              </a:solidFill>
            </a:endParaRPr>
          </a:p>
          <a:p>
            <a:r>
              <a:rPr lang="en-US" altLang="en-US" sz="3200" dirty="0"/>
              <a:t>BUT – SIGN EXTENSION causes this to fail – result is</a:t>
            </a:r>
          </a:p>
          <a:p>
            <a:pPr lvl="1"/>
            <a:r>
              <a:rPr lang="en-US" altLang="en-US" sz="2800" dirty="0"/>
              <a:t>0x003c9d48</a:t>
            </a:r>
          </a:p>
          <a:p>
            <a:endParaRPr lang="en-US" alt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6F9916-5FBC-406C-8D40-6058F946F7A1}"/>
              </a:ext>
            </a:extLst>
          </p:cNvPr>
          <p:cNvSpPr/>
          <p:nvPr/>
        </p:nvSpPr>
        <p:spPr>
          <a:xfrm>
            <a:off x="6245817" y="1441342"/>
            <a:ext cx="1224366" cy="4184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2B92AD-D554-4CA1-A138-CE48B4A86A96}"/>
              </a:ext>
            </a:extLst>
          </p:cNvPr>
          <p:cNvSpPr/>
          <p:nvPr/>
        </p:nvSpPr>
        <p:spPr>
          <a:xfrm>
            <a:off x="7304868" y="1438758"/>
            <a:ext cx="862739" cy="4184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FB381D-193C-4236-8D69-7328E44C9029}"/>
              </a:ext>
            </a:extLst>
          </p:cNvPr>
          <p:cNvCxnSpPr>
            <a:stCxn id="8" idx="2"/>
          </p:cNvCxnSpPr>
          <p:nvPr/>
        </p:nvCxnSpPr>
        <p:spPr>
          <a:xfrm flipH="1">
            <a:off x="4324350" y="1650570"/>
            <a:ext cx="1921467" cy="3877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C30417-C287-4137-912E-16267E04A636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438650" y="1647986"/>
            <a:ext cx="2866218" cy="7904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33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43435</TotalTime>
  <Words>2088</Words>
  <Application>Microsoft Office PowerPoint</Application>
  <PresentationFormat>Widescreen</PresentationFormat>
  <Paragraphs>534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HelveticaNeueLT Std ExtBlk Cn</vt:lpstr>
      <vt:lpstr>Lucida Console</vt:lpstr>
      <vt:lpstr>Office Theme</vt:lpstr>
      <vt:lpstr>ECEN 3593-001 Computer Organization</vt:lpstr>
      <vt:lpstr>Agenda</vt:lpstr>
      <vt:lpstr>Class Announcements</vt:lpstr>
      <vt:lpstr>Class Announcements</vt:lpstr>
      <vt:lpstr>TA Office Hours</vt:lpstr>
      <vt:lpstr>Phase 2 Structure</vt:lpstr>
      <vt:lpstr>Phase 2 Note – Pseudo Instructions</vt:lpstr>
      <vt:lpstr>Latest Processor Forecast 2023</vt:lpstr>
      <vt:lpstr>RISC-V:  32-bit Constants</vt:lpstr>
      <vt:lpstr>RISC-V:  32-bit Constants</vt:lpstr>
      <vt:lpstr>RISC-V:  Upper Immediate Instructions</vt:lpstr>
      <vt:lpstr>RISC-V: Machine Language</vt:lpstr>
      <vt:lpstr>RISC-V Instruction  Set Architecture (ISA)</vt:lpstr>
      <vt:lpstr>RISC-V Instruction Formats</vt:lpstr>
      <vt:lpstr>RISC-V R-type instructions</vt:lpstr>
      <vt:lpstr>RISC-V R-type Instruction Formats</vt:lpstr>
      <vt:lpstr>RISC-V I-type instructions</vt:lpstr>
      <vt:lpstr>RISC-V I-type instruction example</vt:lpstr>
      <vt:lpstr>RISC-V I-type instruction example</vt:lpstr>
      <vt:lpstr>RISC-V I-type instruction example</vt:lpstr>
      <vt:lpstr>RISC-V I-type Immediate Instruction Formats</vt:lpstr>
      <vt:lpstr>RISC-V I-type Load Instruction Formats</vt:lpstr>
      <vt:lpstr>RISC-V I-type JALR Instruction Formats</vt:lpstr>
      <vt:lpstr>RISC-V S-type instructions</vt:lpstr>
      <vt:lpstr>RISC-V S-type Store Instruction Formats</vt:lpstr>
      <vt:lpstr>RISC-V Memory Store Operation Details</vt:lpstr>
      <vt:lpstr>RISC-V Memory Store Operation Details</vt:lpstr>
      <vt:lpstr>RISC-V Memory Store Operation Details</vt:lpstr>
      <vt:lpstr>RISC-V Memory Store Operation Details</vt:lpstr>
      <vt:lpstr>RISC-V Memory Load Operation Details</vt:lpstr>
      <vt:lpstr>RISC-V:  B-type Instructions</vt:lpstr>
      <vt:lpstr>RISC-V:  B-type Instructions</vt:lpstr>
      <vt:lpstr>RISC-V B-type Branch Instruction Formats</vt:lpstr>
      <vt:lpstr>RISC-V: J-type Instruction (JAL)</vt:lpstr>
      <vt:lpstr>RISC-V J-type Instruction Formats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Scherr</dc:creator>
  <cp:lastModifiedBy>Steve Sheafor</cp:lastModifiedBy>
  <cp:revision>507</cp:revision>
  <dcterms:created xsi:type="dcterms:W3CDTF">2015-08-04T22:38:58Z</dcterms:created>
  <dcterms:modified xsi:type="dcterms:W3CDTF">2021-02-01T19:29:58Z</dcterms:modified>
</cp:coreProperties>
</file>