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706" r:id="rId4"/>
    <p:sldId id="676" r:id="rId5"/>
    <p:sldId id="925" r:id="rId6"/>
    <p:sldId id="852" r:id="rId7"/>
    <p:sldId id="905" r:id="rId8"/>
    <p:sldId id="907" r:id="rId9"/>
    <p:sldId id="878" r:id="rId10"/>
    <p:sldId id="879" r:id="rId11"/>
    <p:sldId id="908" r:id="rId12"/>
    <p:sldId id="906" r:id="rId13"/>
    <p:sldId id="927" r:id="rId14"/>
    <p:sldId id="864" r:id="rId15"/>
    <p:sldId id="867" r:id="rId16"/>
    <p:sldId id="916" r:id="rId17"/>
    <p:sldId id="861" r:id="rId18"/>
    <p:sldId id="919" r:id="rId19"/>
    <p:sldId id="920" r:id="rId20"/>
    <p:sldId id="921" r:id="rId21"/>
    <p:sldId id="922" r:id="rId22"/>
    <p:sldId id="92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3899" autoAdjust="0"/>
  </p:normalViewPr>
  <p:slideViewPr>
    <p:cSldViewPr snapToGrid="0">
      <p:cViewPr varScale="1">
        <p:scale>
          <a:sx n="100" d="100"/>
          <a:sy n="100" d="100"/>
        </p:scale>
        <p:origin x="102" y="756"/>
      </p:cViewPr>
      <p:guideLst/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4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CFA5-A7FC-458F-B03C-73149AB84BC1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724D-8130-4979-A201-95D60FC2DE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8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B5AC0-B321-4A86-97B8-6DA69A76B311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5CFA0-AB82-4594-9186-FAF68A191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45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51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06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1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95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4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87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25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26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243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87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15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38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43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42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96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7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82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1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E24485-7D48-4B1E-A1C6-9D902E8B7592}" type="datetime1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AA2F-6D7A-49A7-A50B-DAF0D8AFEAC7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883-3F42-4B10-946A-41383A266422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93BA-1466-487C-AFB7-A65D9F9F6166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2E8-8713-4437-BD43-F8660904658D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902-2DC3-4172-A1A6-3EFE732B88C1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5F7-BE85-4441-BC47-13C60347E153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92C8-9440-4DB5-A244-55302416B093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BFE8-AC4E-4974-B1F5-035436A2A2A1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FB47-3EAE-4919-8ED0-B370A759916F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625-AB2D-4DBF-9C96-2D76DC17DBAA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49B0F1-5963-4B9B-B9FA-6DED7DDAF72B}" type="datetime1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uboulder.zoom.us/j/4317981384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756712" cy="23876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HelveticaNeueLT Std ExtBlk Cn" panose="020B0806040502050204" pitchFamily="34" charset="0"/>
              </a:rPr>
              <a:t>ECEN 4593-001</a:t>
            </a:r>
            <a:br>
              <a:rPr lang="en-US" sz="9600" dirty="0">
                <a:latin typeface="HelveticaNeueLT Std ExtBlk Cn" panose="020B0806040502050204" pitchFamily="34" charset="0"/>
              </a:rPr>
            </a:br>
            <a:r>
              <a:rPr lang="en-US" sz="5300" dirty="0">
                <a:latin typeface="HelveticaNeueLT Std ExtBlk Cn" panose="020B0806040502050204" pitchFamily="34" charset="0"/>
              </a:rPr>
              <a:t>Computer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Lecture #8</a:t>
            </a:r>
          </a:p>
          <a:p>
            <a:r>
              <a:rPr lang="en-US" sz="3600">
                <a:solidFill>
                  <a:srgbClr val="CFB87C"/>
                </a:solidFill>
                <a:latin typeface="HelveticaNeueLT Std ExtBlk Cn" panose="020B0806040502050204" pitchFamily="34" charset="0"/>
              </a:rPr>
              <a:t>3 February 2021</a:t>
            </a:r>
            <a:endParaRPr lang="en-US" sz="3600" dirty="0">
              <a:solidFill>
                <a:srgbClr val="CFB87C"/>
              </a:solidFill>
              <a:latin typeface="HelveticaNeueLT Std ExtBlk Cn" panose="020B08060405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91" y="5979928"/>
            <a:ext cx="2057404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 – </a:t>
            </a:r>
            <a:r>
              <a:rPr lang="en-US" dirty="0" err="1"/>
              <a:t>opcodes.hcodal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opcodes.hcodal</a:t>
            </a:r>
            <a:endParaRPr lang="en-US" dirty="0"/>
          </a:p>
          <a:p>
            <a:pPr lvl="1"/>
            <a:r>
              <a:rPr lang="en-US" dirty="0"/>
              <a:t>Defines the opcode (17 bits)</a:t>
            </a:r>
          </a:p>
          <a:p>
            <a:r>
              <a:rPr lang="en-US" dirty="0"/>
              <a:t>Uncomment</a:t>
            </a:r>
          </a:p>
          <a:p>
            <a:r>
              <a:rPr lang="en-US" dirty="0"/>
              <a:t>Complete each instruction</a:t>
            </a:r>
          </a:p>
          <a:p>
            <a:pPr lvl="1"/>
            <a:r>
              <a:rPr lang="en-US" dirty="0"/>
              <a:t>Define internal constants</a:t>
            </a:r>
          </a:p>
          <a:p>
            <a:pPr lvl="1"/>
            <a:r>
              <a:rPr lang="en-US" dirty="0"/>
              <a:t>Assemble into </a:t>
            </a:r>
            <a:r>
              <a:rPr lang="en-US" dirty="0" err="1"/>
              <a:t>instruciton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DA8F4E-02D7-4ECB-A7B6-40B8B9656D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78" y="2630577"/>
            <a:ext cx="5060118" cy="265199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ABA504D-D87E-43D4-9FE0-FD034A9AE741}"/>
              </a:ext>
            </a:extLst>
          </p:cNvPr>
          <p:cNvSpPr/>
          <p:nvPr/>
        </p:nvSpPr>
        <p:spPr>
          <a:xfrm>
            <a:off x="6749592" y="2875176"/>
            <a:ext cx="3223967" cy="35821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72A208-7E5B-4FE2-A76C-C1DB1DCD95E5}"/>
              </a:ext>
            </a:extLst>
          </p:cNvPr>
          <p:cNvCxnSpPr>
            <a:cxnSpLocks/>
          </p:cNvCxnSpPr>
          <p:nvPr/>
        </p:nvCxnSpPr>
        <p:spPr>
          <a:xfrm>
            <a:off x="3048000" y="2962275"/>
            <a:ext cx="2571750" cy="190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BA0C75-622B-45DC-872C-02210422FF2E}"/>
              </a:ext>
            </a:extLst>
          </p:cNvPr>
          <p:cNvCxnSpPr>
            <a:cxnSpLocks/>
          </p:cNvCxnSpPr>
          <p:nvPr/>
        </p:nvCxnSpPr>
        <p:spPr>
          <a:xfrm>
            <a:off x="3048000" y="2962275"/>
            <a:ext cx="2571750" cy="18764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18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 – </a:t>
            </a:r>
            <a:r>
              <a:rPr lang="en-US" dirty="0" err="1"/>
              <a:t>ia_utils.codal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3752273" cy="4351338"/>
          </a:xfrm>
        </p:spPr>
        <p:txBody>
          <a:bodyPr>
            <a:normAutofit/>
          </a:bodyPr>
          <a:lstStyle/>
          <a:p>
            <a:r>
              <a:rPr lang="en-US" dirty="0" err="1"/>
              <a:t>ia_utils.codal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function for each instruction</a:t>
            </a:r>
          </a:p>
          <a:p>
            <a:r>
              <a:rPr lang="en-US" dirty="0"/>
              <a:t>Functions from the comments below</a:t>
            </a:r>
          </a:p>
          <a:p>
            <a:r>
              <a:rPr lang="en-US" dirty="0"/>
              <a:t>Do not add or modify functions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C8EDF7-9DF0-4C9A-A19F-CD9B47F7C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08" y="3147346"/>
            <a:ext cx="5753599" cy="139458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A141BB-04D7-4C36-A8A1-E204E0A364E8}"/>
              </a:ext>
            </a:extLst>
          </p:cNvPr>
          <p:cNvCxnSpPr>
            <a:cxnSpLocks/>
          </p:cNvCxnSpPr>
          <p:nvPr/>
        </p:nvCxnSpPr>
        <p:spPr>
          <a:xfrm>
            <a:off x="3362325" y="3324225"/>
            <a:ext cx="2484293" cy="9706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65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DD31FB2-6B4C-4FAB-A1D0-6A698F9F4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053" y="1102714"/>
            <a:ext cx="6963747" cy="4572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3391023" cy="4351338"/>
          </a:xfrm>
        </p:spPr>
        <p:txBody>
          <a:bodyPr>
            <a:normAutofit/>
          </a:bodyPr>
          <a:lstStyle/>
          <a:p>
            <a:r>
              <a:rPr lang="en-US" dirty="0" err="1"/>
              <a:t>ia_main_reset</a:t>
            </a:r>
            <a:endParaRPr lang="en-US" dirty="0"/>
          </a:p>
          <a:p>
            <a:pPr lvl="1"/>
            <a:r>
              <a:rPr lang="en-US" dirty="0"/>
              <a:t>Fetch an instruction</a:t>
            </a:r>
          </a:p>
          <a:p>
            <a:pPr lvl="1"/>
            <a:r>
              <a:rPr lang="en-US" dirty="0"/>
              <a:t>Increment the PC</a:t>
            </a:r>
          </a:p>
          <a:p>
            <a:pPr lvl="1"/>
            <a:r>
              <a:rPr lang="en-US" dirty="0"/>
              <a:t>Execute the decode (</a:t>
            </a:r>
            <a:r>
              <a:rPr lang="en-US" dirty="0" err="1"/>
              <a:t>riscv_isa</a:t>
            </a:r>
            <a:r>
              <a:rPr lang="en-US" dirty="0"/>
              <a:t> function in </a:t>
            </a:r>
            <a:r>
              <a:rPr lang="en-US" dirty="0" err="1"/>
              <a:t>isa.codal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Jump back</a:t>
            </a:r>
          </a:p>
          <a:p>
            <a:r>
              <a:rPr lang="en-US" dirty="0"/>
              <a:t>Repeat until stop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936082-26D7-4E7D-AB8E-864500378B72}"/>
              </a:ext>
            </a:extLst>
          </p:cNvPr>
          <p:cNvCxnSpPr>
            <a:cxnSpLocks/>
          </p:cNvCxnSpPr>
          <p:nvPr/>
        </p:nvCxnSpPr>
        <p:spPr>
          <a:xfrm>
            <a:off x="4122822" y="2462463"/>
            <a:ext cx="1227220" cy="11069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1985F5-5796-42F5-B6FB-58A78FD9656D}"/>
              </a:ext>
            </a:extLst>
          </p:cNvPr>
          <p:cNvCxnSpPr>
            <a:cxnSpLocks/>
          </p:cNvCxnSpPr>
          <p:nvPr/>
        </p:nvCxnSpPr>
        <p:spPr>
          <a:xfrm>
            <a:off x="4579749" y="5106692"/>
            <a:ext cx="19372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983F8D-C820-48A6-B1C4-7150BC42943F}"/>
              </a:ext>
            </a:extLst>
          </p:cNvPr>
          <p:cNvCxnSpPr>
            <a:cxnSpLocks/>
          </p:cNvCxnSpPr>
          <p:nvPr/>
        </p:nvCxnSpPr>
        <p:spPr>
          <a:xfrm>
            <a:off x="3834063" y="2835580"/>
            <a:ext cx="1515979" cy="20788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8B5975-894D-401D-B854-4506FB0A7055}"/>
              </a:ext>
            </a:extLst>
          </p:cNvPr>
          <p:cNvCxnSpPr>
            <a:cxnSpLocks/>
          </p:cNvCxnSpPr>
          <p:nvPr/>
        </p:nvCxnSpPr>
        <p:spPr>
          <a:xfrm>
            <a:off x="4034589" y="3389033"/>
            <a:ext cx="1315453" cy="1827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B9EB8C-00CB-42E6-9A9B-17DF799A7017}"/>
              </a:ext>
            </a:extLst>
          </p:cNvPr>
          <p:cNvCxnSpPr>
            <a:cxnSpLocks/>
          </p:cNvCxnSpPr>
          <p:nvPr/>
        </p:nvCxnSpPr>
        <p:spPr>
          <a:xfrm flipV="1">
            <a:off x="4934308" y="3569368"/>
            <a:ext cx="0" cy="164757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54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9E6C686-A4BA-408C-8ABF-FF31F541E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053" y="1102714"/>
            <a:ext cx="6963747" cy="4572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337185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If the simulation stops here (in </a:t>
            </a:r>
            <a:r>
              <a:rPr lang="en-US" dirty="0" err="1"/>
              <a:t>ia_main_reset.codal</a:t>
            </a:r>
            <a:r>
              <a:rPr lang="en-US" dirty="0"/>
              <a:t>):</a:t>
            </a:r>
          </a:p>
          <a:p>
            <a:r>
              <a:rPr lang="en-US" dirty="0"/>
              <a:t>You have fetched an illegal instruction</a:t>
            </a:r>
          </a:p>
          <a:p>
            <a:r>
              <a:rPr lang="en-US" dirty="0"/>
              <a:t>You have a bad instruction definition in </a:t>
            </a:r>
            <a:r>
              <a:rPr lang="en-US" dirty="0" err="1"/>
              <a:t>opcodes.hcodal</a:t>
            </a:r>
            <a:endParaRPr lang="en-US" dirty="0"/>
          </a:p>
          <a:p>
            <a:r>
              <a:rPr lang="en-US" dirty="0"/>
              <a:t>You have an incorrect operation in </a:t>
            </a:r>
            <a:r>
              <a:rPr lang="en-US" dirty="0" err="1"/>
              <a:t>isa.codal</a:t>
            </a:r>
            <a:endParaRPr lang="en-US" dirty="0"/>
          </a:p>
          <a:p>
            <a:r>
              <a:rPr lang="en-US" dirty="0"/>
              <a:t>Step to see which instruction causes this, and check that instruction carefully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F694CA-61ED-462C-B3EE-8D9A5B465D64}"/>
              </a:ext>
            </a:extLst>
          </p:cNvPr>
          <p:cNvCxnSpPr>
            <a:cxnSpLocks/>
          </p:cNvCxnSpPr>
          <p:nvPr/>
        </p:nvCxnSpPr>
        <p:spPr>
          <a:xfrm>
            <a:off x="3962400" y="2466975"/>
            <a:ext cx="1381125" cy="270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6031CA-CBB2-426E-86B4-7BEB0DD8EDAE}"/>
              </a:ext>
            </a:extLst>
          </p:cNvPr>
          <p:cNvSpPr/>
          <p:nvPr/>
        </p:nvSpPr>
        <p:spPr>
          <a:xfrm>
            <a:off x="5381625" y="5105400"/>
            <a:ext cx="2533650" cy="180975"/>
          </a:xfrm>
          <a:prstGeom prst="rect">
            <a:avLst/>
          </a:prstGeom>
          <a:solidFill>
            <a:srgbClr val="92D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286EBAC-9CF6-4249-9D49-05AF2E006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64" y="1279868"/>
            <a:ext cx="7375261" cy="42446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 err="1"/>
              <a:t>Codasip</a:t>
            </a:r>
            <a:r>
              <a:rPr lang="en-US" dirty="0"/>
              <a:t> Search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5128647" cy="2382165"/>
          </a:xfrm>
        </p:spPr>
        <p:txBody>
          <a:bodyPr>
            <a:normAutofit/>
          </a:bodyPr>
          <a:lstStyle/>
          <a:p>
            <a:r>
              <a:rPr lang="en-US" dirty="0"/>
              <a:t>Select Search function</a:t>
            </a:r>
          </a:p>
          <a:p>
            <a:r>
              <a:rPr lang="en-US" dirty="0"/>
              <a:t>Select “File”</a:t>
            </a:r>
          </a:p>
          <a:p>
            <a:r>
              <a:rPr lang="en-US" dirty="0"/>
              <a:t>Enter string to search</a:t>
            </a:r>
          </a:p>
          <a:p>
            <a:r>
              <a:rPr lang="en-US" dirty="0"/>
              <a:t>Shows all instances in Console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FC2B43-1810-49A3-A1BC-EB483EB35CD6}"/>
              </a:ext>
            </a:extLst>
          </p:cNvPr>
          <p:cNvCxnSpPr>
            <a:cxnSpLocks/>
          </p:cNvCxnSpPr>
          <p:nvPr/>
        </p:nvCxnSpPr>
        <p:spPr>
          <a:xfrm flipV="1">
            <a:off x="4448014" y="1466850"/>
            <a:ext cx="581186" cy="6021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86C50C-6261-4968-915D-68EA8156DC4D}"/>
              </a:ext>
            </a:extLst>
          </p:cNvPr>
          <p:cNvCxnSpPr>
            <a:cxnSpLocks/>
          </p:cNvCxnSpPr>
          <p:nvPr/>
        </p:nvCxnSpPr>
        <p:spPr>
          <a:xfrm>
            <a:off x="4339525" y="3076414"/>
            <a:ext cx="3337625" cy="3525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0B59C6B-730B-49C3-B62D-B2ACD2EEB9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61" y="3963762"/>
            <a:ext cx="3676354" cy="212583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9267DB-FA9A-4F0F-819E-6225CDD449F1}"/>
              </a:ext>
            </a:extLst>
          </p:cNvPr>
          <p:cNvCxnSpPr>
            <a:cxnSpLocks/>
          </p:cNvCxnSpPr>
          <p:nvPr/>
        </p:nvCxnSpPr>
        <p:spPr>
          <a:xfrm flipH="1">
            <a:off x="3928820" y="3611105"/>
            <a:ext cx="1650570" cy="13255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38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RISC-V: U-type Instructions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5468" y="2712203"/>
            <a:ext cx="10515600" cy="2847341"/>
          </a:xfrm>
        </p:spPr>
        <p:txBody>
          <a:bodyPr>
            <a:normAutofit/>
          </a:bodyPr>
          <a:lstStyle/>
          <a:p>
            <a:r>
              <a:rPr lang="en-US" dirty="0"/>
              <a:t>LUI – (IMM[31:12] :: 000000000000)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rd</a:t>
            </a:r>
            <a:endParaRPr lang="en-US" dirty="0"/>
          </a:p>
          <a:p>
            <a:r>
              <a:rPr lang="en-US" dirty="0"/>
              <a:t>AUIPC – (IMM[31:12] :: 000000000000) + PC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rd</a:t>
            </a:r>
            <a:endParaRPr lang="en-US" dirty="0"/>
          </a:p>
          <a:p>
            <a:r>
              <a:rPr lang="en-US" dirty="0"/>
              <a:t>Why add a constant to the PC in AUIPC?</a:t>
            </a:r>
          </a:p>
          <a:p>
            <a:r>
              <a:rPr lang="en-US" dirty="0">
                <a:solidFill>
                  <a:srgbClr val="0070C0"/>
                </a:solidFill>
              </a:rPr>
              <a:t>Regularity!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09970A-81D1-4DE7-B060-54E2BEA944D4}"/>
              </a:ext>
            </a:extLst>
          </p:cNvPr>
          <p:cNvSpPr/>
          <p:nvPr/>
        </p:nvSpPr>
        <p:spPr>
          <a:xfrm>
            <a:off x="6678801" y="1925457"/>
            <a:ext cx="1466850" cy="40037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60645B-22AA-495B-9D25-0EDA7590FF9E}"/>
              </a:ext>
            </a:extLst>
          </p:cNvPr>
          <p:cNvSpPr/>
          <p:nvPr/>
        </p:nvSpPr>
        <p:spPr>
          <a:xfrm>
            <a:off x="5571641" y="1925457"/>
            <a:ext cx="1107160" cy="40005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03413D-3A61-4DE0-A057-6E462671C110}"/>
              </a:ext>
            </a:extLst>
          </p:cNvPr>
          <p:cNvSpPr/>
          <p:nvPr/>
        </p:nvSpPr>
        <p:spPr>
          <a:xfrm>
            <a:off x="1379350" y="1925134"/>
            <a:ext cx="4192131" cy="40037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immediate[31:12]</a:t>
            </a:r>
          </a:p>
        </p:txBody>
      </p:sp>
    </p:spTree>
    <p:extLst>
      <p:ext uri="{BB962C8B-B14F-4D97-AF65-F5344CB8AC3E}">
        <p14:creationId xmlns:p14="http://schemas.microsoft.com/office/powerpoint/2010/main" val="209157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RISC-V U-type Instruction Formats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0397A563-FCFC-4D30-B4D7-587D47BAE1CE}"/>
              </a:ext>
            </a:extLst>
          </p:cNvPr>
          <p:cNvSpPr txBox="1">
            <a:spLocks/>
          </p:cNvSpPr>
          <p:nvPr/>
        </p:nvSpPr>
        <p:spPr>
          <a:xfrm>
            <a:off x="838200" y="3535379"/>
            <a:ext cx="10167796" cy="2202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OPCODE – selects individual instructions (no FN3)</a:t>
            </a:r>
          </a:p>
          <a:p>
            <a:pPr lvl="1"/>
            <a:r>
              <a:rPr lang="en-US" dirty="0"/>
              <a:t>NOTE: LUI/AUIPC adjacent</a:t>
            </a:r>
          </a:p>
          <a:p>
            <a:r>
              <a:rPr lang="en-US" dirty="0"/>
              <a:t>Upper immediate aligned with data path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A80A8D-7B85-4565-84F0-82490220283D}"/>
              </a:ext>
            </a:extLst>
          </p:cNvPr>
          <p:cNvCxnSpPr>
            <a:cxnSpLocks/>
          </p:cNvCxnSpPr>
          <p:nvPr/>
        </p:nvCxnSpPr>
        <p:spPr>
          <a:xfrm flipH="1" flipV="1">
            <a:off x="7351414" y="3322623"/>
            <a:ext cx="489171" cy="2127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BFCBB0-CF4B-43A5-99C9-6D0681AB30B9}"/>
              </a:ext>
            </a:extLst>
          </p:cNvPr>
          <p:cNvCxnSpPr>
            <a:cxnSpLocks/>
          </p:cNvCxnSpPr>
          <p:nvPr/>
        </p:nvCxnSpPr>
        <p:spPr>
          <a:xfrm flipH="1" flipV="1">
            <a:off x="4714875" y="3322621"/>
            <a:ext cx="2352675" cy="13140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61785D6-2ED9-4024-BB93-92B1EF21E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049" y="2937200"/>
            <a:ext cx="5391902" cy="342948"/>
          </a:xfrm>
        </p:spPr>
      </p:pic>
    </p:spTree>
    <p:extLst>
      <p:ext uri="{BB962C8B-B14F-4D97-AF65-F5344CB8AC3E}">
        <p14:creationId xmlns:p14="http://schemas.microsoft.com/office/powerpoint/2010/main" val="358958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 Addressing 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1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4" y="1109678"/>
            <a:ext cx="7781925" cy="502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63215D0-9CC7-4630-862C-0911B8352A4C}"/>
              </a:ext>
            </a:extLst>
          </p:cNvPr>
          <p:cNvSpPr/>
          <p:nvPr/>
        </p:nvSpPr>
        <p:spPr>
          <a:xfrm>
            <a:off x="1981200" y="1310144"/>
            <a:ext cx="1009650" cy="35821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B050FE-C1DA-451D-A9B3-93C274B94CDD}"/>
              </a:ext>
            </a:extLst>
          </p:cNvPr>
          <p:cNvSpPr/>
          <p:nvPr/>
        </p:nvSpPr>
        <p:spPr>
          <a:xfrm>
            <a:off x="5105399" y="2596019"/>
            <a:ext cx="4905375" cy="35821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F1E18C-3196-4613-A444-B192C7765819}"/>
              </a:ext>
            </a:extLst>
          </p:cNvPr>
          <p:cNvSpPr/>
          <p:nvPr/>
        </p:nvSpPr>
        <p:spPr>
          <a:xfrm>
            <a:off x="5219701" y="3933826"/>
            <a:ext cx="4905375" cy="35821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21B327-2FDC-4235-8571-57127CB6CE80}"/>
              </a:ext>
            </a:extLst>
          </p:cNvPr>
          <p:cNvSpPr/>
          <p:nvPr/>
        </p:nvSpPr>
        <p:spPr>
          <a:xfrm>
            <a:off x="5305425" y="5546881"/>
            <a:ext cx="2381250" cy="35821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8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2" grpId="0" animBg="1"/>
      <p:bldP spid="12" grpId="1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4000" dirty="0">
                <a:solidFill>
                  <a:srgbClr val="0070C0"/>
                </a:solidFill>
              </a:rPr>
              <a:t>Immediate addressing</a:t>
            </a:r>
            <a:r>
              <a:rPr lang="en-US" altLang="en-US" sz="4000" dirty="0"/>
              <a:t>:  where an operand is a constant within the instruction</a:t>
            </a:r>
          </a:p>
          <a:p>
            <a:r>
              <a:rPr lang="en-US" altLang="en-US" sz="4000" dirty="0">
                <a:solidFill>
                  <a:srgbClr val="0070C0"/>
                </a:solidFill>
              </a:rPr>
              <a:t>Register addressing</a:t>
            </a:r>
            <a:r>
              <a:rPr lang="en-US" altLang="en-US" sz="4000" dirty="0"/>
              <a:t>:  where the operand(s) is a register</a:t>
            </a:r>
          </a:p>
          <a:p>
            <a:r>
              <a:rPr lang="en-US" altLang="en-US" sz="4000" dirty="0">
                <a:solidFill>
                  <a:srgbClr val="0070C0"/>
                </a:solidFill>
              </a:rPr>
              <a:t>Base or displacement addressing</a:t>
            </a:r>
            <a:r>
              <a:rPr lang="en-US" altLang="en-US" sz="4000" dirty="0"/>
              <a:t>:  where the operand is at the memory location whose address is the sum of a register and a constant in the instruction</a:t>
            </a:r>
          </a:p>
          <a:p>
            <a:r>
              <a:rPr lang="en-US" altLang="en-US" sz="4000" dirty="0">
                <a:solidFill>
                  <a:srgbClr val="0070C0"/>
                </a:solidFill>
              </a:rPr>
              <a:t>PC-relative addressing</a:t>
            </a:r>
            <a:r>
              <a:rPr lang="en-US" altLang="en-US" sz="4000" dirty="0"/>
              <a:t>: where the branch address is the sum of the PC, Program Counter, and a constant in the instruction</a:t>
            </a:r>
          </a:p>
        </p:txBody>
      </p:sp>
    </p:spTree>
    <p:extLst>
      <p:ext uri="{BB962C8B-B14F-4D97-AF65-F5344CB8AC3E}">
        <p14:creationId xmlns:p14="http://schemas.microsoft.com/office/powerpoint/2010/main" val="110741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RISC-V Instruction Formats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C501CBB-4E32-4AE1-9985-E42C75E8F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27" y="1208022"/>
            <a:ext cx="8241601" cy="1927355"/>
          </a:xfr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EEBD7C6-5510-433C-8666-3764B221A58D}"/>
              </a:ext>
            </a:extLst>
          </p:cNvPr>
          <p:cNvSpPr txBox="1">
            <a:spLocks/>
          </p:cNvSpPr>
          <p:nvPr/>
        </p:nvSpPr>
        <p:spPr>
          <a:xfrm>
            <a:off x="838200" y="3276518"/>
            <a:ext cx="10167796" cy="2943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OPCODE – selects format type in all cases</a:t>
            </a:r>
          </a:p>
          <a:p>
            <a:r>
              <a:rPr lang="en-US" dirty="0"/>
              <a:t>All fields are always aligned if they exist</a:t>
            </a:r>
          </a:p>
          <a:p>
            <a:r>
              <a:rPr lang="en-US" altLang="en-US" sz="3200" i="1" dirty="0">
                <a:solidFill>
                  <a:srgbClr val="0070C0"/>
                </a:solidFill>
              </a:rPr>
              <a:t>Design Principle 1:</a:t>
            </a:r>
            <a:r>
              <a:rPr lang="en-US" altLang="en-US" sz="3200" dirty="0">
                <a:solidFill>
                  <a:srgbClr val="0070C0"/>
                </a:solidFill>
              </a:rPr>
              <a:t> </a:t>
            </a:r>
            <a:r>
              <a:rPr lang="en-US" altLang="en-US" sz="3200" dirty="0"/>
              <a:t>Simplicity favors regularity</a:t>
            </a:r>
          </a:p>
          <a:p>
            <a:pPr lvl="1"/>
            <a:r>
              <a:rPr lang="en-US" altLang="en-US" sz="2800" dirty="0"/>
              <a:t>Regularity makes implementation simpler</a:t>
            </a:r>
          </a:p>
          <a:p>
            <a:pPr lvl="1"/>
            <a:r>
              <a:rPr lang="en-US" altLang="en-US" sz="2800" dirty="0"/>
              <a:t>Regularity makes pipelining possible</a:t>
            </a:r>
          </a:p>
          <a:p>
            <a:pPr lvl="1"/>
            <a:r>
              <a:rPr lang="en-US" altLang="en-US" sz="2800" dirty="0"/>
              <a:t>Simplicity enables higher performance at lower cost</a:t>
            </a:r>
            <a:endParaRPr lang="en-AU" altLang="en-US" sz="2800" dirty="0"/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3CB3B0-7D9A-41B4-B61B-9A723F73B4D9}"/>
              </a:ext>
            </a:extLst>
          </p:cNvPr>
          <p:cNvCxnSpPr>
            <a:cxnSpLocks/>
          </p:cNvCxnSpPr>
          <p:nvPr/>
        </p:nvCxnSpPr>
        <p:spPr>
          <a:xfrm flipV="1">
            <a:off x="7210425" y="3028950"/>
            <a:ext cx="1104900" cy="4379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9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Announcements</a:t>
            </a:r>
          </a:p>
          <a:p>
            <a:r>
              <a:rPr lang="en-US" dirty="0"/>
              <a:t>Class Project Phase 2</a:t>
            </a:r>
          </a:p>
          <a:p>
            <a:r>
              <a:rPr lang="en-US" dirty="0"/>
              <a:t>RISC-V instruction Formats</a:t>
            </a:r>
          </a:p>
        </p:txBody>
      </p:sp>
    </p:spTree>
    <p:extLst>
      <p:ext uri="{BB962C8B-B14F-4D97-AF65-F5344CB8AC3E}">
        <p14:creationId xmlns:p14="http://schemas.microsoft.com/office/powerpoint/2010/main" val="158006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RISC-V Small </a:t>
            </a:r>
            <a:r>
              <a:rPr lang="en-US" dirty="0" err="1"/>
              <a:t>Immediates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CD5F97E-ED42-4459-9E96-8854DAC7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03650"/>
          </a:xfrm>
        </p:spPr>
        <p:txBody>
          <a:bodyPr>
            <a:normAutofit/>
          </a:bodyPr>
          <a:lstStyle/>
          <a:p>
            <a:r>
              <a:rPr lang="en-US" sz="3200" dirty="0"/>
              <a:t>Standard immediate is small (12 bits)</a:t>
            </a:r>
          </a:p>
          <a:p>
            <a:r>
              <a:rPr lang="en-US" sz="3200" dirty="0"/>
              <a:t>Why not larger (NIOS is 16 bits)?</a:t>
            </a:r>
          </a:p>
          <a:p>
            <a:r>
              <a:rPr lang="en-US" altLang="en-US" sz="3200" i="1" dirty="0">
                <a:solidFill>
                  <a:srgbClr val="0070C0"/>
                </a:solidFill>
              </a:rPr>
              <a:t>Design Principle 2:</a:t>
            </a:r>
            <a:r>
              <a:rPr lang="en-US" altLang="en-US" sz="3200" dirty="0">
                <a:solidFill>
                  <a:srgbClr val="0070C0"/>
                </a:solidFill>
              </a:rPr>
              <a:t> </a:t>
            </a:r>
            <a:r>
              <a:rPr lang="en-US" altLang="en-US" sz="3200" dirty="0">
                <a:solidFill>
                  <a:srgbClr val="FF0000"/>
                </a:solidFill>
              </a:rPr>
              <a:t>Smaller is Faster</a:t>
            </a:r>
          </a:p>
          <a:p>
            <a:pPr lvl="1"/>
            <a:r>
              <a:rPr lang="en-US" altLang="en-US" sz="2800" dirty="0"/>
              <a:t>Small constants are common</a:t>
            </a:r>
          </a:p>
          <a:p>
            <a:r>
              <a:rPr lang="en-US" altLang="en-US" sz="3200" dirty="0"/>
              <a:t>Reduces available bits for other </a:t>
            </a:r>
            <a:r>
              <a:rPr lang="en-US" altLang="en-US" sz="3200" dirty="0" err="1"/>
              <a:t>funcitons</a:t>
            </a:r>
            <a:endParaRPr lang="en-US" altLang="en-US" sz="3200" dirty="0"/>
          </a:p>
          <a:p>
            <a:r>
              <a:rPr lang="en-US" altLang="en-US" sz="3200" dirty="0"/>
              <a:t>Another good reason for only 32 registers (64 wouldn’t fit)</a:t>
            </a:r>
            <a:endParaRPr lang="en-AU" alt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301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RISC-V Instruction Formats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CD5F97E-ED42-4459-9E96-8854DAC7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429000"/>
            <a:ext cx="10515600" cy="2543111"/>
          </a:xfrm>
        </p:spPr>
        <p:txBody>
          <a:bodyPr>
            <a:normAutofit/>
          </a:bodyPr>
          <a:lstStyle/>
          <a:p>
            <a:r>
              <a:rPr lang="en-US" sz="3200" dirty="0"/>
              <a:t>Why not one consistent format?</a:t>
            </a:r>
          </a:p>
          <a:p>
            <a:r>
              <a:rPr lang="en-US" altLang="en-US" sz="3200" i="1" dirty="0">
                <a:solidFill>
                  <a:srgbClr val="0070C0"/>
                </a:solidFill>
              </a:rPr>
              <a:t>Design Principle 3:</a:t>
            </a:r>
            <a:r>
              <a:rPr lang="en-US" altLang="en-US" sz="3200" dirty="0">
                <a:solidFill>
                  <a:srgbClr val="0070C0"/>
                </a:solidFill>
              </a:rPr>
              <a:t> </a:t>
            </a:r>
            <a:r>
              <a:rPr lang="en-US" altLang="en-US" sz="3200" dirty="0"/>
              <a:t>Good design demands good compromises</a:t>
            </a:r>
          </a:p>
          <a:p>
            <a:pPr lvl="1"/>
            <a:r>
              <a:rPr lang="en-US" altLang="en-US" sz="2800" dirty="0"/>
              <a:t>Different formats complicate decoding, but allow 32-bit instructions uniformly</a:t>
            </a:r>
          </a:p>
          <a:p>
            <a:pPr lvl="1"/>
            <a:r>
              <a:rPr lang="en-US" altLang="en-US" sz="2800" dirty="0"/>
              <a:t>Keep formats as similar as possible</a:t>
            </a:r>
          </a:p>
          <a:p>
            <a:endParaRPr lang="en-US" sz="3200" dirty="0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C0CADE62-574C-4CF7-AFF3-AFBFE6701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599" y="1265204"/>
            <a:ext cx="8241601" cy="192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RISC-V Complex </a:t>
            </a:r>
            <a:r>
              <a:rPr lang="en-US" dirty="0" err="1"/>
              <a:t>Immediates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CD5F97E-ED42-4459-9E96-8854DAC7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429000"/>
            <a:ext cx="10515600" cy="2543111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err="1"/>
              <a:t>Immediates</a:t>
            </a:r>
            <a:r>
              <a:rPr lang="en-US" sz="3200" dirty="0"/>
              <a:t> are complex and seem difficult to handle</a:t>
            </a:r>
          </a:p>
          <a:p>
            <a:r>
              <a:rPr lang="en-US" sz="3200" dirty="0"/>
              <a:t>Simplifies the hardware by making instruction fields align</a:t>
            </a:r>
          </a:p>
          <a:p>
            <a:r>
              <a:rPr lang="en-US" sz="3200" dirty="0"/>
              <a:t>The sign is always the upper bit</a:t>
            </a:r>
          </a:p>
          <a:p>
            <a:r>
              <a:rPr lang="en-US" sz="3200" dirty="0"/>
              <a:t>Different </a:t>
            </a:r>
            <a:r>
              <a:rPr lang="en-US" sz="3200" dirty="0" err="1"/>
              <a:t>immediates</a:t>
            </a:r>
            <a:r>
              <a:rPr lang="en-US" sz="3200" dirty="0"/>
              <a:t> require only multiplexors which are fast</a:t>
            </a:r>
          </a:p>
          <a:p>
            <a:r>
              <a:rPr lang="en-US" sz="3200" dirty="0"/>
              <a:t>Only the Assembler author and the hardware designer care</a:t>
            </a:r>
          </a:p>
          <a:p>
            <a:r>
              <a:rPr lang="en-US" sz="3200" dirty="0"/>
              <a:t>Programmers see the Abstraction of Assembly Language</a:t>
            </a:r>
          </a:p>
          <a:p>
            <a:endParaRPr lang="en-US" sz="3200" dirty="0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C0CADE62-574C-4CF7-AFF3-AFBFE6701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599" y="1265204"/>
            <a:ext cx="8241601" cy="19273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2CDB18-9EA4-4132-98D7-41DA7616A69C}"/>
              </a:ext>
            </a:extLst>
          </p:cNvPr>
          <p:cNvCxnSpPr>
            <a:cxnSpLocks/>
          </p:cNvCxnSpPr>
          <p:nvPr/>
        </p:nvCxnSpPr>
        <p:spPr>
          <a:xfrm flipV="1">
            <a:off x="6428509" y="2495552"/>
            <a:ext cx="639042" cy="9334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C7DD29-3DFC-4785-9567-6E3600E38974}"/>
              </a:ext>
            </a:extLst>
          </p:cNvPr>
          <p:cNvCxnSpPr>
            <a:cxnSpLocks/>
          </p:cNvCxnSpPr>
          <p:nvPr/>
        </p:nvCxnSpPr>
        <p:spPr>
          <a:xfrm flipH="1" flipV="1">
            <a:off x="4562475" y="2990850"/>
            <a:ext cx="665307" cy="4381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488790-F348-4ABE-8152-177BEEBD2BAB}"/>
              </a:ext>
            </a:extLst>
          </p:cNvPr>
          <p:cNvCxnSpPr>
            <a:cxnSpLocks/>
          </p:cNvCxnSpPr>
          <p:nvPr/>
        </p:nvCxnSpPr>
        <p:spPr>
          <a:xfrm flipV="1">
            <a:off x="2761673" y="2495552"/>
            <a:ext cx="267277" cy="9334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2AAB1B2-6E72-4EC8-A9A0-F6F8E6CBDD84}"/>
              </a:ext>
            </a:extLst>
          </p:cNvPr>
          <p:cNvSpPr/>
          <p:nvPr/>
        </p:nvSpPr>
        <p:spPr>
          <a:xfrm>
            <a:off x="6748030" y="1582813"/>
            <a:ext cx="1009650" cy="15699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2FD7DD-CBF4-4DC9-A76F-D9235FCC4578}"/>
              </a:ext>
            </a:extLst>
          </p:cNvPr>
          <p:cNvSpPr/>
          <p:nvPr/>
        </p:nvSpPr>
        <p:spPr>
          <a:xfrm>
            <a:off x="4895128" y="1582814"/>
            <a:ext cx="1009650" cy="10079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832FDE-9109-480B-AE74-F721D373DE7D}"/>
              </a:ext>
            </a:extLst>
          </p:cNvPr>
          <p:cNvSpPr/>
          <p:nvPr/>
        </p:nvSpPr>
        <p:spPr>
          <a:xfrm>
            <a:off x="3789940" y="1623812"/>
            <a:ext cx="1009650" cy="10079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40A041-9386-481B-8972-7A38BD7713CB}"/>
              </a:ext>
            </a:extLst>
          </p:cNvPr>
          <p:cNvSpPr/>
          <p:nvPr/>
        </p:nvSpPr>
        <p:spPr>
          <a:xfrm>
            <a:off x="1918421" y="1869108"/>
            <a:ext cx="499919" cy="128366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7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Reading for the week</a:t>
            </a:r>
          </a:p>
          <a:p>
            <a:pPr lvl="1"/>
            <a:r>
              <a:rPr lang="en-US" sz="2800" dirty="0"/>
              <a:t>“Computer Organization and Design, The Hardware / Software Interface, RISC-V edition,” by David Patterson and John Hennessy</a:t>
            </a:r>
          </a:p>
          <a:p>
            <a:pPr lvl="2"/>
            <a:r>
              <a:rPr lang="en-US" sz="2400" dirty="0"/>
              <a:t>ISBN 978-0-12-812275-4</a:t>
            </a:r>
            <a:endParaRPr lang="en-US" dirty="0"/>
          </a:p>
          <a:p>
            <a:pPr lvl="2"/>
            <a:r>
              <a:rPr lang="en-US" sz="2400" dirty="0"/>
              <a:t>Chapter 2, “Language of the Computer”</a:t>
            </a:r>
          </a:p>
          <a:p>
            <a:pPr lvl="3"/>
            <a:r>
              <a:rPr lang="en-US" sz="2000" dirty="0"/>
              <a:t>sections 2.1 thru 2.8</a:t>
            </a:r>
          </a:p>
          <a:p>
            <a:pPr lvl="3"/>
            <a:r>
              <a:rPr lang="en-US" sz="2000" dirty="0"/>
              <a:t>pages 60-108 (sections 2.1 thru 2.8)</a:t>
            </a:r>
          </a:p>
          <a:p>
            <a:r>
              <a:rPr lang="en-US" sz="3000" dirty="0"/>
              <a:t>My OH will be on Zoom from 2:00 to 3:00 today</a:t>
            </a:r>
          </a:p>
          <a:p>
            <a:r>
              <a:rPr lang="en-US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https://cuboulder.zoom.us/j/4317981384</a:t>
            </a:r>
            <a:endParaRPr lang="en-US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Request – enable your cameras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521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2 is posted</a:t>
            </a:r>
          </a:p>
          <a:p>
            <a:r>
              <a:rPr lang="en-US" dirty="0"/>
              <a:t>The Target Date is Sunday, February 7 at 10:00 PM</a:t>
            </a:r>
          </a:p>
          <a:p>
            <a:r>
              <a:rPr lang="en-US" dirty="0"/>
              <a:t>Bonus 1%/day before that.  Deduction 10%/day after that. (POLL)</a:t>
            </a:r>
          </a:p>
          <a:p>
            <a:r>
              <a:rPr lang="en-US" dirty="0"/>
              <a:t>Phase 3 is posted</a:t>
            </a:r>
          </a:p>
          <a:p>
            <a:r>
              <a:rPr lang="en-US" dirty="0"/>
              <a:t>The Target Date is Sunday, February 14 at 10:00 PM</a:t>
            </a:r>
          </a:p>
          <a:p>
            <a:r>
              <a:rPr lang="en-US" dirty="0"/>
              <a:t>Bonus 1%/day before that.  Deduction 5%/day after that.</a:t>
            </a:r>
          </a:p>
          <a:p>
            <a:r>
              <a:rPr lang="en-US" dirty="0"/>
              <a:t>Also other completion metrics which affect the score</a:t>
            </a:r>
          </a:p>
          <a:p>
            <a:r>
              <a:rPr lang="en-US" dirty="0"/>
              <a:t>Homework #1 is due tomorrow, February 4 at 10:00 PM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9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Homework #1 - Endianness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772825"/>
            <a:ext cx="10515600" cy="3852217"/>
          </a:xfrm>
        </p:spPr>
        <p:txBody>
          <a:bodyPr>
            <a:normAutofit/>
          </a:bodyPr>
          <a:lstStyle/>
          <a:p>
            <a:r>
              <a:rPr lang="en-US" dirty="0"/>
              <a:t>Alignment in the processor is always the same – it’s only different in memory</a:t>
            </a:r>
          </a:p>
          <a:p>
            <a:r>
              <a:rPr lang="en-US" dirty="0"/>
              <a:t>No byte is ever changed – every byte read must have been written (except for 00 and ff).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7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2 Notes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 Project section “Debug” in Canvas</a:t>
            </a:r>
          </a:p>
          <a:p>
            <a:r>
              <a:rPr lang="en-US" sz="3200" dirty="0"/>
              <a:t>Document there – “Basic Software Debug”</a:t>
            </a:r>
          </a:p>
          <a:p>
            <a:r>
              <a:rPr lang="en-US" sz="3200" dirty="0"/>
              <a:t>A value in memory must be correct for a successful submission</a:t>
            </a:r>
          </a:p>
          <a:p>
            <a:r>
              <a:rPr lang="en-US" sz="3200" dirty="0"/>
              <a:t>Document there – “Memory Debug”</a:t>
            </a:r>
          </a:p>
          <a:p>
            <a:r>
              <a:rPr lang="en-US" sz="3200" dirty="0"/>
              <a:t>Everything you need is in each section of </a:t>
            </a:r>
            <a:r>
              <a:rPr lang="en-US" sz="3200" dirty="0" err="1"/>
              <a:t>ia_utils.codal</a:t>
            </a:r>
            <a:r>
              <a:rPr lang="en-US" sz="3200" dirty="0"/>
              <a:t>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429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Debugging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Debug Process</a:t>
            </a:r>
          </a:p>
          <a:p>
            <a:pPr lvl="1"/>
            <a:r>
              <a:rPr lang="en-US" dirty="0"/>
              <a:t>Determine where the error is (x10 in Phase 2 tells you the case)</a:t>
            </a:r>
          </a:p>
          <a:p>
            <a:pPr lvl="1"/>
            <a:r>
              <a:rPr lang="en-US" dirty="0"/>
              <a:t>Determine what the expected result is</a:t>
            </a:r>
          </a:p>
          <a:p>
            <a:pPr lvl="1"/>
            <a:r>
              <a:rPr lang="en-US" dirty="0"/>
              <a:t>Identify what the actual result is</a:t>
            </a:r>
          </a:p>
          <a:p>
            <a:r>
              <a:rPr lang="en-US" dirty="0"/>
              <a:t>THEN examine the code related to the failing function</a:t>
            </a:r>
          </a:p>
        </p:txBody>
      </p:sp>
    </p:spTree>
    <p:extLst>
      <p:ext uri="{BB962C8B-B14F-4D97-AF65-F5344CB8AC3E}">
        <p14:creationId xmlns:p14="http://schemas.microsoft.com/office/powerpoint/2010/main" val="347152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 – </a:t>
            </a:r>
            <a:r>
              <a:rPr lang="en-US" dirty="0" err="1"/>
              <a:t>isa.codal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448175" cy="4351338"/>
          </a:xfrm>
        </p:spPr>
        <p:txBody>
          <a:bodyPr>
            <a:normAutofit/>
          </a:bodyPr>
          <a:lstStyle/>
          <a:p>
            <a:r>
              <a:rPr lang="en-US" dirty="0"/>
              <a:t>The decoder is </a:t>
            </a:r>
            <a:r>
              <a:rPr lang="en-US" dirty="0" err="1"/>
              <a:t>riscv_isa</a:t>
            </a:r>
            <a:r>
              <a:rPr lang="en-US" dirty="0"/>
              <a:t> in </a:t>
            </a:r>
            <a:r>
              <a:rPr lang="en-US" dirty="0" err="1"/>
              <a:t>isa.codal</a:t>
            </a:r>
            <a:endParaRPr lang="en-US" dirty="0"/>
          </a:p>
          <a:p>
            <a:r>
              <a:rPr lang="en-US" dirty="0"/>
              <a:t>Compares the input (the instruction) to all elements in </a:t>
            </a:r>
            <a:r>
              <a:rPr lang="en-US" dirty="0" err="1"/>
              <a:t>riscv_isa</a:t>
            </a:r>
            <a:endParaRPr lang="en-US" dirty="0"/>
          </a:p>
          <a:p>
            <a:r>
              <a:rPr lang="en-US" dirty="0"/>
              <a:t>Calls the matching element</a:t>
            </a:r>
          </a:p>
          <a:p>
            <a:r>
              <a:rPr lang="en-US" dirty="0"/>
              <a:t>Uncomment the remaining elements, except for CSRs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EEADB4-1161-454E-8BBE-C0E72A940B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746" y="1493251"/>
            <a:ext cx="5753903" cy="362000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373846D-A670-4368-9734-62DFB59AC022}"/>
              </a:ext>
            </a:extLst>
          </p:cNvPr>
          <p:cNvSpPr/>
          <p:nvPr/>
        </p:nvSpPr>
        <p:spPr>
          <a:xfrm>
            <a:off x="6667500" y="4038600"/>
            <a:ext cx="352425" cy="3619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4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 – </a:t>
            </a:r>
            <a:r>
              <a:rPr lang="en-US" dirty="0" err="1"/>
              <a:t>isa.codal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276725" cy="4351338"/>
          </a:xfrm>
        </p:spPr>
        <p:txBody>
          <a:bodyPr>
            <a:normAutofit/>
          </a:bodyPr>
          <a:lstStyle/>
          <a:p>
            <a:r>
              <a:rPr lang="en-US" dirty="0" err="1"/>
              <a:t>isa.codal</a:t>
            </a:r>
            <a:r>
              <a:rPr lang="en-US" dirty="0"/>
              <a:t> instruction element (group)</a:t>
            </a:r>
          </a:p>
          <a:p>
            <a:r>
              <a:rPr lang="en-US" dirty="0"/>
              <a:t>Which instructions are in it</a:t>
            </a:r>
          </a:p>
          <a:p>
            <a:r>
              <a:rPr lang="en-US" dirty="0"/>
              <a:t>Assembly definition</a:t>
            </a:r>
          </a:p>
          <a:p>
            <a:r>
              <a:rPr lang="en-US" dirty="0"/>
              <a:t>Machine code definition</a:t>
            </a:r>
          </a:p>
          <a:p>
            <a:r>
              <a:rPr lang="en-US" dirty="0"/>
              <a:t>Instruction execution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29725B-B30D-4B28-B060-600B11521B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92" y="2572058"/>
            <a:ext cx="5243008" cy="310922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936082-26D7-4E7D-AB8E-864500378B72}"/>
              </a:ext>
            </a:extLst>
          </p:cNvPr>
          <p:cNvCxnSpPr>
            <a:cxnSpLocks/>
          </p:cNvCxnSpPr>
          <p:nvPr/>
        </p:nvCxnSpPr>
        <p:spPr>
          <a:xfrm>
            <a:off x="3695700" y="2333625"/>
            <a:ext cx="2876550" cy="8191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EF176F-0AEA-48F0-B8B0-3F1E134F062D}"/>
              </a:ext>
            </a:extLst>
          </p:cNvPr>
          <p:cNvCxnSpPr>
            <a:cxnSpLocks/>
          </p:cNvCxnSpPr>
          <p:nvPr/>
        </p:nvCxnSpPr>
        <p:spPr>
          <a:xfrm>
            <a:off x="4934308" y="3057525"/>
            <a:ext cx="1857017" cy="3714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7F1841-3F86-4219-8C04-5310415A82CE}"/>
              </a:ext>
            </a:extLst>
          </p:cNvPr>
          <p:cNvCxnSpPr>
            <a:cxnSpLocks/>
          </p:cNvCxnSpPr>
          <p:nvPr/>
        </p:nvCxnSpPr>
        <p:spPr>
          <a:xfrm flipV="1">
            <a:off x="4067175" y="3705226"/>
            <a:ext cx="2724150" cy="1143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6285EC-D47A-45C3-804D-667F6846210E}"/>
              </a:ext>
            </a:extLst>
          </p:cNvPr>
          <p:cNvCxnSpPr>
            <a:cxnSpLocks/>
          </p:cNvCxnSpPr>
          <p:nvPr/>
        </p:nvCxnSpPr>
        <p:spPr>
          <a:xfrm flipV="1">
            <a:off x="4773478" y="3952875"/>
            <a:ext cx="1976518" cy="419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DE7D48-927D-444C-B798-A10334057142}"/>
              </a:ext>
            </a:extLst>
          </p:cNvPr>
          <p:cNvCxnSpPr>
            <a:cxnSpLocks/>
          </p:cNvCxnSpPr>
          <p:nvPr/>
        </p:nvCxnSpPr>
        <p:spPr>
          <a:xfrm flipV="1">
            <a:off x="4429125" y="4400550"/>
            <a:ext cx="2457450" cy="4667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62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39239</TotalTime>
  <Words>930</Words>
  <Application>Microsoft Office PowerPoint</Application>
  <PresentationFormat>Widescreen</PresentationFormat>
  <Paragraphs>171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HelveticaNeueLT Std ExtBlk Cn</vt:lpstr>
      <vt:lpstr>Office Theme</vt:lpstr>
      <vt:lpstr>ECEN 4593-001 Computer Organization</vt:lpstr>
      <vt:lpstr>Agenda</vt:lpstr>
      <vt:lpstr>Class Announcements</vt:lpstr>
      <vt:lpstr>Class Announcements</vt:lpstr>
      <vt:lpstr>Homework #1 - Endianness</vt:lpstr>
      <vt:lpstr>Phase 2 Notes</vt:lpstr>
      <vt:lpstr>Debugging</vt:lpstr>
      <vt:lpstr>Class Project – isa.codal</vt:lpstr>
      <vt:lpstr>Class Project – isa.codal</vt:lpstr>
      <vt:lpstr>Class Project – opcodes.hcodal</vt:lpstr>
      <vt:lpstr>Class Project – ia_utils.codal</vt:lpstr>
      <vt:lpstr>Class Project</vt:lpstr>
      <vt:lpstr>Class Project</vt:lpstr>
      <vt:lpstr>Codasip Search Function</vt:lpstr>
      <vt:lpstr>RISC-V: U-type Instructions</vt:lpstr>
      <vt:lpstr>RISC-V U-type Instruction Formats</vt:lpstr>
      <vt:lpstr>RISC-V:  Addressing Summary</vt:lpstr>
      <vt:lpstr>Definitions</vt:lpstr>
      <vt:lpstr>RISC-V Instruction Formats</vt:lpstr>
      <vt:lpstr>RISC-V Small Immediates</vt:lpstr>
      <vt:lpstr>RISC-V Instruction Formats</vt:lpstr>
      <vt:lpstr>RISC-V Complex Immediates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Scherr</dc:creator>
  <cp:lastModifiedBy>Steve Sheafor</cp:lastModifiedBy>
  <cp:revision>528</cp:revision>
  <dcterms:created xsi:type="dcterms:W3CDTF">2015-08-04T22:38:58Z</dcterms:created>
  <dcterms:modified xsi:type="dcterms:W3CDTF">2021-02-03T20:38:12Z</dcterms:modified>
</cp:coreProperties>
</file>