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955" r:id="rId4"/>
    <p:sldId id="706" r:id="rId5"/>
    <p:sldId id="785" r:id="rId6"/>
    <p:sldId id="924" r:id="rId7"/>
    <p:sldId id="925" r:id="rId8"/>
    <p:sldId id="926" r:id="rId9"/>
    <p:sldId id="910" r:id="rId10"/>
    <p:sldId id="927" r:id="rId11"/>
    <p:sldId id="869" r:id="rId12"/>
    <p:sldId id="887" r:id="rId13"/>
    <p:sldId id="934" r:id="rId14"/>
    <p:sldId id="886" r:id="rId15"/>
    <p:sldId id="935" r:id="rId16"/>
    <p:sldId id="936" r:id="rId17"/>
    <p:sldId id="892" r:id="rId18"/>
    <p:sldId id="911" r:id="rId19"/>
    <p:sldId id="912" r:id="rId20"/>
    <p:sldId id="913" r:id="rId21"/>
    <p:sldId id="914" r:id="rId22"/>
    <p:sldId id="93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03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6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2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3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9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4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5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4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#9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5 February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PC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0088"/>
            <a:ext cx="10515600" cy="4696875"/>
          </a:xfrm>
        </p:spPr>
        <p:txBody>
          <a:bodyPr>
            <a:normAutofit/>
          </a:bodyPr>
          <a:lstStyle/>
          <a:p>
            <a:r>
              <a:rPr lang="en-US" dirty="0"/>
              <a:t>If a starting PC is specified, it is the address of the FIRST instruction</a:t>
            </a:r>
          </a:p>
          <a:p>
            <a:r>
              <a:rPr lang="en-US" dirty="0"/>
              <a:t>PC normally increments by 4, except on jump or branch</a:t>
            </a:r>
          </a:p>
          <a:p>
            <a:r>
              <a:rPr lang="en-US" dirty="0"/>
              <a:t>Any number in a branch or jump is the branch offset value, NOT the branch address</a:t>
            </a:r>
          </a:p>
          <a:p>
            <a:r>
              <a:rPr lang="en-US" dirty="0"/>
              <a:t>Any valid PC value will be a multiple of 4 – in hex it will end in 0/4/8/C</a:t>
            </a:r>
          </a:p>
          <a:p>
            <a:r>
              <a:rPr lang="en-US" dirty="0"/>
              <a:t>Jumps and branches add the offset to the PC of the instruction, NOT to the PC + 4</a:t>
            </a:r>
          </a:p>
          <a:p>
            <a:r>
              <a:rPr lang="en-US" dirty="0"/>
              <a:t>The offset is RELATIVE (i.e. added to the PC) in all cases</a:t>
            </a:r>
          </a:p>
          <a:p>
            <a:r>
              <a:rPr lang="en-US" dirty="0"/>
              <a:t>JAL/JALR load the return address register with PC + 4, where PC is the address of the JAL or JALR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9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Homework #1A due Thursday, February 11 at 10:00 PM</a:t>
            </a:r>
          </a:p>
          <a:p>
            <a:r>
              <a:rPr lang="en-US" sz="3200" dirty="0"/>
              <a:t>I will enable all correct answers for both </a:t>
            </a:r>
            <a:r>
              <a:rPr lang="en-US" sz="3200" dirty="0" err="1"/>
              <a:t>Hopmework</a:t>
            </a:r>
            <a:r>
              <a:rPr lang="en-US" sz="3200" dirty="0"/>
              <a:t> #1 and #1A once everyone has submitted</a:t>
            </a:r>
          </a:p>
          <a:p>
            <a:r>
              <a:rPr lang="en-US" sz="3200" dirty="0"/>
              <a:t>Homework #2 will be posted by Wednesday</a:t>
            </a:r>
          </a:p>
          <a:p>
            <a:r>
              <a:rPr lang="en-US" sz="3200" dirty="0"/>
              <a:t>Due Thursday, February 18 at 10:00 PM</a:t>
            </a:r>
          </a:p>
          <a:p>
            <a:r>
              <a:rPr lang="en-US" sz="3200" dirty="0"/>
              <a:t>Assembly &lt;-&gt; Machine Language</a:t>
            </a:r>
          </a:p>
          <a:p>
            <a:r>
              <a:rPr lang="en-US" sz="3200" dirty="0"/>
              <a:t>Plus additional execution questions like Homework #1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71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RISC-V Instruction Extensions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611650"/>
          </a:xfrm>
        </p:spPr>
        <p:txBody>
          <a:bodyPr>
            <a:normAutofit/>
          </a:bodyPr>
          <a:lstStyle/>
          <a:p>
            <a:r>
              <a:rPr lang="en-US" dirty="0"/>
              <a:t>RISC-V was designed to be expandable in a number of ways</a:t>
            </a:r>
          </a:p>
          <a:p>
            <a:r>
              <a:rPr lang="en-US" dirty="0"/>
              <a:t>Defined “extensions”</a:t>
            </a:r>
          </a:p>
          <a:p>
            <a:pPr lvl="1"/>
            <a:r>
              <a:rPr lang="en-US" dirty="0"/>
              <a:t>RV32E – reduced integer instruction set for Embedded</a:t>
            </a:r>
          </a:p>
          <a:p>
            <a:pPr lvl="1"/>
            <a:r>
              <a:rPr lang="en-US" dirty="0"/>
              <a:t>RV64I/RV128I – integer with larger data paths</a:t>
            </a:r>
          </a:p>
          <a:p>
            <a:pPr lvl="1"/>
            <a:r>
              <a:rPr lang="en-US" dirty="0"/>
              <a:t>RV32/64/128M – add integer multiply and divide</a:t>
            </a:r>
          </a:p>
          <a:p>
            <a:pPr lvl="1"/>
            <a:r>
              <a:rPr lang="en-US" dirty="0"/>
              <a:t>RV32/64/128A – add atomic instructions for semaphores</a:t>
            </a:r>
          </a:p>
          <a:p>
            <a:pPr lvl="1"/>
            <a:r>
              <a:rPr lang="en-US" dirty="0"/>
              <a:t>RV32/64/128F – single precision floating point</a:t>
            </a:r>
          </a:p>
          <a:p>
            <a:pPr lvl="1"/>
            <a:r>
              <a:rPr lang="en-US" dirty="0"/>
              <a:t>RV32/64/128D – double precision floating point</a:t>
            </a:r>
          </a:p>
          <a:p>
            <a:pPr lvl="1"/>
            <a:r>
              <a:rPr lang="en-US" dirty="0"/>
              <a:t>RV32/64/128Q – quad precision floating point</a:t>
            </a:r>
          </a:p>
          <a:p>
            <a:pPr lvl="1"/>
            <a:r>
              <a:rPr lang="en-US" dirty="0"/>
              <a:t>RV32/64/128C – compressed (16-bit) instructions </a:t>
            </a:r>
          </a:p>
          <a:p>
            <a:pPr lvl="1"/>
            <a:r>
              <a:rPr lang="en-US" dirty="0"/>
              <a:t>Other placeholders (B, L, J, T, P, V, N)</a:t>
            </a:r>
          </a:p>
        </p:txBody>
      </p:sp>
    </p:spTree>
    <p:extLst>
      <p:ext uri="{BB962C8B-B14F-4D97-AF65-F5344CB8AC3E}">
        <p14:creationId xmlns:p14="http://schemas.microsoft.com/office/powerpoint/2010/main" val="27945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RV64I 64-bit Memory Instruction Extensions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535379"/>
            <a:ext cx="10167796" cy="220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OPCODE – same as RV32I</a:t>
            </a:r>
          </a:p>
          <a:p>
            <a:r>
              <a:rPr lang="en-US" dirty="0"/>
              <a:t>New FN3 values for 64-bit load/store instructions</a:t>
            </a:r>
          </a:p>
          <a:p>
            <a:r>
              <a:rPr lang="en-US" dirty="0"/>
              <a:t>Why do we need LWU only in 64-bit versions?</a:t>
            </a:r>
          </a:p>
          <a:p>
            <a:r>
              <a:rPr lang="en-US" dirty="0"/>
              <a:t>In 32-bit architecture, no sign extension for 32-bit loads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4934308" y="2695575"/>
            <a:ext cx="2228492" cy="1019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922099" y="2600093"/>
            <a:ext cx="2450376" cy="1657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22CA6-D2EF-4B9C-8864-951FA428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64" y="1942776"/>
            <a:ext cx="5525271" cy="657317"/>
          </a:xfrm>
        </p:spPr>
      </p:pic>
    </p:spTree>
    <p:extLst>
      <p:ext uri="{BB962C8B-B14F-4D97-AF65-F5344CB8AC3E}">
        <p14:creationId xmlns:p14="http://schemas.microsoft.com/office/powerpoint/2010/main" val="8617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B0029C43-8281-4B01-8FC6-8EAF0E8D8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46" y="1407257"/>
            <a:ext cx="5401429" cy="14098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RV32M 32-bit Multiply/Divide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0397A563-FCFC-4D30-B4D7-587D47BAE1CE}"/>
              </a:ext>
            </a:extLst>
          </p:cNvPr>
          <p:cNvSpPr txBox="1">
            <a:spLocks/>
          </p:cNvSpPr>
          <p:nvPr/>
        </p:nvSpPr>
        <p:spPr>
          <a:xfrm>
            <a:off x="838200" y="3162300"/>
            <a:ext cx="10167796" cy="257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OPCODE – same as RV32I R-type</a:t>
            </a:r>
          </a:p>
          <a:p>
            <a:r>
              <a:rPr lang="en-US" dirty="0"/>
              <a:t>Same FN3 values as RV32I (isn’t that a problem?)</a:t>
            </a:r>
          </a:p>
          <a:p>
            <a:r>
              <a:rPr lang="en-US" dirty="0"/>
              <a:t>RV32M distinguished by FN7[0] =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80A8D-7B85-4565-84F0-82490220283D}"/>
              </a:ext>
            </a:extLst>
          </p:cNvPr>
          <p:cNvCxnSpPr>
            <a:cxnSpLocks/>
          </p:cNvCxnSpPr>
          <p:nvPr/>
        </p:nvCxnSpPr>
        <p:spPr>
          <a:xfrm flipV="1">
            <a:off x="5886809" y="2817154"/>
            <a:ext cx="1285516" cy="611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BFCBB0-CF4B-43A5-99C9-6D0681AB30B9}"/>
              </a:ext>
            </a:extLst>
          </p:cNvPr>
          <p:cNvCxnSpPr>
            <a:cxnSpLocks/>
          </p:cNvCxnSpPr>
          <p:nvPr/>
        </p:nvCxnSpPr>
        <p:spPr>
          <a:xfrm flipH="1" flipV="1">
            <a:off x="5962651" y="2817156"/>
            <a:ext cx="1590674" cy="878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53FB21-6C19-4013-8BD0-BA7A384E4432}"/>
              </a:ext>
            </a:extLst>
          </p:cNvPr>
          <p:cNvCxnSpPr>
            <a:cxnSpLocks/>
          </p:cNvCxnSpPr>
          <p:nvPr/>
        </p:nvCxnSpPr>
        <p:spPr>
          <a:xfrm flipH="1" flipV="1">
            <a:off x="3648075" y="2817153"/>
            <a:ext cx="2724149" cy="1562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RV32C (Compressed)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D5F97E-ED42-4459-9E96-8854DAC7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12"/>
            <a:ext cx="10515600" cy="329991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RV32C defines a set of 16-bit instructions – fetch 2 at once</a:t>
            </a:r>
          </a:p>
          <a:p>
            <a:pPr lvl="1"/>
            <a:r>
              <a:rPr lang="en-US" sz="2800" dirty="0"/>
              <a:t>Fewer registers available</a:t>
            </a:r>
          </a:p>
          <a:p>
            <a:pPr lvl="1"/>
            <a:r>
              <a:rPr lang="en-US" sz="2800" dirty="0"/>
              <a:t>Smaller </a:t>
            </a:r>
            <a:r>
              <a:rPr lang="en-US" sz="2800" dirty="0" err="1"/>
              <a:t>immediates</a:t>
            </a:r>
            <a:endParaRPr lang="en-US" sz="2800" dirty="0"/>
          </a:p>
          <a:p>
            <a:pPr lvl="1"/>
            <a:r>
              <a:rPr lang="en-US" sz="2800" dirty="0"/>
              <a:t>Uses defined registers (x1 = return register, x2 = stack pointer)</a:t>
            </a:r>
          </a:p>
          <a:p>
            <a:pPr lvl="1"/>
            <a:r>
              <a:rPr lang="en-US" sz="2800" dirty="0"/>
              <a:t>Load/store instructions are stack based</a:t>
            </a:r>
          </a:p>
          <a:p>
            <a:r>
              <a:rPr lang="en-US" sz="3200" dirty="0"/>
              <a:t>Reason for “times 2” branch/jump addressing</a:t>
            </a:r>
          </a:p>
          <a:p>
            <a:r>
              <a:rPr lang="en-US" sz="3200" dirty="0"/>
              <a:t>All other opcodes in the table have 11 in the lower 2 bits – why?</a:t>
            </a:r>
          </a:p>
          <a:p>
            <a:r>
              <a:rPr lang="en-US" sz="3200" dirty="0"/>
              <a:t>So RV32C can use other codes (00, 01, 10) as the opcode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D249F43-F29F-435F-A329-D044C30BD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26" y="1411525"/>
            <a:ext cx="499179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Extended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158" y="14172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RISC-V is designed to last “forever”</a:t>
            </a:r>
          </a:p>
          <a:p>
            <a:r>
              <a:rPr lang="en-US" dirty="0"/>
              <a:t>Additional opcodes, which don’t conflict with the current set, have been defined for 48, 64, 128 and 192+ bit instructions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D323F1-C18E-451C-88A9-4DAA8DEAB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1" y="2821036"/>
            <a:ext cx="7336707" cy="29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Verification is the process of ensuring that a hardware design is correct</a:t>
            </a:r>
          </a:p>
          <a:p>
            <a:r>
              <a:rPr lang="en-US" dirty="0"/>
              <a:t>For processors and systems, developing test software is a major element of verification</a:t>
            </a:r>
          </a:p>
          <a:p>
            <a:r>
              <a:rPr lang="en-US" dirty="0"/>
              <a:t>Verification requires a detailed understanding of hardware behavior and specifications, and software techniques</a:t>
            </a:r>
          </a:p>
          <a:p>
            <a:r>
              <a:rPr lang="en-US" dirty="0"/>
              <a:t>Common job for college hires – great way to learn hardware design</a:t>
            </a:r>
          </a:p>
          <a:p>
            <a:r>
              <a:rPr lang="en-US" dirty="0"/>
              <a:t>Verification Engineers may be the best people in an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19128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 is 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each have a unique design, with a set of 8 errors in the design</a:t>
            </a:r>
          </a:p>
          <a:p>
            <a:r>
              <a:rPr lang="en-US" dirty="0"/>
              <a:t>There is a list of all of the possible erroneous instructions</a:t>
            </a:r>
          </a:p>
          <a:p>
            <a:r>
              <a:rPr lang="en-US" dirty="0"/>
              <a:t>There is a set of known good instructions which may be used to test other instructions</a:t>
            </a:r>
          </a:p>
          <a:p>
            <a:r>
              <a:rPr lang="en-US" dirty="0"/>
              <a:t>The result of Phase 3 is a test program which exercises all possible failures and reports the result in a single register</a:t>
            </a:r>
          </a:p>
          <a:p>
            <a:r>
              <a:rPr lang="en-US" dirty="0"/>
              <a:t>Think about all the ways an instruction might fail, and then develop a test which will get different behaviors depending on whether the instruction works correctly or not</a:t>
            </a:r>
          </a:p>
          <a:p>
            <a:r>
              <a:rPr lang="en-US" dirty="0"/>
              <a:t>Use a branch to log the error by </a:t>
            </a:r>
            <a:r>
              <a:rPr lang="en-US" dirty="0" err="1"/>
              <a:t>ORing</a:t>
            </a:r>
            <a:r>
              <a:rPr lang="en-US" dirty="0"/>
              <a:t> a 1 into the appropriate bit(s) of the result register x1 if it is detected</a:t>
            </a:r>
          </a:p>
        </p:txBody>
      </p:sp>
    </p:spTree>
    <p:extLst>
      <p:ext uri="{BB962C8B-B14F-4D97-AF65-F5344CB8AC3E}">
        <p14:creationId xmlns:p14="http://schemas.microsoft.com/office/powerpoint/2010/main" val="32961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 is 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Instructions can fail in multiple different ways.  It is unlikely that a single test will be sufficient to catch all of the errors in an instruction.</a:t>
            </a:r>
          </a:p>
          <a:p>
            <a:pPr lvl="1"/>
            <a:r>
              <a:rPr lang="en-US" dirty="0"/>
              <a:t>Example – an XOR might not perform an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Some input values may not produce an erroneous output</a:t>
            </a:r>
          </a:p>
          <a:p>
            <a:r>
              <a:rPr lang="en-US" dirty="0"/>
              <a:t>Each design has a correct result listed at the top of </a:t>
            </a:r>
            <a:r>
              <a:rPr lang="en-US" dirty="0" err="1"/>
              <a:t>isa.codal</a:t>
            </a:r>
            <a:endParaRPr lang="en-US" dirty="0"/>
          </a:p>
          <a:p>
            <a:r>
              <a:rPr lang="en-US" dirty="0"/>
              <a:t>Scoring is a function of: (see the Phase 3 document for details):</a:t>
            </a:r>
          </a:p>
          <a:p>
            <a:pPr lvl="1"/>
            <a:r>
              <a:rPr lang="en-US" dirty="0"/>
              <a:t>When the test program is submitted (only 1 submission allowed)</a:t>
            </a:r>
          </a:p>
          <a:p>
            <a:pPr lvl="1"/>
            <a:r>
              <a:rPr lang="en-US" dirty="0"/>
              <a:t>The number of known errors in the design which are detected</a:t>
            </a:r>
          </a:p>
          <a:p>
            <a:pPr lvl="1"/>
            <a:r>
              <a:rPr lang="en-US" dirty="0"/>
              <a:t>The total number of possible errors which are detected (there are 14)</a:t>
            </a:r>
          </a:p>
          <a:p>
            <a:pPr lvl="1"/>
            <a:r>
              <a:rPr lang="en-US" dirty="0"/>
              <a:t>General code quality, thoroughness</a:t>
            </a:r>
          </a:p>
        </p:txBody>
      </p:sp>
    </p:spTree>
    <p:extLst>
      <p:ext uri="{BB962C8B-B14F-4D97-AF65-F5344CB8AC3E}">
        <p14:creationId xmlns:p14="http://schemas.microsoft.com/office/powerpoint/2010/main" val="38111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Complete Machine Language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Machine Language &lt;-&gt;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“Stuck” bits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bit (like the output of an ALU function) is defined to be “stuck” if its value is always 0 or 1 independent of the input values.</a:t>
            </a:r>
          </a:p>
          <a:p>
            <a:r>
              <a:rPr lang="en-US" dirty="0"/>
              <a:t>This is a very common hardware failure (open circuit or short circuit)</a:t>
            </a:r>
          </a:p>
          <a:p>
            <a:r>
              <a:rPr lang="en-US" dirty="0"/>
              <a:t>The ADD instruction may have one bit stuck at zero or one.   You must not only detect an error, but report which bit is stuck in the result register.</a:t>
            </a:r>
          </a:p>
          <a:p>
            <a:r>
              <a:rPr lang="en-US" dirty="0"/>
              <a:t>Other instructions may also exhibit stuck bit behavior, but the particular bit does not need to be identified – just report an error</a:t>
            </a:r>
          </a:p>
        </p:txBody>
      </p:sp>
    </p:spTree>
    <p:extLst>
      <p:ext uri="{BB962C8B-B14F-4D97-AF65-F5344CB8AC3E}">
        <p14:creationId xmlns:p14="http://schemas.microsoft.com/office/powerpoint/2010/main" val="32939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05803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Next Lecture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Assembly &lt;-&gt; Machine Language translation</a:t>
            </a:r>
          </a:p>
          <a:p>
            <a:r>
              <a:rPr lang="en-US" dirty="0"/>
              <a:t>RISC-V Hardware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Needed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A39507D9-FA68-4A2B-AA25-8CDC4D7A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27" y="136525"/>
            <a:ext cx="5020023" cy="593805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27884-5765-41A8-96AA-BBAF32FC613C}"/>
              </a:ext>
            </a:extLst>
          </p:cNvPr>
          <p:cNvSpPr txBox="1"/>
          <p:nvPr/>
        </p:nvSpPr>
        <p:spPr>
          <a:xfrm>
            <a:off x="923925" y="1838325"/>
            <a:ext cx="306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the RISC-V Spec and go to page 104, open the file I sent in Slack yesterday or print one of them  </a:t>
            </a:r>
          </a:p>
        </p:txBody>
      </p:sp>
    </p:spTree>
    <p:extLst>
      <p:ext uri="{BB962C8B-B14F-4D97-AF65-F5344CB8AC3E}">
        <p14:creationId xmlns:p14="http://schemas.microsoft.com/office/powerpoint/2010/main" val="7365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r>
              <a:rPr lang="en-US" sz="3200" dirty="0"/>
              <a:t>You must check Slack at least once per day – there are important announcements and messages</a:t>
            </a:r>
          </a:p>
          <a:p>
            <a:pPr lvl="1"/>
            <a:r>
              <a:rPr lang="en-US" sz="2800" dirty="0"/>
              <a:t>Enable notifications if necessary</a:t>
            </a:r>
          </a:p>
          <a:p>
            <a:r>
              <a:rPr lang="en-US" sz="3200" dirty="0"/>
              <a:t>Zoom OH today 2:00 to 3:00 -</a:t>
            </a:r>
            <a:r>
              <a:rPr lang="en-US" dirty="0"/>
              <a:t>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3 is posted – you will have your “bad” design as soon as Phase 2 is submitted</a:t>
            </a:r>
          </a:p>
          <a:p>
            <a:r>
              <a:rPr lang="en-US" sz="3200" dirty="0"/>
              <a:t>Let me know ASAP if you don’t see your design in your H: drive</a:t>
            </a:r>
          </a:p>
          <a:p>
            <a:r>
              <a:rPr lang="en-US" sz="3200" dirty="0"/>
              <a:t>Phase 3 Target Date Sunday, February 14 at 10:00 PM</a:t>
            </a:r>
          </a:p>
          <a:p>
            <a:r>
              <a:rPr lang="en-US" sz="3200" dirty="0"/>
              <a:t>Bonus 1%/day, deduction 5%/day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66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 – Homework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0088"/>
            <a:ext cx="10515600" cy="4696875"/>
          </a:xfrm>
        </p:spPr>
        <p:txBody>
          <a:bodyPr>
            <a:normAutofit/>
          </a:bodyPr>
          <a:lstStyle/>
          <a:p>
            <a:r>
              <a:rPr lang="en-US" dirty="0"/>
              <a:t>Homework #1 is graded</a:t>
            </a:r>
          </a:p>
          <a:p>
            <a:r>
              <a:rPr lang="en-US" dirty="0"/>
              <a:t>You can see which questions you got right or wrong, but not the correct answers </a:t>
            </a:r>
          </a:p>
          <a:p>
            <a:r>
              <a:rPr lang="en-US" dirty="0"/>
              <a:t>Canvas may incorrectly indicate that a question is wrong – look at the awarded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#1A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0088"/>
            <a:ext cx="10515600" cy="4696875"/>
          </a:xfrm>
        </p:spPr>
        <p:txBody>
          <a:bodyPr>
            <a:normAutofit/>
          </a:bodyPr>
          <a:lstStyle/>
          <a:p>
            <a:r>
              <a:rPr lang="en-US" dirty="0"/>
              <a:t>You can make a second attempt at Homework #1</a:t>
            </a:r>
          </a:p>
          <a:p>
            <a:r>
              <a:rPr lang="en-US" dirty="0"/>
              <a:t>Similar random questions as Homework #1</a:t>
            </a:r>
          </a:p>
          <a:p>
            <a:r>
              <a:rPr lang="en-US" dirty="0"/>
              <a:t>It will be posted tonight</a:t>
            </a:r>
          </a:p>
          <a:p>
            <a:r>
              <a:rPr lang="en-US" dirty="0"/>
              <a:t>Due Thursday, February 11 at 10:00 PM</a:t>
            </a:r>
          </a:p>
          <a:p>
            <a:r>
              <a:rPr lang="en-US" dirty="0"/>
              <a:t>Your final Homework #1 score will be the average of the two attempts, but not less than Homework #1</a:t>
            </a:r>
          </a:p>
          <a:p>
            <a:r>
              <a:rPr lang="en-US" dirty="0"/>
              <a:t>After next Thursday, I will post the correct answers for every question that someone missed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0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Homework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72825"/>
            <a:ext cx="10515600" cy="3852217"/>
          </a:xfrm>
        </p:spPr>
        <p:txBody>
          <a:bodyPr>
            <a:normAutofit/>
          </a:bodyPr>
          <a:lstStyle/>
          <a:p>
            <a:r>
              <a:rPr lang="en-US" dirty="0"/>
              <a:t>Major Homework #1 Issues</a:t>
            </a:r>
          </a:p>
          <a:p>
            <a:pPr lvl="1"/>
            <a:r>
              <a:rPr lang="en-US" dirty="0"/>
              <a:t>Sign extension (also on signed memory loads, </a:t>
            </a:r>
            <a:r>
              <a:rPr lang="en-US" dirty="0" err="1"/>
              <a:t>sra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PC Behavior</a:t>
            </a:r>
          </a:p>
          <a:p>
            <a:pPr lvl="1"/>
            <a:r>
              <a:rPr lang="en-US" dirty="0"/>
              <a:t>Endianness</a:t>
            </a:r>
          </a:p>
          <a:p>
            <a:r>
              <a:rPr lang="en-US" dirty="0"/>
              <a:t>Hex values start with 0x, decimal values don’t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Sign 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64809"/>
            <a:ext cx="10515600" cy="45121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constants (</a:t>
            </a:r>
            <a:r>
              <a:rPr lang="en-US" dirty="0" err="1"/>
              <a:t>immediates</a:t>
            </a:r>
            <a:r>
              <a:rPr lang="en-US" dirty="0"/>
              <a:t>, memory offsets, branch offsets) are signed values</a:t>
            </a:r>
          </a:p>
          <a:p>
            <a:r>
              <a:rPr lang="en-US" dirty="0"/>
              <a:t>The sign of any constant is the highest bit which can be specified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 – bit 11</a:t>
            </a:r>
          </a:p>
          <a:p>
            <a:pPr lvl="1"/>
            <a:r>
              <a:rPr lang="en-US" dirty="0"/>
              <a:t>Memory offsets – bit 11</a:t>
            </a:r>
          </a:p>
          <a:p>
            <a:pPr lvl="1"/>
            <a:r>
              <a:rPr lang="en-US" dirty="0"/>
              <a:t>Branch offsets – bit 12 (not in HW#1)</a:t>
            </a:r>
          </a:p>
          <a:p>
            <a:pPr lvl="1"/>
            <a:r>
              <a:rPr lang="en-US" dirty="0"/>
              <a:t>Jump offsets – bit 21 (not in HW#1)</a:t>
            </a:r>
          </a:p>
          <a:p>
            <a:r>
              <a:rPr lang="en-US" dirty="0"/>
              <a:t>Immediate/Memory Offset examples</a:t>
            </a:r>
          </a:p>
          <a:p>
            <a:pPr lvl="1"/>
            <a:r>
              <a:rPr lang="en-US" dirty="0"/>
              <a:t>0x5 -&gt; 0x005 -&gt; (SE) 0x00000005</a:t>
            </a:r>
          </a:p>
          <a:p>
            <a:pPr lvl="1"/>
            <a:r>
              <a:rPr lang="en-US" dirty="0"/>
              <a:t>0x123 -&gt; (SE) 0x00000123</a:t>
            </a:r>
          </a:p>
          <a:p>
            <a:pPr lvl="1"/>
            <a:r>
              <a:rPr lang="en-US" dirty="0"/>
              <a:t>0xBC -&gt; 0x0BC -&gt; (SE) 0x000000BC</a:t>
            </a:r>
          </a:p>
          <a:p>
            <a:pPr lvl="1"/>
            <a:r>
              <a:rPr lang="en-US" dirty="0"/>
              <a:t>0xC25 -&gt; (SE) 0xFFFFFC25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9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49329</TotalTime>
  <Words>1362</Words>
  <Application>Microsoft Office PowerPoint</Application>
  <PresentationFormat>Widescreen</PresentationFormat>
  <Paragraphs>176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Needed later</vt:lpstr>
      <vt:lpstr>Class Announcements</vt:lpstr>
      <vt:lpstr>Class Announcements</vt:lpstr>
      <vt:lpstr>Class Announcements – Homework #1</vt:lpstr>
      <vt:lpstr>Homework #1A</vt:lpstr>
      <vt:lpstr>Homework #1</vt:lpstr>
      <vt:lpstr>Sign Extension</vt:lpstr>
      <vt:lpstr>PC Behavior</vt:lpstr>
      <vt:lpstr>Class Announcements</vt:lpstr>
      <vt:lpstr>RISC-V Instruction Extensions</vt:lpstr>
      <vt:lpstr>RV64I 64-bit Memory Instruction Extensions</vt:lpstr>
      <vt:lpstr>RV32M 32-bit Multiply/Divide</vt:lpstr>
      <vt:lpstr>RV32C (Compressed) Instructions</vt:lpstr>
      <vt:lpstr>Extended Instructions</vt:lpstr>
      <vt:lpstr>Verification</vt:lpstr>
      <vt:lpstr>Phase 3 is Verification</vt:lpstr>
      <vt:lpstr>Phase 3 is Verification</vt:lpstr>
      <vt:lpstr>“Stuck” bits</vt:lpstr>
      <vt:lpstr>Phase 3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577</cp:revision>
  <dcterms:created xsi:type="dcterms:W3CDTF">2015-08-04T22:38:58Z</dcterms:created>
  <dcterms:modified xsi:type="dcterms:W3CDTF">2021-02-05T21:12:14Z</dcterms:modified>
</cp:coreProperties>
</file>