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63" r:id="rId10"/>
    <p:sldId id="269" r:id="rId11"/>
    <p:sldId id="268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9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2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8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7326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49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01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1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1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3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4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1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5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5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1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2495-FAE9-41D7-9798-712FF72FB955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65AB6-E8A2-4A51-8763-1403C6D4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87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encha.com/products/extjs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Sencha</a:t>
            </a:r>
            <a:r>
              <a:rPr lang="en-US" altLang="ko-KR" dirty="0" smtClean="0"/>
              <a:t> Ext-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System[Extend]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8775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 상속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기존에 작성되어 있는 컴포넌트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클래스의 기능을 확장하여 구현한다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부모의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Override </a:t>
            </a:r>
            <a:r>
              <a:rPr lang="ko-KR" altLang="en-US" sz="1400" dirty="0" smtClean="0"/>
              <a:t>또는 직접 호출이 가능함</a:t>
            </a:r>
            <a:r>
              <a:rPr lang="en-US" altLang="ko-KR" sz="14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6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58152"/>
              </p:ext>
            </p:extLst>
          </p:nvPr>
        </p:nvGraphicFramePr>
        <p:xfrm>
          <a:off x="1117969" y="3483170"/>
          <a:ext cx="5013287" cy="734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287"/>
              </a:tblGrid>
              <a:tr h="734587"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200" dirty="0" err="1" smtClean="0"/>
                        <a:t>Ext.define</a:t>
                      </a:r>
                      <a:r>
                        <a:rPr lang="en-US" altLang="ja-JP" sz="1200" dirty="0" smtClean="0"/>
                        <a:t>('Parent', 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say: function(text) { alert(text); }  // 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경고창</a:t>
                      </a:r>
                      <a:r>
                        <a:rPr lang="ko-KR" altLang="en-US" sz="1200" baseline="0" dirty="0" smtClean="0"/>
                        <a:t> 실행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ja-JP" sz="1200" dirty="0" smtClean="0"/>
                    </a:p>
                    <a:p>
                      <a:pPr latinLnBrk="1"/>
                      <a:r>
                        <a:rPr lang="en-US" altLang="ja-JP" sz="1200" dirty="0" smtClean="0"/>
                        <a:t>});</a:t>
                      </a:r>
                      <a:endParaRPr lang="en-US" altLang="ja-JP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9231" y="3190910"/>
            <a:ext cx="2017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Parent Class(Parent.js)</a:t>
            </a:r>
            <a:endParaRPr lang="ko-KR" altLang="en-US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14952"/>
              </p:ext>
            </p:extLst>
          </p:nvPr>
        </p:nvGraphicFramePr>
        <p:xfrm>
          <a:off x="1117969" y="4642798"/>
          <a:ext cx="501328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287"/>
              </a:tblGrid>
              <a:tr h="734587"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200" dirty="0" err="1" smtClean="0"/>
                        <a:t>Ext.define</a:t>
                      </a:r>
                      <a:r>
                        <a:rPr lang="en-US" altLang="ja-JP" sz="1200" dirty="0" smtClean="0"/>
                        <a:t>('Child', 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extend: 'Parent',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say: function(text) { </a:t>
                      </a:r>
                      <a:r>
                        <a:rPr lang="en-US" altLang="ja-JP" sz="1200" dirty="0" err="1" smtClean="0"/>
                        <a:t>this.callParent</a:t>
                      </a:r>
                      <a:r>
                        <a:rPr lang="en-US" altLang="ja-JP" sz="1200" dirty="0" smtClean="0"/>
                        <a:t>(["print "+text]); }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});</a:t>
                      </a:r>
                      <a:endParaRPr lang="en-US" altLang="ja-JP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9231" y="4350538"/>
            <a:ext cx="1790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Child Class(Child.js)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67248"/>
              </p:ext>
            </p:extLst>
          </p:nvPr>
        </p:nvGraphicFramePr>
        <p:xfrm>
          <a:off x="1117969" y="5754687"/>
          <a:ext cx="501328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287"/>
              </a:tblGrid>
              <a:tr h="734587"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200" dirty="0" smtClean="0"/>
                        <a:t>&lt;script type="text/</a:t>
                      </a:r>
                      <a:r>
                        <a:rPr lang="en-US" altLang="ja-JP" sz="1200" dirty="0" err="1" smtClean="0"/>
                        <a:t>javascript</a:t>
                      </a:r>
                      <a:r>
                        <a:rPr lang="en-US" altLang="ja-JP" sz="1200" dirty="0" smtClean="0"/>
                        <a:t>"&gt;</a:t>
                      </a:r>
                    </a:p>
                    <a:p>
                      <a:pPr latinLnBrk="1"/>
                      <a:r>
                        <a:rPr lang="en-US" altLang="ja-JP" sz="1200" dirty="0" err="1" smtClean="0"/>
                        <a:t>Ext.onReady</a:t>
                      </a:r>
                      <a:r>
                        <a:rPr lang="en-US" altLang="ja-JP" sz="1200" dirty="0" smtClean="0"/>
                        <a:t>(function (){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	</a:t>
                      </a:r>
                      <a:r>
                        <a:rPr lang="en-US" altLang="ja-JP" sz="1200" dirty="0" err="1" smtClean="0"/>
                        <a:t>Ext.create</a:t>
                      </a:r>
                      <a:r>
                        <a:rPr lang="en-US" altLang="ja-JP" sz="1200" dirty="0" smtClean="0"/>
                        <a:t>("Child").say("My Name");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})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&lt;/script&gt;</a:t>
                      </a:r>
                      <a:endParaRPr lang="en-US" altLang="ja-JP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9231" y="5462427"/>
            <a:ext cx="7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Runner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845" y="2924175"/>
            <a:ext cx="3438525" cy="3600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15573" y="2554843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Component Method Call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5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System[</a:t>
            </a:r>
            <a:r>
              <a:rPr lang="en-US" altLang="ko-KR" dirty="0" smtClean="0"/>
              <a:t>Requires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87752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Extjs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는 필요 </a:t>
            </a:r>
            <a:r>
              <a:rPr lang="en-US" altLang="ko-KR" sz="1800" dirty="0" err="1" smtClean="0"/>
              <a:t>js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소스를 </a:t>
            </a:r>
            <a:r>
              <a:rPr lang="ko-KR" altLang="en-US" sz="1800" dirty="0" err="1" smtClean="0"/>
              <a:t>비동기로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>Loading  </a:t>
            </a:r>
            <a:r>
              <a:rPr lang="ko-KR" altLang="en-US" sz="1800" dirty="0" smtClean="0"/>
              <a:t>처리</a:t>
            </a:r>
            <a:r>
              <a:rPr lang="ko-KR" altLang="en-US" sz="1800" dirty="0" smtClean="0"/>
              <a:t>하기 때문에 해당 컴포넌트에서 사용하는 클래스가 로딩되어 있지 않을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r</a:t>
            </a:r>
            <a:r>
              <a:rPr lang="en-US" altLang="ko-KR" sz="1800" dirty="0" smtClean="0"/>
              <a:t>equires </a:t>
            </a:r>
            <a:r>
              <a:rPr lang="ko-KR" altLang="en-US" sz="1800" dirty="0" smtClean="0"/>
              <a:t>속성에 등록된 클래스는 해당 컴포넌트 </a:t>
            </a:r>
            <a:r>
              <a:rPr lang="ko-KR" altLang="en-US" sz="1800" dirty="0" err="1" smtClean="0"/>
              <a:t>로딩시</a:t>
            </a:r>
            <a:r>
              <a:rPr lang="ko-KR" altLang="en-US" sz="1800" dirty="0" smtClean="0"/>
              <a:t> 동적으로 로딩</a:t>
            </a:r>
            <a:r>
              <a:rPr lang="en-US" altLang="ko-KR" sz="1800" dirty="0" smtClean="0"/>
              <a:t>. </a:t>
            </a:r>
            <a:endParaRPr lang="en-US" altLang="ko-KR" sz="1800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80575"/>
              </p:ext>
            </p:extLst>
          </p:nvPr>
        </p:nvGraphicFramePr>
        <p:xfrm>
          <a:off x="6234951" y="3618646"/>
          <a:ext cx="501328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287"/>
              </a:tblGrid>
              <a:tr h="734587"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200" dirty="0" err="1" smtClean="0"/>
                        <a:t>Ext.define</a:t>
                      </a:r>
                      <a:r>
                        <a:rPr lang="en-US" altLang="ja-JP" sz="1200" dirty="0" smtClean="0"/>
                        <a:t>("</a:t>
                      </a:r>
                      <a:r>
                        <a:rPr lang="en-US" altLang="ja-JP" sz="1200" dirty="0" err="1" smtClean="0"/>
                        <a:t>MyNewFrame</a:t>
                      </a:r>
                      <a:r>
                        <a:rPr lang="en-US" altLang="ja-JP" sz="1200" dirty="0" smtClean="0"/>
                        <a:t>",{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extend:'</a:t>
                      </a:r>
                      <a:r>
                        <a:rPr lang="en-US" altLang="ja-JP" sz="1200" dirty="0" err="1" smtClean="0"/>
                        <a:t>Ext.panel.Panel</a:t>
                      </a:r>
                      <a:r>
                        <a:rPr lang="en-US" altLang="ja-JP" sz="1200" dirty="0" smtClean="0"/>
                        <a:t>',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title: '</a:t>
                      </a:r>
                      <a:r>
                        <a:rPr lang="en-US" altLang="ja-JP" sz="1200" dirty="0" err="1" smtClean="0"/>
                        <a:t>MyNewFrame</a:t>
                      </a:r>
                      <a:r>
                        <a:rPr lang="en-US" altLang="ja-JP" sz="1200" dirty="0" smtClean="0"/>
                        <a:t>',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   </a:t>
                      </a:r>
                      <a:r>
                        <a:rPr lang="en-US" altLang="ja-JP" sz="1200" dirty="0" smtClean="0"/>
                        <a:t>requires:'</a:t>
                      </a:r>
                      <a:r>
                        <a:rPr lang="en-US" altLang="ja-JP" sz="1200" dirty="0" err="1" smtClean="0"/>
                        <a:t>MynewComponent</a:t>
                      </a:r>
                      <a:r>
                        <a:rPr lang="en-US" altLang="ja-JP" sz="1200" dirty="0" smtClean="0"/>
                        <a:t>',   </a:t>
                      </a:r>
                      <a:r>
                        <a:rPr lang="en-US" altLang="ja-JP" sz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//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사용자 정의 클래스 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class</a:t>
                      </a:r>
                      <a:r>
                        <a:rPr lang="en-US" altLang="ko-KR" sz="1200" baseline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loading</a:t>
                      </a:r>
                      <a:endParaRPr lang="en-US" altLang="ja-JP" sz="1200" dirty="0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ja-JP" sz="1200" dirty="0" smtClean="0"/>
                        <a:t>    width: 300,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height:300,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</a:t>
                      </a:r>
                      <a:r>
                        <a:rPr lang="en-US" altLang="ja-JP" sz="1200" dirty="0" err="1" smtClean="0"/>
                        <a:t>layout:'fit</a:t>
                      </a:r>
                      <a:r>
                        <a:rPr lang="en-US" altLang="ja-JP" sz="1200" dirty="0" smtClean="0"/>
                        <a:t>',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items: [{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     </a:t>
                      </a:r>
                      <a:r>
                        <a:rPr lang="en-US" altLang="ja-JP" sz="1200" dirty="0" err="1" smtClean="0"/>
                        <a:t>xtype</a:t>
                      </a:r>
                      <a:r>
                        <a:rPr lang="en-US" altLang="ja-JP" sz="1200" dirty="0" smtClean="0"/>
                        <a:t>:'</a:t>
                      </a:r>
                      <a:r>
                        <a:rPr lang="en-US" altLang="ja-JP" sz="1200" dirty="0" err="1" smtClean="0"/>
                        <a:t>newcmp</a:t>
                      </a:r>
                      <a:r>
                        <a:rPr lang="en-US" altLang="ja-JP" sz="1200" dirty="0" smtClean="0"/>
                        <a:t>',    </a:t>
                      </a:r>
                      <a:r>
                        <a:rPr lang="en-US" altLang="ja-JP" sz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//</a:t>
                      </a:r>
                      <a:r>
                        <a:rPr lang="en-US" altLang="ja-JP" sz="1200" baseline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네임스페이스에 등록해놓은 이름으로 사용</a:t>
                      </a:r>
                      <a:endParaRPr lang="en-US" altLang="ja-JP" sz="1200" dirty="0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ja-JP" sz="1200" dirty="0" smtClean="0"/>
                        <a:t>    }]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});</a:t>
                      </a:r>
                      <a:endParaRPr lang="en-US" altLang="ja-JP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46213" y="3326386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MyNewFrame</a:t>
            </a:r>
            <a:r>
              <a:rPr lang="en-US" altLang="ja-JP" sz="1400" dirty="0" smtClean="0"/>
              <a:t>  </a:t>
            </a:r>
            <a:r>
              <a:rPr lang="en-US" altLang="ko-KR" sz="1400" dirty="0" smtClean="0"/>
              <a:t>Class(</a:t>
            </a:r>
            <a:r>
              <a:rPr lang="en-US" altLang="ja-JP" sz="1400" dirty="0" smtClean="0"/>
              <a:t>MyNewFrame</a:t>
            </a:r>
            <a:r>
              <a:rPr lang="en-US" altLang="ko-KR" sz="1400" dirty="0" smtClean="0"/>
              <a:t>.js)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33497"/>
              </p:ext>
            </p:extLst>
          </p:nvPr>
        </p:nvGraphicFramePr>
        <p:xfrm>
          <a:off x="769059" y="3615518"/>
          <a:ext cx="501328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287"/>
              </a:tblGrid>
              <a:tr h="734587"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200" dirty="0" err="1" smtClean="0"/>
                        <a:t>Ext.define</a:t>
                      </a:r>
                      <a:r>
                        <a:rPr lang="en-US" altLang="ja-JP" sz="1200" dirty="0" smtClean="0"/>
                        <a:t>("</a:t>
                      </a:r>
                      <a:r>
                        <a:rPr lang="en-US" altLang="ja-JP" sz="1200" dirty="0" err="1" smtClean="0"/>
                        <a:t>MyNewComponent</a:t>
                      </a:r>
                      <a:r>
                        <a:rPr lang="en-US" altLang="ja-JP" sz="1200" dirty="0" smtClean="0"/>
                        <a:t>",{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  </a:t>
                      </a:r>
                      <a:r>
                        <a:rPr lang="en-US" altLang="ja-JP" sz="1200" dirty="0" smtClean="0"/>
                        <a:t>extend:'</a:t>
                      </a:r>
                      <a:r>
                        <a:rPr lang="en-US" altLang="ja-JP" sz="1200" dirty="0" err="1" smtClean="0"/>
                        <a:t>Ext.panel.Panel</a:t>
                      </a:r>
                      <a:r>
                        <a:rPr lang="en-US" altLang="ja-JP" sz="1200" dirty="0" smtClean="0"/>
                        <a:t>',</a:t>
                      </a:r>
                      <a:r>
                        <a:rPr lang="en-US" altLang="ja-JP" sz="12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alias:'</a:t>
                      </a:r>
                      <a:r>
                        <a:rPr lang="en-US" altLang="ja-JP" sz="1200" dirty="0" err="1" smtClean="0"/>
                        <a:t>widget.newcmp</a:t>
                      </a:r>
                      <a:r>
                        <a:rPr lang="en-US" altLang="ja-JP" sz="1200" dirty="0" smtClean="0"/>
                        <a:t>', </a:t>
                      </a:r>
                      <a:r>
                        <a:rPr lang="en-US" altLang="ja-JP" sz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// 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widget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네임스페이스 별칭 등록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altLang="ja-JP" sz="1200" dirty="0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ja-JP" sz="1200" dirty="0" smtClean="0"/>
                        <a:t>   title: ＇</a:t>
                      </a:r>
                      <a:r>
                        <a:rPr lang="en-US" altLang="ja-JP" sz="1200" dirty="0" err="1" smtClean="0"/>
                        <a:t>MyNewComponent</a:t>
                      </a:r>
                      <a:r>
                        <a:rPr lang="en-US" altLang="ja-JP" sz="1200" dirty="0" smtClean="0"/>
                        <a:t>＇,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items: [{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  </a:t>
                      </a:r>
                      <a:r>
                        <a:rPr lang="en-US" altLang="ja-JP" sz="1200" dirty="0" err="1" smtClean="0"/>
                        <a:t>xtype</a:t>
                      </a:r>
                      <a:r>
                        <a:rPr lang="en-US" altLang="ja-JP" sz="1200" dirty="0" smtClean="0"/>
                        <a:t>:'panel',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  </a:t>
                      </a:r>
                      <a:r>
                        <a:rPr lang="en-US" altLang="ja-JP" sz="1200" dirty="0" err="1" smtClean="0"/>
                        <a:t>title:'It</a:t>
                      </a:r>
                      <a:r>
                        <a:rPr lang="en-US" altLang="ja-JP" sz="1200" dirty="0" smtClean="0"/>
                        <a:t>\'s Wonderful',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  </a:t>
                      </a:r>
                      <a:r>
                        <a:rPr lang="en-US" altLang="ja-JP" sz="1200" dirty="0" err="1" smtClean="0"/>
                        <a:t>html:'Zero</a:t>
                      </a:r>
                      <a:r>
                        <a:rPr lang="en-US" altLang="ja-JP" sz="1200" dirty="0" smtClean="0"/>
                        <a:t>\'s Component'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}]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});</a:t>
                      </a:r>
                      <a:endParaRPr lang="en-US" altLang="ja-JP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0321" y="3323258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MyNewFrame</a:t>
            </a:r>
            <a:r>
              <a:rPr lang="en-US" altLang="ja-JP" sz="1400" dirty="0" smtClean="0"/>
              <a:t>  </a:t>
            </a:r>
            <a:r>
              <a:rPr lang="en-US" altLang="ko-KR" sz="1400" dirty="0" smtClean="0"/>
              <a:t>Class(</a:t>
            </a:r>
            <a:r>
              <a:rPr lang="en-US" altLang="ja-JP" sz="1400" dirty="0" smtClean="0"/>
              <a:t>MyNewFrame</a:t>
            </a:r>
            <a:r>
              <a:rPr lang="en-US" altLang="ko-KR" sz="1400" dirty="0" smtClean="0"/>
              <a:t>.js)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22249" y="5570621"/>
            <a:ext cx="44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기능을 갖는 컴포넌트 클래스 생성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46213" y="5755287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컴포넌트를 사용하는 컴포넌트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3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Component</a:t>
            </a:r>
            <a:r>
              <a:rPr lang="ko-KR" altLang="en-US" dirty="0" smtClean="0"/>
              <a:t>의 배열 방식을 정의</a:t>
            </a:r>
            <a:endParaRPr lang="en-US" altLang="ko-KR" dirty="0" smtClean="0"/>
          </a:p>
          <a:p>
            <a:r>
              <a:rPr lang="en-US" altLang="ko-KR" dirty="0" smtClean="0"/>
              <a:t>15</a:t>
            </a:r>
            <a:r>
              <a:rPr lang="ko-KR" altLang="en-US" dirty="0" smtClean="0"/>
              <a:t>가지의 기본 레이아웃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제공한다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408" y="3072348"/>
            <a:ext cx="109839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Container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Auto		  </a:t>
            </a:r>
            <a:r>
              <a:rPr lang="en-US" altLang="ko-KR" sz="1100" dirty="0" smtClean="0"/>
              <a:t>// default Layout , 	</a:t>
            </a:r>
            <a:r>
              <a:rPr lang="ko-KR" altLang="en-US" sz="1100" dirty="0" smtClean="0"/>
              <a:t>컨테이너가 사이즈가 변경되더라도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자식 아이템 사이즈는 고정</a:t>
            </a:r>
            <a:r>
              <a:rPr lang="en-US" altLang="ko-KR" sz="1400" dirty="0" smtClean="0"/>
              <a:t>	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Anchor	  </a:t>
            </a:r>
            <a:r>
              <a:rPr lang="en-US" altLang="ko-KR" sz="1100" dirty="0" smtClean="0"/>
              <a:t>// </a:t>
            </a:r>
            <a:r>
              <a:rPr lang="ko-KR" altLang="en-US" sz="1100" dirty="0" smtClean="0"/>
              <a:t>컨테이너가 사이즈가 변경되면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자식 아이템 사이즈도 변경</a:t>
            </a:r>
            <a:r>
              <a:rPr lang="en-US" altLang="ko-KR" sz="1100" dirty="0" smtClean="0"/>
              <a:t>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ko-KR" sz="1100" dirty="0" err="1" smtClean="0"/>
              <a:t>Absolue</a:t>
            </a:r>
            <a:r>
              <a:rPr lang="en-US" altLang="ko-KR" sz="1100" dirty="0" smtClean="0"/>
              <a:t>	  // </a:t>
            </a:r>
            <a:r>
              <a:rPr lang="ko-KR" altLang="en-US" sz="1100" dirty="0" smtClean="0"/>
              <a:t>컨테이너에 추가된 순서대로 배치되며 각 아이템의 </a:t>
            </a:r>
            <a:r>
              <a:rPr lang="en-US" altLang="ko-KR" sz="1100" dirty="0" err="1" smtClean="0"/>
              <a:t>x,y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좌표를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설정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컨테이너 </a:t>
            </a:r>
            <a:r>
              <a:rPr lang="ko-KR" altLang="en-US" sz="1100" dirty="0" err="1" smtClean="0"/>
              <a:t>크기변경시</a:t>
            </a:r>
            <a:r>
              <a:rPr lang="ko-KR" altLang="en-US" sz="1100" dirty="0" smtClean="0"/>
              <a:t> 자식아이템 사이즈 변경</a:t>
            </a:r>
            <a:r>
              <a:rPr lang="en-US" altLang="ko-KR" sz="1100" dirty="0" smtClean="0"/>
              <a:t>)</a:t>
            </a:r>
            <a:endParaRPr lang="en-US" altLang="ko-KR" sz="12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Column	  </a:t>
            </a:r>
            <a:r>
              <a:rPr lang="en-US" altLang="ko-KR" sz="1100" dirty="0" smtClean="0"/>
              <a:t>//</a:t>
            </a:r>
            <a:r>
              <a:rPr lang="ko-KR" altLang="en-US" sz="1100" dirty="0" smtClean="0"/>
              <a:t> 방향에 대한 </a:t>
            </a:r>
            <a:r>
              <a:rPr lang="ko-KR" altLang="en-US" sz="1100" dirty="0" err="1" smtClean="0"/>
              <a:t>속성없이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컬럼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폭에대한</a:t>
            </a:r>
            <a:r>
              <a:rPr lang="ko-KR" altLang="en-US" sz="1100" dirty="0" smtClean="0"/>
              <a:t> 설정으로 구성</a:t>
            </a:r>
            <a:r>
              <a:rPr lang="en-US" altLang="ko-KR" sz="1100" dirty="0" smtClean="0"/>
              <a:t>( </a:t>
            </a:r>
            <a:r>
              <a:rPr lang="ko-KR" altLang="en-US" sz="1100" dirty="0" err="1" smtClean="0"/>
              <a:t>컬럼폭</a:t>
            </a:r>
            <a:r>
              <a:rPr lang="ko-KR" altLang="en-US" sz="1100" dirty="0" smtClean="0"/>
              <a:t> 속성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 비율 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고정폭</a:t>
            </a:r>
            <a:r>
              <a:rPr lang="en-US" altLang="ko-KR" sz="11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Border		  </a:t>
            </a:r>
            <a:r>
              <a:rPr lang="en-US" altLang="ko-KR" sz="1200" dirty="0" smtClean="0"/>
              <a:t>// multi Region </a:t>
            </a:r>
            <a:r>
              <a:rPr lang="ko-KR" altLang="en-US" sz="1200" dirty="0" smtClean="0"/>
              <a:t>기반의  </a:t>
            </a:r>
            <a:r>
              <a:rPr lang="en-US" altLang="ko-KR" sz="1200" dirty="0" smtClean="0"/>
              <a:t>Layout , north/south/west/east/center </a:t>
            </a:r>
            <a:r>
              <a:rPr lang="ko-KR" altLang="en-US" sz="1200" dirty="0" smtClean="0"/>
              <a:t>로 구성</a:t>
            </a: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Box		  // </a:t>
            </a:r>
            <a:r>
              <a:rPr lang="en-US" altLang="ko-KR" sz="1200" dirty="0" err="1" smtClean="0"/>
              <a:t>Hbox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Vbox</a:t>
            </a:r>
            <a:r>
              <a:rPr lang="ko-KR" altLang="en-US" sz="1200" dirty="0" smtClean="0"/>
              <a:t>의 부모 클래스</a:t>
            </a:r>
            <a:endParaRPr lang="en-US" altLang="ko-KR" sz="12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Hbox</a:t>
            </a:r>
            <a:r>
              <a:rPr lang="en-US" altLang="ko-KR" sz="1200" dirty="0" smtClean="0"/>
              <a:t>	  //  </a:t>
            </a:r>
            <a:r>
              <a:rPr lang="ko-KR" altLang="en-US" sz="1200" dirty="0" smtClean="0"/>
              <a:t>자식 아이템들을 수평으로 배열</a:t>
            </a:r>
            <a:endParaRPr lang="en-US" altLang="ko-KR" sz="12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Vbox</a:t>
            </a:r>
            <a:r>
              <a:rPr lang="en-US" altLang="ko-KR" sz="1200" dirty="0" smtClean="0"/>
              <a:t>	  //  </a:t>
            </a:r>
            <a:r>
              <a:rPr lang="ko-KR" altLang="en-US" sz="1200" dirty="0" smtClean="0"/>
              <a:t>자식 아이템들을 수직으로 배열</a:t>
            </a:r>
            <a:endParaRPr lang="en-US" altLang="ko-KR" sz="12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Accordion   //  </a:t>
            </a:r>
            <a:r>
              <a:rPr lang="ko-KR" altLang="en-US" sz="1100" dirty="0" smtClean="0"/>
              <a:t>패널을 아코디언 스타일로 관리하는 레이아웃</a:t>
            </a:r>
            <a:endParaRPr lang="en-US" altLang="ko-KR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Fit		</a:t>
            </a:r>
            <a:r>
              <a:rPr lang="en-US" altLang="ko-KR" sz="1200" dirty="0" smtClean="0"/>
              <a:t>  // </a:t>
            </a:r>
            <a:r>
              <a:rPr lang="ko-KR" altLang="en-US" sz="1200" dirty="0" smtClean="0"/>
              <a:t>단일 자식 아이템을 갖는 기본 레이아웃 클래스</a:t>
            </a:r>
            <a:endParaRPr lang="en-US" altLang="ko-KR" sz="12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Card	  // Wizard </a:t>
            </a:r>
            <a:r>
              <a:rPr lang="ko-KR" altLang="en-US" sz="1200" dirty="0" smtClean="0"/>
              <a:t>형식의 단계별 페이지 이동</a:t>
            </a:r>
            <a:endParaRPr lang="en-US" altLang="ko-KR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CheckboxGroup</a:t>
            </a:r>
            <a:r>
              <a:rPr lang="en-US" altLang="ko-KR" sz="1400" dirty="0" smtClean="0"/>
              <a:t>	  </a:t>
            </a:r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CheckBox</a:t>
            </a:r>
            <a:r>
              <a:rPr lang="en-US" altLang="ko-KR" sz="1200" dirty="0" smtClean="0"/>
              <a:t> Item  </a:t>
            </a:r>
            <a:r>
              <a:rPr lang="ko-KR" altLang="en-US" sz="1200" dirty="0" smtClean="0"/>
              <a:t>의 그룹을 관리</a:t>
            </a:r>
            <a:endParaRPr lang="en-US" altLang="ko-KR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Form		  </a:t>
            </a:r>
            <a:r>
              <a:rPr lang="en-US" altLang="ko-KR" sz="1200" dirty="0" smtClean="0"/>
              <a:t>// Form Field</a:t>
            </a:r>
            <a:r>
              <a:rPr lang="ko-KR" altLang="en-US" sz="1200" dirty="0" smtClean="0"/>
              <a:t>를 표현 기본적으로 </a:t>
            </a:r>
            <a:r>
              <a:rPr lang="en-US" altLang="ko-KR" sz="1200" dirty="0" smtClean="0"/>
              <a:t>form field</a:t>
            </a:r>
            <a:r>
              <a:rPr lang="ko-KR" altLang="en-US" sz="1200" dirty="0" smtClean="0"/>
              <a:t>는  컨테이너 폭에 맞춰진다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Table		 </a:t>
            </a:r>
            <a:r>
              <a:rPr lang="en-US" altLang="ko-KR" sz="1200" dirty="0" smtClean="0"/>
              <a:t> // Html  </a:t>
            </a:r>
            <a:r>
              <a:rPr lang="ko-KR" altLang="en-US" sz="1200" dirty="0" smtClean="0"/>
              <a:t>테이블과 유사한 아이템 배열을 제공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6168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Ext.app.Application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단일 페이지 어플리케이션에서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Controller Class</a:t>
            </a:r>
            <a:r>
              <a:rPr lang="ko-KR" altLang="en-US" sz="1600" dirty="0" smtClean="0"/>
              <a:t>상속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559968" y="2363683"/>
            <a:ext cx="48607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Ext.application</a:t>
            </a:r>
            <a:r>
              <a:rPr lang="en-US" altLang="ko-KR" sz="1000" dirty="0"/>
              <a:t>({</a:t>
            </a:r>
          </a:p>
          <a:p>
            <a:r>
              <a:rPr lang="en-US" altLang="ko-KR" sz="1000" dirty="0"/>
              <a:t>    name: '</a:t>
            </a:r>
            <a:r>
              <a:rPr lang="en-US" altLang="ko-KR" sz="1000" dirty="0" err="1"/>
              <a:t>MyApp</a:t>
            </a:r>
            <a:r>
              <a:rPr lang="en-US" altLang="ko-KR" sz="1000" dirty="0" smtClean="0"/>
              <a:t>', 	</a:t>
            </a:r>
            <a:r>
              <a:rPr lang="en-US" altLang="ko-KR" sz="1000" dirty="0"/>
              <a:t>	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어플리케이션 명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/>
              <a:t>    launch: function() </a:t>
            </a:r>
            <a:r>
              <a:rPr lang="en-US" altLang="ko-KR" sz="1000" dirty="0" smtClean="0"/>
              <a:t>{		// Launch == </a:t>
            </a:r>
            <a:r>
              <a:rPr lang="en-US" altLang="ko-KR" sz="1000" dirty="0" err="1" smtClean="0"/>
              <a:t>Document.Ready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Ext.create</a:t>
            </a:r>
            <a:r>
              <a:rPr lang="en-US" altLang="ko-KR" sz="1000" dirty="0" smtClean="0"/>
              <a:t>(＇</a:t>
            </a:r>
            <a:r>
              <a:rPr lang="en-US" altLang="ko-KR" sz="1000" dirty="0" err="1" smtClean="0"/>
              <a:t>Ext.container.Viewport</a:t>
            </a:r>
            <a:r>
              <a:rPr lang="en-US" altLang="ko-KR" sz="1000" dirty="0" smtClean="0"/>
              <a:t>＇, {  // </a:t>
            </a:r>
            <a:r>
              <a:rPr lang="ko-KR" altLang="en-US" sz="1000" dirty="0" smtClean="0"/>
              <a:t>메인 </a:t>
            </a:r>
            <a:r>
              <a:rPr lang="ko-KR" altLang="en-US" sz="1000" dirty="0" err="1" smtClean="0"/>
              <a:t>뷰포트</a:t>
            </a:r>
            <a:r>
              <a:rPr lang="ko-KR" altLang="en-US" sz="1000" dirty="0" smtClean="0"/>
              <a:t> 생성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/>
              <a:t>            items: {</a:t>
            </a:r>
          </a:p>
          <a:p>
            <a:r>
              <a:rPr lang="en-US" altLang="ko-KR" sz="1000" dirty="0"/>
              <a:t>                html: </a:t>
            </a:r>
            <a:r>
              <a:rPr lang="en-US" altLang="ko-KR" sz="1000" dirty="0" smtClean="0"/>
              <a:t>＇My App‘		// </a:t>
            </a:r>
            <a:r>
              <a:rPr lang="ko-KR" altLang="en-US" sz="1000" dirty="0" err="1" smtClean="0"/>
              <a:t>뷰를</a:t>
            </a:r>
            <a:r>
              <a:rPr lang="ko-KR" altLang="en-US" sz="1000" dirty="0" smtClean="0"/>
              <a:t> 구성하는 아이템 등록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850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 smtClean="0"/>
              <a:t>Ext.Loader.setPath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Zero','module</a:t>
            </a:r>
            <a:r>
              <a:rPr lang="en-US" altLang="ko-KR" sz="1600" dirty="0" smtClean="0"/>
              <a:t>'); // Zero Name Space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Package Root </a:t>
            </a:r>
            <a:r>
              <a:rPr lang="ko-KR" altLang="en-US" sz="1600" dirty="0" smtClean="0"/>
              <a:t>를 지정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200" dirty="0" smtClean="0"/>
              <a:t>Ex) Zero.app.Module1  Class</a:t>
            </a:r>
            <a:r>
              <a:rPr lang="ko-KR" altLang="en-US" sz="1200" dirty="0" smtClean="0"/>
              <a:t>의 실제  </a:t>
            </a:r>
            <a:r>
              <a:rPr lang="en-US" altLang="ko-KR" sz="1200" dirty="0" smtClean="0"/>
              <a:t>Package</a:t>
            </a:r>
            <a:r>
              <a:rPr lang="ko-KR" altLang="en-US" sz="1200" dirty="0" smtClean="0"/>
              <a:t>경로는 </a:t>
            </a:r>
            <a:r>
              <a:rPr lang="en-US" altLang="ko-KR" sz="1200" dirty="0" smtClean="0"/>
              <a:t>/module/app/Module.js  </a:t>
            </a:r>
            <a:r>
              <a:rPr lang="ko-KR" altLang="en-US" sz="1200" dirty="0" smtClean="0"/>
              <a:t>가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030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en-US" altLang="ko-KR" dirty="0" smtClean="0"/>
              <a:t>Ext-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r>
              <a:rPr lang="en-US" altLang="ko-KR" dirty="0" smtClean="0"/>
              <a:t>Layout</a:t>
            </a:r>
          </a:p>
          <a:p>
            <a:r>
              <a:rPr lang="en-US" altLang="ko-KR" dirty="0" smtClean="0"/>
              <a:t>Component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2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 Frame Work</a:t>
            </a:r>
          </a:p>
          <a:p>
            <a:r>
              <a:rPr lang="en-US" altLang="ko-KR" sz="1800" dirty="0" smtClean="0"/>
              <a:t>GPL3 License </a:t>
            </a:r>
            <a:r>
              <a:rPr lang="ko-KR" altLang="en-US" sz="1800" dirty="0" smtClean="0"/>
              <a:t>적용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Chart </a:t>
            </a:r>
            <a:r>
              <a:rPr lang="ko-KR" altLang="en-US" sz="1800" dirty="0" smtClean="0"/>
              <a:t>구현의 장점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 smtClean="0"/>
              <a:t>Mvc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모델을 적용하여  각 </a:t>
            </a:r>
            <a:r>
              <a:rPr lang="ko-KR" altLang="en-US" sz="1800" dirty="0" err="1" smtClean="0"/>
              <a:t>레이어별</a:t>
            </a:r>
            <a:r>
              <a:rPr lang="ko-KR" altLang="en-US" sz="1800" dirty="0" smtClean="0"/>
              <a:t> 소스파일 분리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관리</a:t>
            </a:r>
            <a:endParaRPr lang="en-US" altLang="ko-KR" sz="1800" dirty="0" smtClean="0"/>
          </a:p>
          <a:p>
            <a:r>
              <a:rPr lang="ko-KR" altLang="en-US" sz="1800" dirty="0" smtClean="0"/>
              <a:t>상세한 문서 제공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HTML5 / Cross Browser  </a:t>
            </a:r>
            <a:r>
              <a:rPr lang="ko-KR" altLang="en-US" sz="1800" dirty="0" smtClean="0"/>
              <a:t>지원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en-US" altLang="ko-KR" sz="1800" dirty="0" smtClean="0"/>
              <a:t>Component </a:t>
            </a:r>
            <a:r>
              <a:rPr lang="ko-KR" altLang="en-US" sz="1800" dirty="0" smtClean="0"/>
              <a:t>기반의 </a:t>
            </a:r>
            <a:r>
              <a:rPr lang="en-US" altLang="ko-KR" sz="1800" dirty="0" smtClean="0"/>
              <a:t>UI</a:t>
            </a:r>
            <a:r>
              <a:rPr lang="ko-KR" altLang="en-US" sz="1800" dirty="0" smtClean="0"/>
              <a:t>개발 가능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5566857"/>
            <a:ext cx="452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Download Page</a:t>
            </a:r>
          </a:p>
          <a:p>
            <a:r>
              <a:rPr lang="en-US" altLang="ko-KR" dirty="0" smtClean="0"/>
              <a:t>http://www.sencha.com/products/extjs/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7251" y="5566856"/>
            <a:ext cx="5458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Demo Page</a:t>
            </a:r>
          </a:p>
          <a:p>
            <a:r>
              <a:rPr lang="en-US" altLang="ko-KR" dirty="0" smtClean="0"/>
              <a:t>http://docs.sencha.com/extjs/4.2.1/#!/example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8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DownLoad</a:t>
            </a:r>
            <a:r>
              <a:rPr lang="en-US" altLang="ko-KR" sz="2000" dirty="0" smtClean="0"/>
              <a:t> Ext </a:t>
            </a:r>
            <a:r>
              <a:rPr lang="en-US" altLang="ko-KR" sz="2000" dirty="0" err="1" smtClean="0"/>
              <a:t>Js</a:t>
            </a:r>
            <a:r>
              <a:rPr lang="en-US" altLang="ko-KR" sz="2000" dirty="0" smtClean="0"/>
              <a:t> </a:t>
            </a:r>
          </a:p>
          <a:p>
            <a:pPr lvl="1"/>
            <a:r>
              <a:rPr lang="en-US" altLang="ko-KR" sz="1800" dirty="0">
                <a:hlinkClick r:id="rId2"/>
              </a:rPr>
              <a:t>http://www.sencha.com/products/extjs/download</a:t>
            </a:r>
            <a:r>
              <a:rPr lang="en-US" altLang="ko-KR" sz="1800" dirty="0" smtClean="0">
                <a:hlinkClick r:id="rId2"/>
              </a:rPr>
              <a:t>/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r>
              <a:rPr lang="en-US" altLang="ko-KR" sz="2200" dirty="0" smtClean="0"/>
              <a:t>Hello World</a:t>
            </a:r>
          </a:p>
          <a:p>
            <a:endParaRPr lang="en-US" altLang="ko-KR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14" y="3046639"/>
            <a:ext cx="4114800" cy="12001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057307" y="2999014"/>
            <a:ext cx="1502682" cy="1295400"/>
            <a:chOff x="6233432" y="2999014"/>
            <a:chExt cx="1502682" cy="12954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3432" y="2999014"/>
              <a:ext cx="1466850" cy="12954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545943" y="4169436"/>
              <a:ext cx="1190171" cy="122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오른쪽 화살표 7"/>
          <p:cNvSpPr/>
          <p:nvPr/>
        </p:nvSpPr>
        <p:spPr>
          <a:xfrm>
            <a:off x="5487251" y="3381829"/>
            <a:ext cx="1421549" cy="595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압축해제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6147" b="16819"/>
          <a:stretch/>
        </p:blipFill>
        <p:spPr>
          <a:xfrm>
            <a:off x="1208314" y="4657498"/>
            <a:ext cx="4953000" cy="19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1659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Class </a:t>
            </a:r>
            <a:r>
              <a:rPr lang="ko-KR" altLang="en-US" sz="1800" dirty="0"/>
              <a:t> </a:t>
            </a:r>
            <a:r>
              <a:rPr lang="en-US" altLang="ko-KR" sz="1800" dirty="0"/>
              <a:t>Naming</a:t>
            </a:r>
          </a:p>
          <a:p>
            <a:pPr lvl="1"/>
            <a:r>
              <a:rPr lang="ko-KR" altLang="en-US" sz="1600" dirty="0"/>
              <a:t>최상위  </a:t>
            </a:r>
            <a:r>
              <a:rPr lang="en-US" altLang="ko-KR" sz="1600" dirty="0"/>
              <a:t>Namespace </a:t>
            </a:r>
            <a:r>
              <a:rPr lang="ko-KR" altLang="en-US" sz="1600" dirty="0"/>
              <a:t>와 실제 </a:t>
            </a:r>
            <a:r>
              <a:rPr lang="ko-KR" altLang="en-US" sz="1600" dirty="0" err="1"/>
              <a:t>클래스명은</a:t>
            </a:r>
            <a:r>
              <a:rPr lang="ko-KR" altLang="en-US" sz="1600" dirty="0"/>
              <a:t>  </a:t>
            </a:r>
            <a:r>
              <a:rPr lang="en-US" altLang="ko-KR" sz="1600" dirty="0"/>
              <a:t>Camel  </a:t>
            </a:r>
            <a:r>
              <a:rPr lang="ko-KR" altLang="en-US" sz="1600" dirty="0"/>
              <a:t>표기법을 따른다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Ex ) </a:t>
            </a:r>
            <a:r>
              <a:rPr lang="en-US" altLang="ko-KR" sz="1600" dirty="0" err="1"/>
              <a:t>MyCompany.action.UserProcessor</a:t>
            </a:r>
            <a:r>
              <a:rPr lang="en-US" altLang="ko-KR" sz="1600" dirty="0"/>
              <a:t> , </a:t>
            </a:r>
            <a:r>
              <a:rPr lang="en-US" altLang="ko-KR" sz="1600" dirty="0" err="1"/>
              <a:t>MyCompany.CommonUtil</a:t>
            </a: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/>
              <a:t>최상위  </a:t>
            </a:r>
            <a:r>
              <a:rPr lang="en-US" altLang="ko-KR" sz="1600" dirty="0"/>
              <a:t>Namespace </a:t>
            </a:r>
            <a:r>
              <a:rPr lang="ko-KR" altLang="en-US" sz="1600" dirty="0"/>
              <a:t>와 실제 </a:t>
            </a:r>
            <a:r>
              <a:rPr lang="ko-KR" altLang="en-US" sz="1600" dirty="0" err="1"/>
              <a:t>클래스명을</a:t>
            </a:r>
            <a:r>
              <a:rPr lang="ko-KR" altLang="en-US" sz="1600" dirty="0"/>
              <a:t> 제외한 경로정보는 소문자로 표기한다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Ex) </a:t>
            </a:r>
            <a:r>
              <a:rPr lang="en-US" altLang="ko-KR" sz="1600" dirty="0" err="1"/>
              <a:t>MyCompany.form.action.AutoLoad</a:t>
            </a:r>
            <a:endParaRPr lang="en-US" altLang="ko-KR" sz="1600" dirty="0"/>
          </a:p>
          <a:p>
            <a:r>
              <a:rPr lang="en-US" altLang="ko-KR" sz="2000" dirty="0" smtClean="0"/>
              <a:t>Source File Name</a:t>
            </a:r>
          </a:p>
          <a:p>
            <a:pPr lvl="1"/>
            <a:r>
              <a:rPr lang="en-US" altLang="ko-KR" sz="1600" dirty="0" smtClean="0"/>
              <a:t>Java Package </a:t>
            </a:r>
            <a:r>
              <a:rPr lang="ko-KR" altLang="en-US" sz="1600" dirty="0" smtClean="0"/>
              <a:t>구조와 같이 실제 기능 클래스의 저장경로는 패키지경로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실제클래스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js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ex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MyCompany.chart.axis.Numeric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=&gt;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MyCompany</a:t>
            </a:r>
            <a:r>
              <a:rPr lang="en-US" altLang="ko-KR" sz="1600" dirty="0" smtClean="0"/>
              <a:t>/chart/axis/Numeric.js</a:t>
            </a:r>
            <a:endParaRPr lang="en-US" altLang="ko-KR" sz="1600" dirty="0"/>
          </a:p>
          <a:p>
            <a:r>
              <a:rPr lang="en-US" altLang="ko-KR" sz="2000" dirty="0" smtClean="0"/>
              <a:t>Method &amp; Variable Name</a:t>
            </a:r>
          </a:p>
          <a:p>
            <a:pPr lvl="1"/>
            <a:r>
              <a:rPr lang="en-US" altLang="ko-KR" sz="1600" dirty="0" smtClean="0"/>
              <a:t>Alphanumeric </a:t>
            </a:r>
            <a:r>
              <a:rPr lang="ko-KR" altLang="en-US" sz="1600" dirty="0" smtClean="0"/>
              <a:t>문자를 </a:t>
            </a:r>
            <a:r>
              <a:rPr lang="en-US" altLang="ko-KR" sz="1600" dirty="0" smtClean="0"/>
              <a:t>Camel Case</a:t>
            </a:r>
            <a:r>
              <a:rPr lang="ko-KR" altLang="en-US" sz="1600" dirty="0" smtClean="0"/>
              <a:t>를 이용하여 표기</a:t>
            </a:r>
            <a:r>
              <a:rPr lang="en-US" altLang="ko-KR" sz="1600" dirty="0" smtClean="0"/>
              <a:t>.(First Character is Lower)</a:t>
            </a:r>
          </a:p>
          <a:p>
            <a:r>
              <a:rPr lang="en-US" altLang="ko-KR" sz="2000" dirty="0" smtClean="0"/>
              <a:t>Constant</a:t>
            </a:r>
          </a:p>
          <a:p>
            <a:pPr lvl="1"/>
            <a:r>
              <a:rPr lang="en-US" altLang="ko-KR" sz="1600" dirty="0" smtClean="0"/>
              <a:t>Upper Case </a:t>
            </a:r>
            <a:r>
              <a:rPr lang="ko-KR" altLang="en-US" sz="1600" dirty="0" smtClean="0"/>
              <a:t>표기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770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System[Overview]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개요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OOP </a:t>
            </a:r>
            <a:r>
              <a:rPr lang="ko-KR" altLang="en-US" sz="1600" dirty="0" smtClean="0"/>
              <a:t>모델의 클래스 기반의 컴포넌트 설계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Java Script </a:t>
            </a:r>
            <a:r>
              <a:rPr lang="ko-KR" altLang="en-US" sz="1600" dirty="0" smtClean="0"/>
              <a:t>의 명확하지 않고 비구조적인 점을 최소화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800" dirty="0" smtClean="0"/>
              <a:t>Class Declare</a:t>
            </a:r>
            <a:endParaRPr lang="en-US" altLang="ko-KR" sz="1800" dirty="0"/>
          </a:p>
          <a:p>
            <a:pPr lvl="1"/>
            <a:r>
              <a:rPr lang="en-US" altLang="ko-KR" sz="1600" dirty="0" err="1" smtClean="0"/>
              <a:t>Ext.define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classname</a:t>
            </a:r>
            <a:r>
              <a:rPr lang="en-US" altLang="ko-KR" sz="1600" dirty="0" smtClean="0"/>
              <a:t> , members , </a:t>
            </a:r>
            <a:r>
              <a:rPr lang="en-US" altLang="ko-KR" sz="1600" dirty="0" err="1" smtClean="0"/>
              <a:t>onClassCreated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clazz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Ext.create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classname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endParaRPr lang="en-US" altLang="ko-KR" sz="1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53132"/>
              </p:ext>
            </p:extLst>
          </p:nvPr>
        </p:nvGraphicFramePr>
        <p:xfrm>
          <a:off x="6593872" y="2476668"/>
          <a:ext cx="4908318" cy="331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318"/>
              </a:tblGrid>
              <a:tr h="3319726"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200" dirty="0" err="1" smtClean="0"/>
                        <a:t>Ext.define</a:t>
                      </a:r>
                      <a:r>
                        <a:rPr lang="en-US" altLang="ja-JP" sz="1200" dirty="0" smtClean="0"/>
                        <a:t>('</a:t>
                      </a:r>
                      <a:r>
                        <a:rPr lang="en-US" altLang="ja-JP" sz="1200" dirty="0" err="1" smtClean="0"/>
                        <a:t>My.sample.Person</a:t>
                      </a:r>
                      <a:r>
                        <a:rPr lang="en-US" altLang="ja-JP" sz="1200" dirty="0" smtClean="0"/>
                        <a:t>', 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name: 'Unknown',</a:t>
                      </a:r>
                    </a:p>
                    <a:p>
                      <a:pPr latinLnBrk="1"/>
                      <a:endParaRPr lang="en-US" altLang="ja-JP" sz="1200" dirty="0" smtClean="0"/>
                    </a:p>
                    <a:p>
                      <a:pPr latinLnBrk="1"/>
                      <a:r>
                        <a:rPr lang="en-US" altLang="ja-JP" sz="1200" dirty="0" smtClean="0"/>
                        <a:t>    constructor: function(name) 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    if (name) 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        this.name = name;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    }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},</a:t>
                      </a:r>
                    </a:p>
                    <a:p>
                      <a:pPr latinLnBrk="1"/>
                      <a:endParaRPr lang="en-US" altLang="ja-JP" sz="1200" dirty="0" smtClean="0"/>
                    </a:p>
                    <a:p>
                      <a:pPr latinLnBrk="1"/>
                      <a:r>
                        <a:rPr lang="en-US" altLang="ja-JP" sz="1200" dirty="0" smtClean="0"/>
                        <a:t>    eat: function(</a:t>
                      </a:r>
                      <a:r>
                        <a:rPr lang="en-US" altLang="ja-JP" sz="1200" dirty="0" err="1" smtClean="0"/>
                        <a:t>foodType</a:t>
                      </a:r>
                      <a:r>
                        <a:rPr lang="en-US" altLang="ja-JP" sz="1200" dirty="0" smtClean="0"/>
                        <a:t>) 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    alert(this.name + " is eating: " + </a:t>
                      </a:r>
                      <a:r>
                        <a:rPr lang="en-US" altLang="ja-JP" sz="1200" dirty="0" err="1" smtClean="0"/>
                        <a:t>foodType</a:t>
                      </a:r>
                      <a:r>
                        <a:rPr lang="en-US" altLang="ja-JP" sz="1200" dirty="0" smtClean="0"/>
                        <a:t>);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}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});</a:t>
                      </a:r>
                    </a:p>
                    <a:p>
                      <a:pPr latinLnBrk="1"/>
                      <a:endParaRPr lang="en-US" altLang="ja-JP" sz="1200" dirty="0" smtClean="0"/>
                    </a:p>
                    <a:p>
                      <a:pPr latinLnBrk="1"/>
                      <a:r>
                        <a:rPr lang="en-US" altLang="ja-JP" sz="1200" dirty="0" err="1" smtClean="0"/>
                        <a:t>var</a:t>
                      </a:r>
                      <a:r>
                        <a:rPr lang="en-US" altLang="ja-JP" sz="1200" dirty="0" smtClean="0"/>
                        <a:t> </a:t>
                      </a:r>
                      <a:r>
                        <a:rPr lang="en-US" altLang="ja-JP" sz="1200" dirty="0" err="1" smtClean="0"/>
                        <a:t>aaron</a:t>
                      </a:r>
                      <a:r>
                        <a:rPr lang="en-US" altLang="ja-JP" sz="1200" dirty="0" smtClean="0"/>
                        <a:t> = </a:t>
                      </a:r>
                      <a:r>
                        <a:rPr lang="en-US" altLang="ja-JP" sz="1200" dirty="0" err="1" smtClean="0"/>
                        <a:t>Ext.create</a:t>
                      </a:r>
                      <a:r>
                        <a:rPr lang="en-US" altLang="ja-JP" sz="1200" dirty="0" smtClean="0"/>
                        <a:t>('</a:t>
                      </a:r>
                      <a:r>
                        <a:rPr lang="en-US" altLang="ja-JP" sz="1200" dirty="0" err="1" smtClean="0"/>
                        <a:t>My.sample.Person</a:t>
                      </a:r>
                      <a:r>
                        <a:rPr lang="en-US" altLang="ja-JP" sz="1200" dirty="0" smtClean="0"/>
                        <a:t>', 'Aaron');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</a:t>
                      </a:r>
                      <a:r>
                        <a:rPr lang="en-US" altLang="ja-JP" sz="1200" dirty="0" err="1" smtClean="0"/>
                        <a:t>aaron.eat</a:t>
                      </a:r>
                      <a:r>
                        <a:rPr lang="en-US" altLang="ja-JP" sz="1200" dirty="0" smtClean="0"/>
                        <a:t>("Salad"); // alert("Aaron is eating: Salad");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1" y="4136531"/>
            <a:ext cx="2945484" cy="2302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4572" y="6069564"/>
            <a:ext cx="707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http</a:t>
            </a:r>
            <a:r>
              <a:rPr lang="en-US" altLang="ko-KR" dirty="0"/>
              <a:t>://docs.sencha.com/extjs/4.2.1/#!/guide/class_system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8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System[Configuration]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8775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Configuration</a:t>
            </a:r>
          </a:p>
          <a:p>
            <a:pPr lvl="1"/>
            <a:r>
              <a:rPr lang="en-US" altLang="ko-KR" sz="1600" dirty="0" err="1" smtClean="0"/>
              <a:t>Exj-Js</a:t>
            </a:r>
            <a:r>
              <a:rPr lang="en-US" altLang="ko-KR" sz="1600" dirty="0" smtClean="0"/>
              <a:t> 4 </a:t>
            </a:r>
            <a:r>
              <a:rPr lang="ko-KR" altLang="en-US" sz="1600" dirty="0" smtClean="0"/>
              <a:t>에서의  </a:t>
            </a:r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Ext.Class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의  </a:t>
            </a:r>
            <a:r>
              <a:rPr lang="en-US" altLang="ko-KR" sz="1600" dirty="0" smtClean="0"/>
              <a:t>pre-</a:t>
            </a:r>
            <a:r>
              <a:rPr lang="en-US" altLang="ko-KR" sz="1600" dirty="0" err="1" smtClean="0"/>
              <a:t>processo</a:t>
            </a:r>
            <a:r>
              <a:rPr lang="ko-KR" altLang="en-US" sz="1600" dirty="0" smtClean="0"/>
              <a:t>에 의하여 처리된다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Configration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정보는 외부 클래스 멤버에 대하여 완전히 캡슐화 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내의 속성에 대해서는 해당 클래스에 동일한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가 선언되어 있지 </a:t>
            </a:r>
            <a:r>
              <a:rPr lang="ko-KR" altLang="en-US" sz="1600" dirty="0" err="1" smtClean="0"/>
              <a:t>않은경우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getter/setting </a:t>
            </a:r>
            <a:r>
              <a:rPr lang="ko-KR" altLang="en-US" sz="1600" dirty="0" smtClean="0"/>
              <a:t>를 생성해준다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apply* Method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Auto Generated Setter</a:t>
            </a:r>
            <a:r>
              <a:rPr lang="ko-KR" altLang="en-US" sz="1600" dirty="0" smtClean="0"/>
              <a:t>가 호출되기 이전에 호출되어지며 </a:t>
            </a:r>
            <a:r>
              <a:rPr lang="en-US" altLang="ko-KR" sz="1600" dirty="0" smtClean="0"/>
              <a:t>apply* Method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return  </a:t>
            </a:r>
            <a:r>
              <a:rPr lang="ko-KR" altLang="en-US" sz="1600" dirty="0" smtClean="0"/>
              <a:t>값이 </a:t>
            </a:r>
            <a:r>
              <a:rPr lang="ko-KR" altLang="en-US" sz="1600" dirty="0" err="1" smtClean="0"/>
              <a:t>없는경우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Setter chain</a:t>
            </a:r>
            <a:r>
              <a:rPr lang="ko-KR" altLang="en-US" sz="1600" dirty="0" smtClean="0"/>
              <a:t>으로 전달되지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dirty="0" smtClean="0"/>
              <a:t>Static Configuration</a:t>
            </a:r>
            <a:endParaRPr lang="en-US" altLang="ko-KR" sz="2000" dirty="0"/>
          </a:p>
          <a:p>
            <a:pPr lvl="1"/>
            <a:r>
              <a:rPr lang="en-US" altLang="ko-KR" sz="1600" dirty="0" smtClean="0"/>
              <a:t>static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이용하여 </a:t>
            </a:r>
            <a:r>
              <a:rPr lang="en-US" altLang="ko-KR" sz="1600" dirty="0" smtClean="0"/>
              <a:t>static member </a:t>
            </a:r>
            <a:r>
              <a:rPr lang="ko-KR" altLang="en-US" sz="1600" dirty="0" smtClean="0"/>
              <a:t>를 정의할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/>
              <a:t>s</a:t>
            </a:r>
            <a:r>
              <a:rPr lang="en-US" altLang="ko-KR" sz="1600" dirty="0" smtClean="0"/>
              <a:t>tatic member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FullName.staticMemberName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으로 접근하여 사용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800" dirty="0" smtClean="0"/>
              <a:t>그 외 </a:t>
            </a:r>
            <a:r>
              <a:rPr lang="en-US" altLang="ko-KR" sz="1800" dirty="0" smtClean="0"/>
              <a:t>Class Property</a:t>
            </a:r>
            <a:endParaRPr lang="en-US" altLang="ko-KR" dirty="0"/>
          </a:p>
          <a:p>
            <a:pPr lvl="1"/>
            <a:r>
              <a:rPr lang="en-US" altLang="ko-KR" sz="1600" dirty="0" smtClean="0"/>
              <a:t>alias , </a:t>
            </a:r>
            <a:r>
              <a:rPr lang="en-US" altLang="ko-KR" sz="1600" dirty="0" err="1" smtClean="0"/>
              <a:t>alternateClassName</a:t>
            </a:r>
            <a:r>
              <a:rPr lang="en-US" altLang="ko-KR" sz="1600" dirty="0" smtClean="0"/>
              <a:t> , extend , </a:t>
            </a:r>
            <a:r>
              <a:rPr lang="en-US" altLang="ko-KR" sz="1600" dirty="0" err="1" smtClean="0"/>
              <a:t>inheritableStatics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mixins</a:t>
            </a:r>
            <a:r>
              <a:rPr lang="en-US" altLang="ko-KR" sz="1600" dirty="0" smtClean="0"/>
              <a:t> , requires , singleton , uses</a:t>
            </a:r>
          </a:p>
        </p:txBody>
      </p:sp>
    </p:spTree>
    <p:extLst>
      <p:ext uri="{BB962C8B-B14F-4D97-AF65-F5344CB8AC3E}">
        <p14:creationId xmlns:p14="http://schemas.microsoft.com/office/powerpoint/2010/main" val="2834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System[Configuration]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77292"/>
              </p:ext>
            </p:extLst>
          </p:nvPr>
        </p:nvGraphicFramePr>
        <p:xfrm>
          <a:off x="985120" y="2632148"/>
          <a:ext cx="456143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43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200" dirty="0" err="1" smtClean="0"/>
                        <a:t>Ext.define</a:t>
                      </a:r>
                      <a:r>
                        <a:rPr lang="en-US" altLang="ja-JP" sz="1200" dirty="0" smtClean="0"/>
                        <a:t>("</a:t>
                      </a:r>
                      <a:r>
                        <a:rPr lang="en-US" altLang="ja-JP" sz="1200" dirty="0" err="1" smtClean="0"/>
                        <a:t>Zero.extjs.Configuration</a:t>
                      </a:r>
                      <a:r>
                        <a:rPr lang="en-US" altLang="ja-JP" sz="1200" dirty="0" smtClean="0"/>
                        <a:t>",{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</a:t>
                      </a:r>
                      <a:r>
                        <a:rPr lang="en-US" altLang="ja-JP" sz="1200" dirty="0" smtClean="0"/>
                        <a:t>statics:{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  </a:t>
                      </a:r>
                      <a:r>
                        <a:rPr lang="en-US" altLang="ja-JP" sz="1200" dirty="0" smtClean="0"/>
                        <a:t>counter:0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</a:t>
                      </a:r>
                      <a:r>
                        <a:rPr lang="en-US" altLang="ja-JP" sz="1200" dirty="0" smtClean="0"/>
                        <a:t>},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</a:t>
                      </a:r>
                      <a:r>
                        <a:rPr lang="en-US" altLang="ja-JP" sz="1200" dirty="0" err="1" smtClean="0"/>
                        <a:t>config</a:t>
                      </a:r>
                      <a:r>
                        <a:rPr lang="en-US" altLang="ja-JP" sz="1200" dirty="0" smtClean="0"/>
                        <a:t>: 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</a:t>
                      </a:r>
                      <a:r>
                        <a:rPr lang="en-US" altLang="ja-JP" sz="1200" baseline="0" dirty="0" smtClean="0"/>
                        <a:t>  </a:t>
                      </a:r>
                      <a:r>
                        <a:rPr lang="en-US" altLang="ja-JP" sz="1200" dirty="0" smtClean="0"/>
                        <a:t>title:"</a:t>
                      </a:r>
                      <a:r>
                        <a:rPr lang="en-US" altLang="ja-JP" sz="1200" dirty="0" err="1" smtClean="0"/>
                        <a:t>SengWook</a:t>
                      </a:r>
                      <a:r>
                        <a:rPr lang="en-US" altLang="ja-JP" sz="1200" dirty="0" smtClean="0"/>
                        <a:t>",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</a:t>
                      </a:r>
                      <a:r>
                        <a:rPr lang="en-US" altLang="ja-JP" sz="1200" baseline="0" dirty="0" smtClean="0"/>
                        <a:t>  </a:t>
                      </a:r>
                      <a:r>
                        <a:rPr lang="en-US" altLang="ja-JP" sz="1200" dirty="0" smtClean="0"/>
                        <a:t>options: 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 row:100,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 page:1</a:t>
                      </a:r>
                      <a:r>
                        <a:rPr lang="en-US" altLang="ja-JP" sz="1200" baseline="0" dirty="0" smtClean="0"/>
                        <a:t>  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    </a:t>
                      </a:r>
                      <a:r>
                        <a:rPr lang="en-US" altLang="ja-JP" sz="1200" dirty="0" smtClean="0"/>
                        <a:t>}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 </a:t>
                      </a:r>
                      <a:r>
                        <a:rPr lang="en-US" altLang="ja-JP" sz="1200" dirty="0" smtClean="0"/>
                        <a:t>} ,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</a:t>
                      </a:r>
                      <a:r>
                        <a:rPr lang="en-US" altLang="ja-JP" sz="1200" dirty="0" smtClean="0">
                          <a:solidFill>
                            <a:srgbClr val="00B050"/>
                          </a:solidFill>
                        </a:rPr>
                        <a:t>// the 'self' property of an instance refers to its class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 </a:t>
                      </a:r>
                      <a:r>
                        <a:rPr lang="en-US" altLang="ja-JP" sz="1200" dirty="0" smtClean="0"/>
                        <a:t>constructor: function () { </a:t>
                      </a:r>
                      <a:r>
                        <a:rPr lang="en-US" altLang="ja-JP" sz="1200" dirty="0" err="1" smtClean="0"/>
                        <a:t>this.self.counter</a:t>
                      </a:r>
                      <a:r>
                        <a:rPr lang="en-US" altLang="ja-JP" sz="1200" dirty="0" smtClean="0"/>
                        <a:t>++;},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 </a:t>
                      </a:r>
                      <a:r>
                        <a:rPr lang="en-US" altLang="ja-JP" sz="1200" dirty="0" err="1" smtClean="0"/>
                        <a:t>applyTitle:function</a:t>
                      </a:r>
                      <a:r>
                        <a:rPr lang="en-US" altLang="ja-JP" sz="1200" dirty="0" smtClean="0"/>
                        <a:t> (data) </a:t>
                      </a:r>
                      <a:r>
                        <a:rPr lang="en-US" altLang="ja-JP" sz="1200" baseline="0" dirty="0" smtClean="0"/>
                        <a:t> </a:t>
                      </a:r>
                      <a:r>
                        <a:rPr lang="en-US" altLang="ja-JP" sz="1200" dirty="0" smtClean="0"/>
                        <a:t>{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   </a:t>
                      </a:r>
                      <a:r>
                        <a:rPr lang="en-US" altLang="ja-JP" sz="1200" dirty="0" smtClean="0"/>
                        <a:t>if(data == "</a:t>
                      </a:r>
                      <a:r>
                        <a:rPr lang="en-US" altLang="ja-JP" sz="1200" dirty="0" err="1" smtClean="0"/>
                        <a:t>Babo</a:t>
                      </a:r>
                      <a:r>
                        <a:rPr lang="en-US" altLang="ja-JP" sz="1200" dirty="0" smtClean="0"/>
                        <a:t>") {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     </a:t>
                      </a:r>
                      <a:r>
                        <a:rPr lang="en-US" altLang="ja-JP" sz="1200" dirty="0" smtClean="0"/>
                        <a:t>alert("You are </a:t>
                      </a:r>
                      <a:r>
                        <a:rPr lang="en-US" altLang="ja-JP" sz="1200" dirty="0" err="1" smtClean="0"/>
                        <a:t>Babo</a:t>
                      </a:r>
                      <a:r>
                        <a:rPr lang="en-US" altLang="ja-JP" sz="1200" dirty="0" smtClean="0"/>
                        <a:t>");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     </a:t>
                      </a:r>
                      <a:r>
                        <a:rPr lang="en-US" altLang="ja-JP" sz="1200" dirty="0" smtClean="0"/>
                        <a:t>return ;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} else 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 return data;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}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</a:t>
                      </a:r>
                      <a:r>
                        <a:rPr lang="en-US" altLang="ja-JP" sz="1200" dirty="0" smtClean="0"/>
                        <a:t>}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});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0321" y="2279723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Define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01880"/>
              </p:ext>
            </p:extLst>
          </p:nvPr>
        </p:nvGraphicFramePr>
        <p:xfrm>
          <a:off x="6375768" y="2622224"/>
          <a:ext cx="5013287" cy="189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287"/>
              </a:tblGrid>
              <a:tr h="1891726"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200" dirty="0" err="1" smtClean="0"/>
                        <a:t>Ext.onReady</a:t>
                      </a:r>
                      <a:r>
                        <a:rPr lang="en-US" altLang="ja-JP" sz="1200" dirty="0" smtClean="0"/>
                        <a:t>(function (){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</a:t>
                      </a:r>
                      <a:r>
                        <a:rPr lang="en-US" altLang="ja-JP" sz="1200" dirty="0" err="1" smtClean="0"/>
                        <a:t>var</a:t>
                      </a:r>
                      <a:r>
                        <a:rPr lang="en-US" altLang="ja-JP" sz="1200" dirty="0" smtClean="0"/>
                        <a:t> </a:t>
                      </a:r>
                      <a:r>
                        <a:rPr lang="en-US" altLang="ja-JP" sz="1200" dirty="0" err="1" smtClean="0"/>
                        <a:t>zConfiguration</a:t>
                      </a:r>
                      <a:r>
                        <a:rPr lang="en-US" altLang="ja-JP" sz="1200" dirty="0" smtClean="0"/>
                        <a:t> = </a:t>
                      </a:r>
                      <a:r>
                        <a:rPr lang="en-US" altLang="ja-JP" sz="1200" dirty="0" err="1" smtClean="0"/>
                        <a:t>Ext.create</a:t>
                      </a:r>
                      <a:r>
                        <a:rPr lang="en-US" altLang="ja-JP" sz="1200" dirty="0" smtClean="0"/>
                        <a:t>("</a:t>
                      </a:r>
                      <a:r>
                        <a:rPr lang="en-US" altLang="ja-JP" sz="1200" dirty="0" err="1" smtClean="0"/>
                        <a:t>Zero.extjs.Configuration</a:t>
                      </a:r>
                      <a:r>
                        <a:rPr lang="en-US" altLang="ja-JP" sz="1200" dirty="0" smtClean="0"/>
                        <a:t>");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alert(</a:t>
                      </a:r>
                      <a:r>
                        <a:rPr lang="en-US" altLang="ja-JP" sz="1200" dirty="0" err="1" smtClean="0"/>
                        <a:t>zConfiguration.getTitle</a:t>
                      </a:r>
                      <a:r>
                        <a:rPr lang="en-US" altLang="ja-JP" sz="1200" dirty="0" smtClean="0"/>
                        <a:t>());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</a:t>
                      </a:r>
                      <a:r>
                        <a:rPr lang="en-US" altLang="ja-JP" sz="1200" dirty="0" err="1" smtClean="0"/>
                        <a:t>zConfiguration.setTitle</a:t>
                      </a:r>
                      <a:r>
                        <a:rPr lang="en-US" altLang="ja-JP" sz="1200" dirty="0" smtClean="0"/>
                        <a:t>("</a:t>
                      </a:r>
                      <a:r>
                        <a:rPr lang="en-US" altLang="ja-JP" sz="1200" dirty="0" err="1" smtClean="0"/>
                        <a:t>Babo</a:t>
                      </a:r>
                      <a:r>
                        <a:rPr lang="en-US" altLang="ja-JP" sz="1200" dirty="0" smtClean="0"/>
                        <a:t>");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    // access static property</a:t>
                      </a:r>
                    </a:p>
                    <a:p>
                      <a:pPr latinLnBrk="1"/>
                      <a:r>
                        <a:rPr lang="en-US" altLang="ja-JP" sz="1200" baseline="0" dirty="0" smtClean="0"/>
                        <a:t>    </a:t>
                      </a:r>
                      <a:r>
                        <a:rPr lang="en-US" altLang="ja-JP" sz="1200" dirty="0" smtClean="0"/>
                        <a:t>alert(</a:t>
                      </a:r>
                      <a:r>
                        <a:rPr lang="en-US" altLang="ja-JP" sz="1200" dirty="0" err="1" smtClean="0"/>
                        <a:t>Zero.extjs.Configuration.counter</a:t>
                      </a:r>
                      <a:r>
                        <a:rPr lang="en-US" altLang="ja-JP" sz="1200" dirty="0" smtClean="0"/>
                        <a:t>); // alert 2</a:t>
                      </a:r>
                    </a:p>
                    <a:p>
                      <a:pPr latinLnBrk="1"/>
                      <a:r>
                        <a:rPr lang="en-US" altLang="ja-JP" sz="1200" dirty="0" smtClean="0"/>
                        <a:t>});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70970" y="2269799"/>
            <a:ext cx="151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5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System[Error Handling &amp; Debugging]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8775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Error handling</a:t>
            </a:r>
          </a:p>
          <a:p>
            <a:pPr lvl="1"/>
            <a:r>
              <a:rPr lang="ko-KR" altLang="en-US" sz="1600" dirty="0" smtClean="0"/>
              <a:t>예외 처리시 유용한 기능요소를 제공</a:t>
            </a:r>
            <a:r>
              <a:rPr lang="en-US" altLang="ko-KR" sz="1600" dirty="0" smtClean="0"/>
              <a:t>..</a:t>
            </a:r>
          </a:p>
          <a:p>
            <a:pPr lvl="1"/>
            <a:r>
              <a:rPr lang="en-US" altLang="ko-KR" sz="1600" dirty="0" err="1"/>
              <a:t>Ext.getDisplayName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현제</a:t>
            </a:r>
            <a:r>
              <a:rPr lang="ko-KR" altLang="en-US" sz="1600" dirty="0" smtClean="0"/>
              <a:t> 처리중인 클래스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정보를 제공</a:t>
            </a:r>
            <a:r>
              <a:rPr lang="en-US" altLang="ko-KR" sz="16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Ex) throw new Error('['+ </a:t>
            </a:r>
            <a:r>
              <a:rPr lang="en-US" altLang="ko-KR" sz="1600" dirty="0" err="1"/>
              <a:t>Ext.getDisplayName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arguments.callee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+'] It\’</a:t>
            </a:r>
            <a:r>
              <a:rPr lang="en-US" altLang="ko-KR" sz="1600" dirty="0" err="1" smtClean="0"/>
              <a:t>sError</a:t>
            </a:r>
            <a:r>
              <a:rPr lang="en-US" altLang="ko-KR" sz="1600" dirty="0" smtClean="0"/>
              <a:t>');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r>
              <a:rPr lang="en-US" altLang="ko-KR" sz="2000" dirty="0" smtClean="0"/>
              <a:t>Logging</a:t>
            </a:r>
          </a:p>
          <a:p>
            <a:pPr lvl="1"/>
            <a:r>
              <a:rPr lang="en-US" altLang="ko-KR" sz="1600" dirty="0" smtClean="0"/>
              <a:t>Ext.log  </a:t>
            </a:r>
            <a:r>
              <a:rPr lang="ko-KR" altLang="en-US" sz="1600" dirty="0" smtClean="0"/>
              <a:t>기능을 제공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ext-all-dev.js </a:t>
            </a:r>
            <a:r>
              <a:rPr lang="ko-KR" altLang="en-US" sz="1600" dirty="0" smtClean="0"/>
              <a:t>파일 </a:t>
            </a:r>
            <a:r>
              <a:rPr lang="en-US" altLang="ko-KR" sz="1600" dirty="0" smtClean="0"/>
              <a:t>include  </a:t>
            </a:r>
            <a:r>
              <a:rPr lang="ko-KR" altLang="en-US" sz="1600" dirty="0" smtClean="0"/>
              <a:t>필요</a:t>
            </a:r>
            <a:r>
              <a:rPr lang="en-US" altLang="ko-KR" sz="16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Ex</a:t>
            </a:r>
            <a:r>
              <a:rPr lang="en-US" altLang="ko-KR" sz="1600" dirty="0"/>
              <a:t>) Ext.log({</a:t>
            </a:r>
            <a:r>
              <a:rPr lang="en-US" altLang="ko-KR" sz="1600" dirty="0" err="1"/>
              <a:t>level:'debug</a:t>
            </a:r>
            <a:r>
              <a:rPr lang="en-US" altLang="ko-KR" sz="1600" dirty="0"/>
              <a:t>'}, 'debug message</a:t>
            </a:r>
            <a:r>
              <a:rPr lang="en-US" altLang="ko-KR" sz="1600" dirty="0" smtClean="0"/>
              <a:t>');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94" y="3500210"/>
            <a:ext cx="8776269" cy="592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94" y="5327574"/>
            <a:ext cx="10308193" cy="2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TC104033917[[fn=베를린]]</Template>
  <TotalTime>2958</TotalTime>
  <Words>790</Words>
  <Application>Microsoft Office PowerPoint</Application>
  <PresentationFormat>와이드스크린</PresentationFormat>
  <Paragraphs>198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ＭＳ Ｐゴシック</vt:lpstr>
      <vt:lpstr>맑은 고딕</vt:lpstr>
      <vt:lpstr>Arial</vt:lpstr>
      <vt:lpstr>Trebuchet MS</vt:lpstr>
      <vt:lpstr>베를린</vt:lpstr>
      <vt:lpstr>Sencha Ext-js 4</vt:lpstr>
      <vt:lpstr>목차</vt:lpstr>
      <vt:lpstr>OverView</vt:lpstr>
      <vt:lpstr>Install</vt:lpstr>
      <vt:lpstr>Naming Rules</vt:lpstr>
      <vt:lpstr>Class System[Overview]</vt:lpstr>
      <vt:lpstr>Class System[Configuration]</vt:lpstr>
      <vt:lpstr>Class System[Configuration]</vt:lpstr>
      <vt:lpstr>Class System[Error Handling &amp; Debugging]</vt:lpstr>
      <vt:lpstr>Class System[Extend]</vt:lpstr>
      <vt:lpstr>Class System[Requires]</vt:lpstr>
      <vt:lpstr>Layout</vt:lpstr>
      <vt:lpstr>Ext.app.Application</vt:lpstr>
      <vt:lpstr>Ext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Sencha Ext-js 4</dc:title>
  <dc:creator>VZero</dc:creator>
  <cp:lastModifiedBy>VZero</cp:lastModifiedBy>
  <cp:revision>63</cp:revision>
  <dcterms:created xsi:type="dcterms:W3CDTF">2014-02-10T01:14:19Z</dcterms:created>
  <dcterms:modified xsi:type="dcterms:W3CDTF">2014-02-13T07:46:55Z</dcterms:modified>
</cp:coreProperties>
</file>