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60" r:id="rId3"/>
    <p:sldId id="267" r:id="rId4"/>
    <p:sldId id="257" r:id="rId5"/>
    <p:sldId id="263" r:id="rId6"/>
    <p:sldId id="268" r:id="rId7"/>
    <p:sldId id="273" r:id="rId8"/>
    <p:sldId id="271" r:id="rId9"/>
    <p:sldId id="269" r:id="rId10"/>
    <p:sldId id="270" r:id="rId11"/>
    <p:sldId id="275" r:id="rId12"/>
    <p:sldId id="262" r:id="rId13"/>
    <p:sldId id="264" r:id="rId14"/>
    <p:sldId id="27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368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91AC0-65F5-4CBF-A3D0-73AB7F2C7A74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B15F2-775C-48B9-BFE5-2B5B26396103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15F2-775C-48B9-BFE5-2B5B2639610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15F2-775C-48B9-BFE5-2B5B2639610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15F2-775C-48B9-BFE5-2B5B2639610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15F2-775C-48B9-BFE5-2B5B2639610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15F2-775C-48B9-BFE5-2B5B2639610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15F2-775C-48B9-BFE5-2B5B2639610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3A46-A999-4973-83A1-2AAFA5F42A53}" type="datetimeFigureOut">
              <a:rPr lang="en-US" smtClean="0"/>
              <a:pPr/>
              <a:t>6/26/2019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1C38-6737-4B50-A077-2DF994D509D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hyperlink" Target="http://spark.apache.org/docs/latest/sql-programming-guide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spark.apache.org/sql/" TargetMode="External"/><Relationship Id="rId5" Type="http://schemas.openxmlformats.org/officeDocument/2006/relationships/hyperlink" Target="https://www.bcb.gov.br/detalhenoticia/336/noticia" TargetMode="External"/><Relationship Id="rId4" Type="http://schemas.openxmlformats.org/officeDocument/2006/relationships/hyperlink" Target="http://www.in.gov.br/materia/-/asset_publisher/Kujrw0TZC2Mb/content/id/70693213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u/0/folders/1ir4fsZgRF4kJ9bPyB1UF17D9Ammv3Lit" TargetMode="External"/><Relationship Id="rId3" Type="http://schemas.openxmlformats.org/officeDocument/2006/relationships/hyperlink" Target="mailto:joabergon@gmail.com" TargetMode="External"/><Relationship Id="rId7" Type="http://schemas.openxmlformats.org/officeDocument/2006/relationships/hyperlink" Target="https://github.com/senhordaluz/mba-35-big-data-assis" TargetMode="External"/><Relationship Id="rId2" Type="http://schemas.openxmlformats.org/officeDocument/2006/relationships/hyperlink" Target="mailto:adr.edilson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tgalhano1609@gmail.com" TargetMode="External"/><Relationship Id="rId5" Type="http://schemas.openxmlformats.org/officeDocument/2006/relationships/hyperlink" Target="mailto:Roberto.junin.1@gmail.com" TargetMode="External"/><Relationship Id="rId4" Type="http://schemas.openxmlformats.org/officeDocument/2006/relationships/hyperlink" Target="mailto:pedro256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.gov.br/materia/-/asset_publisher/Kujrw0TZC2Mb/content/id/706932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31750"/>
            <a:ext cx="2016125" cy="151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Shape 20"/>
          <p:cNvSpPr txBox="1">
            <a:spLocks noGrp="1"/>
          </p:cNvSpPr>
          <p:nvPr>
            <p:ph type="ctrTitle"/>
          </p:nvPr>
        </p:nvSpPr>
        <p:spPr>
          <a:xfrm>
            <a:off x="357190" y="2307980"/>
            <a:ext cx="7643834" cy="18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/>
            <a:r>
              <a:rPr lang="pt-BR" sz="4400" b="1" dirty="0" smtClean="0"/>
              <a:t>Interface Cadastro Positivo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en-GB" sz="2800" b="1" dirty="0" smtClean="0"/>
              <a:t> 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Spark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72006"/>
            <a:ext cx="6858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pt-BR" sz="2400" dirty="0" smtClean="0"/>
              <a:t>Projeto de Big Data </a:t>
            </a:r>
            <a:r>
              <a:rPr lang="pt-BR" sz="2400" dirty="0" err="1" smtClean="0"/>
              <a:t>Science</a:t>
            </a:r>
            <a:endParaRPr lang="pt-BR" sz="24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pt-BR" sz="2000" dirty="0" smtClean="0"/>
              <a:t>Prof. Alexandre A. B.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Resultados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2. Gráficos 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285860"/>
            <a:ext cx="8814798" cy="375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Resultados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3. </a:t>
            </a:r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Gráficos 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475" y="949325"/>
            <a:ext cx="86550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Conclusão</a:t>
            </a:r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" name="Rounded Rectangle 24"/>
          <p:cNvSpPr/>
          <p:nvPr/>
        </p:nvSpPr>
        <p:spPr>
          <a:xfrm>
            <a:off x="338859" y="1046480"/>
            <a:ext cx="8449006" cy="359696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Eficiência no processamento de grandes volumes de Dados</a:t>
            </a: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;</a:t>
            </a: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Principais </a:t>
            </a: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comandos 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</a:rPr>
              <a:t>Standard Query Language (SQL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</a:rPr>
              <a:t>) ;</a:t>
            </a:r>
          </a:p>
          <a:p>
            <a:pPr marL="285750" indent="-285750"/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6429388" y="1357298"/>
          <a:ext cx="2012936" cy="2970523"/>
        </p:xfrm>
        <a:graphic>
          <a:graphicData uri="http://schemas.openxmlformats.org/presentationml/2006/ole">
            <p:oleObj spid="_x0000_s34817" name="Clip" r:id="rId3" imgW="2712960" imgH="400248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Referências Bibliográficas</a:t>
            </a:r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0034" y="3676668"/>
          <a:ext cx="2786082" cy="2324100"/>
        </p:xfrm>
        <a:graphic>
          <a:graphicData uri="http://schemas.openxmlformats.org/presentationml/2006/ole">
            <p:oleObj spid="_x0000_s3073" name="Clip" r:id="rId3" imgW="3495240" imgH="3085560" progId="">
              <p:embed/>
            </p:oleObj>
          </a:graphicData>
        </a:graphic>
      </p:graphicFrame>
      <p:sp>
        <p:nvSpPr>
          <p:cNvPr id="5" name="Rounded Rectangle 24"/>
          <p:cNvSpPr/>
          <p:nvPr/>
        </p:nvSpPr>
        <p:spPr>
          <a:xfrm>
            <a:off x="428596" y="1000108"/>
            <a:ext cx="8449006" cy="21431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1400" dirty="0">
              <a:solidFill>
                <a:srgbClr val="EB7123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Lei Complementar 166/2019:</a:t>
            </a:r>
            <a:r>
              <a:rPr lang="en-GB" sz="1400" u="sng" dirty="0" smtClean="0">
                <a:solidFill>
                  <a:srgbClr val="4F81BD"/>
                </a:solidFill>
                <a:latin typeface="Arial" charset="0"/>
              </a:rPr>
              <a:t> </a:t>
            </a:r>
            <a:r>
              <a:rPr lang="en-GB" sz="1400" dirty="0" smtClean="0">
                <a:hlinkClick r:id="rId4"/>
              </a:rPr>
              <a:t>http</a:t>
            </a:r>
            <a:r>
              <a:rPr lang="en-GB" sz="1400" dirty="0" smtClean="0">
                <a:hlinkClick r:id="rId4"/>
              </a:rPr>
              <a:t>://www.in.gov.br/materia/-/asset_publisher/Kujrw0TZC2Mb/content/id/70693213</a:t>
            </a: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Informativo Banco Central: </a:t>
            </a:r>
            <a:r>
              <a:rPr lang="en-GB" sz="1400" dirty="0" smtClean="0">
                <a:hlinkClick r:id="rId5"/>
              </a:rPr>
              <a:t>https://www.bcb.gov.br/detalhenoticia/336/noticia</a:t>
            </a: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4F81BD"/>
                </a:solidFill>
                <a:latin typeface="Arial" charset="0"/>
              </a:rPr>
              <a:t>Spark</a:t>
            </a: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 SQL: </a:t>
            </a:r>
            <a:r>
              <a:rPr lang="en-GB" sz="1400" dirty="0" smtClean="0">
                <a:hlinkClick r:id="rId6"/>
              </a:rPr>
              <a:t>https://spark.apache.org/sql</a:t>
            </a:r>
            <a:r>
              <a:rPr lang="en-GB" sz="1400" dirty="0" smtClean="0">
                <a:hlinkClick r:id="rId6"/>
              </a:rPr>
              <a:t>/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Guia do Programador: </a:t>
            </a:r>
            <a:r>
              <a:rPr lang="en-GB" sz="1400" dirty="0" smtClean="0">
                <a:hlinkClick r:id="rId7"/>
              </a:rPr>
              <a:t>http</a:t>
            </a:r>
            <a:r>
              <a:rPr lang="en-GB" sz="1400" dirty="0" smtClean="0">
                <a:hlinkClick r:id="rId7"/>
              </a:rPr>
              <a:t>://spark.apache.org/docs/latest/sql-programming-guide.html</a:t>
            </a:r>
            <a:endParaRPr lang="pt-BR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Hospedagem e Integrantes </a:t>
            </a:r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Rounded Rectangle 24"/>
          <p:cNvSpPr/>
          <p:nvPr/>
        </p:nvSpPr>
        <p:spPr>
          <a:xfrm>
            <a:off x="428596" y="1000108"/>
            <a:ext cx="8449006" cy="18573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400" dirty="0" smtClean="0">
                <a:solidFill>
                  <a:srgbClr val="EB7123"/>
                </a:solidFill>
                <a:latin typeface="Arial" charset="0"/>
              </a:rPr>
              <a:t>Integrantes do Grupo:</a:t>
            </a:r>
            <a:endParaRPr lang="pt-BR" sz="1400" dirty="0">
              <a:solidFill>
                <a:srgbClr val="EB7123"/>
              </a:solidFill>
              <a:latin typeface="Arial" charset="0"/>
            </a:endParaRPr>
          </a:p>
          <a:p>
            <a:pPr marL="342900" indent="-342900">
              <a:buAutoNum type="arabicPeriod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>
              <a:buAutoNum type="arabicPeriod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Edilson Pereira de Andrade, </a:t>
            </a:r>
            <a:r>
              <a:rPr lang="pt-BR" sz="1400" dirty="0" smtClean="0">
                <a:solidFill>
                  <a:srgbClr val="000066"/>
                </a:solidFill>
                <a:hlinkClick r:id="rId2"/>
              </a:rPr>
              <a:t>adr.edilson@gmail.com</a:t>
            </a:r>
            <a:endParaRPr lang="pt-BR" sz="1400" dirty="0" smtClean="0">
              <a:solidFill>
                <a:srgbClr val="000066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Jorge Alberto, </a:t>
            </a:r>
            <a:r>
              <a:rPr lang="pt-BR" sz="1400" dirty="0" smtClean="0">
                <a:solidFill>
                  <a:srgbClr val="4F81BD"/>
                </a:solidFill>
                <a:latin typeface="Arial" charset="0"/>
                <a:hlinkClick r:id="rId3"/>
              </a:rPr>
              <a:t>joabergon@gmail.com</a:t>
            </a: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Pedro da Luz, 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  <a:hlinkClick r:id="rId4"/>
              </a:rPr>
              <a:t>pedro256@gmail.com</a:t>
            </a:r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Roberto Souza Junior, 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  <a:hlinkClick r:id="rId5"/>
              </a:rPr>
              <a:t>Roberto.junin.1@gmail.com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</a:rPr>
              <a:t> </a:t>
            </a:r>
          </a:p>
          <a:p>
            <a:pPr marL="342900" indent="-342900">
              <a:buFontTx/>
              <a:buAutoNum type="arabicPeriod"/>
            </a:pPr>
            <a:r>
              <a:rPr lang="en-GB" sz="1400" dirty="0" err="1" smtClean="0">
                <a:solidFill>
                  <a:srgbClr val="4F81BD"/>
                </a:solidFill>
                <a:latin typeface="Arial" charset="0"/>
              </a:rPr>
              <a:t>Thiago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</a:rPr>
              <a:t> Silva, </a:t>
            </a:r>
            <a:r>
              <a:rPr lang="en-GB" sz="1400" dirty="0" smtClean="0">
                <a:hlinkClick r:id="rId6"/>
              </a:rPr>
              <a:t>tgalhano1609@gmail.com</a:t>
            </a:r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/>
            <a:endParaRPr lang="pt-BR" sz="1400" b="1" dirty="0" smtClean="0">
              <a:solidFill>
                <a:srgbClr val="000066"/>
              </a:solidFill>
            </a:endParaRPr>
          </a:p>
          <a:p>
            <a:pPr marL="342900" indent="-342900">
              <a:buFontTx/>
              <a:buAutoNum type="arabicPeriod"/>
            </a:pPr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/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>
              <a:buFontTx/>
              <a:buAutoNum type="arabicPeriod"/>
            </a:pPr>
            <a:endParaRPr lang="pt-BR" sz="1400" dirty="0" smtClean="0">
              <a:solidFill>
                <a:srgbClr val="000066"/>
              </a:solidFill>
            </a:endParaRPr>
          </a:p>
          <a:p>
            <a:pPr marL="342900" indent="-342900">
              <a:buFontTx/>
              <a:buAutoNum type="arabicPeriod"/>
            </a:pPr>
            <a:endParaRPr lang="pt-BR" sz="1400" dirty="0" smtClean="0">
              <a:solidFill>
                <a:srgbClr val="000066"/>
              </a:solidFill>
            </a:endParaRPr>
          </a:p>
          <a:p>
            <a:pPr marL="342900" indent="-342900">
              <a:buAutoNum type="arabicPeriod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</p:txBody>
      </p:sp>
      <p:sp>
        <p:nvSpPr>
          <p:cNvPr id="6" name="Rounded Rectangle 24"/>
          <p:cNvSpPr/>
          <p:nvPr/>
        </p:nvSpPr>
        <p:spPr>
          <a:xfrm>
            <a:off x="428596" y="3429000"/>
            <a:ext cx="8501122" cy="150019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400" dirty="0" smtClean="0">
                <a:solidFill>
                  <a:srgbClr val="EB7123"/>
                </a:solidFill>
                <a:latin typeface="Arial" charset="0"/>
              </a:rPr>
              <a:t>Hospedagem:</a:t>
            </a:r>
            <a:endParaRPr lang="pt-BR" sz="1400" dirty="0">
              <a:solidFill>
                <a:srgbClr val="EB7123"/>
              </a:solidFill>
              <a:latin typeface="Arial" charset="0"/>
            </a:endParaRPr>
          </a:p>
          <a:p>
            <a:pPr marL="342900" indent="-342900">
              <a:buAutoNum type="arabicPeriod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>
              <a:buAutoNum type="arabicPeriod"/>
            </a:pPr>
            <a:r>
              <a:rPr lang="en-GB" sz="1400" dirty="0" smtClean="0">
                <a:hlinkClick r:id="rId7"/>
              </a:rPr>
              <a:t>https://</a:t>
            </a:r>
            <a:r>
              <a:rPr lang="en-GB" sz="1400" dirty="0" smtClean="0">
                <a:hlinkClick r:id="rId7"/>
              </a:rPr>
              <a:t>github.com/senhordaluz/mba-35-big-data-assis</a:t>
            </a:r>
            <a:endParaRPr lang="en-GB" sz="1400" dirty="0" smtClean="0"/>
          </a:p>
          <a:p>
            <a:pPr marL="342900" indent="-342900">
              <a:buAutoNum type="arabicPeriod"/>
            </a:pPr>
            <a:endParaRPr lang="en-GB" sz="1400" dirty="0" smtClean="0"/>
          </a:p>
          <a:p>
            <a:pPr marL="342900" indent="-342900">
              <a:buAutoNum type="arabicPeriod"/>
            </a:pPr>
            <a:r>
              <a:rPr lang="en-GB" sz="1400" dirty="0" smtClean="0">
                <a:hlinkClick r:id="rId8"/>
              </a:rPr>
              <a:t>https://</a:t>
            </a:r>
            <a:r>
              <a:rPr lang="en-GB" sz="1400" dirty="0" smtClean="0">
                <a:hlinkClick r:id="rId8"/>
              </a:rPr>
              <a:t>drive.google.com/drive/u/0/folders/1ir4fsZgRF4kJ9bPyB1UF17D9Ammv3Lit</a:t>
            </a:r>
            <a:endParaRPr lang="en-GB" sz="1400" dirty="0" smtClean="0"/>
          </a:p>
          <a:p>
            <a:pPr marL="342900" indent="-342900"/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/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342900" indent="-342900"/>
            <a:endParaRPr lang="pt-BR" sz="1400" dirty="0" smtClean="0">
              <a:solidFill>
                <a:srgbClr val="000066"/>
              </a:solidFill>
            </a:endParaRPr>
          </a:p>
          <a:p>
            <a:pPr marL="342900" indent="-342900">
              <a:buFontTx/>
              <a:buAutoNum type="arabicPeriod"/>
            </a:pPr>
            <a:endParaRPr lang="pt-BR" sz="1400" dirty="0" smtClean="0">
              <a:solidFill>
                <a:srgbClr val="000066"/>
              </a:solidFill>
            </a:endParaRPr>
          </a:p>
          <a:p>
            <a:pPr marL="342900" indent="-342900">
              <a:buAutoNum type="arabicPeriod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1"/>
          <p:cNvSpPr txBox="1">
            <a:spLocks noChangeArrowheads="1"/>
          </p:cNvSpPr>
          <p:nvPr/>
        </p:nvSpPr>
        <p:spPr bwMode="auto">
          <a:xfrm>
            <a:off x="2928926" y="1791290"/>
            <a:ext cx="3714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5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Obrigado!!</a:t>
            </a:r>
            <a:endParaRPr lang="pt-BR" sz="54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071802" y="3143248"/>
          <a:ext cx="3300413" cy="3006725"/>
        </p:xfrm>
        <a:graphic>
          <a:graphicData uri="http://schemas.openxmlformats.org/presentationml/2006/ole">
            <p:oleObj spid="_x0000_s2049" name="Clip" r:id="rId3" imgW="4312800" imgH="3928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9223" y="1387096"/>
            <a:ext cx="8439149" cy="4198850"/>
          </a:xfrm>
          <a:prstGeom prst="roundRect">
            <a:avLst>
              <a:gd name="adj" fmla="val 1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64442" y="1206682"/>
            <a:ext cx="4108812" cy="3620906"/>
          </a:xfrm>
          <a:prstGeom prst="roundRect">
            <a:avLst>
              <a:gd name="adj" fmla="val 1282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1200" dirty="0" smtClean="0">
              <a:solidFill>
                <a:srgbClr val="00206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31281" y="1083172"/>
            <a:ext cx="2952328" cy="2520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/>
              <a:t>Febraban</a:t>
            </a:r>
            <a:endParaRPr lang="pt-BR" sz="1400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82809" y="1209186"/>
            <a:ext cx="4108812" cy="3614226"/>
          </a:xfrm>
          <a:prstGeom prst="roundRect">
            <a:avLst>
              <a:gd name="adj" fmla="val 1282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1200" dirty="0" smtClean="0">
              <a:solidFill>
                <a:srgbClr val="002060"/>
              </a:solidFill>
            </a:endParaRPr>
          </a:p>
        </p:txBody>
      </p:sp>
      <p:sp>
        <p:nvSpPr>
          <p:cNvPr id="9" name="CaixaDeTexto 15"/>
          <p:cNvSpPr txBox="1"/>
          <p:nvPr/>
        </p:nvSpPr>
        <p:spPr>
          <a:xfrm>
            <a:off x="4585164" y="1319968"/>
            <a:ext cx="4183812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indent="-117475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 smtClean="0"/>
              <a:t>Instituições Financeiras devem </a:t>
            </a:r>
            <a:r>
              <a:rPr lang="pt-BR" sz="1400" dirty="0"/>
              <a:t>repassar informações </a:t>
            </a:r>
            <a:r>
              <a:rPr lang="pt-BR" sz="1400" dirty="0" smtClean="0"/>
              <a:t>semanais ao Banco Central.</a:t>
            </a:r>
          </a:p>
          <a:p>
            <a:pPr lvl="1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 smtClean="0"/>
              <a:t>Empréstimos </a:t>
            </a:r>
            <a:r>
              <a:rPr lang="pt-BR" sz="1400" dirty="0"/>
              <a:t>e financiamentos;</a:t>
            </a:r>
          </a:p>
          <a:p>
            <a:pPr lvl="1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/>
              <a:t>Arrendamento mercantil;</a:t>
            </a:r>
          </a:p>
          <a:p>
            <a:pPr lvl="1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/>
              <a:t>Autofinanciamento realizado por meio de grupos de consórcios;</a:t>
            </a:r>
          </a:p>
          <a:p>
            <a:pPr lvl="1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/>
              <a:t>Adiantamentos;</a:t>
            </a:r>
          </a:p>
          <a:p>
            <a:pPr lvl="1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/>
              <a:t>Outras operações com características de concessão de credito.</a:t>
            </a:r>
          </a:p>
          <a:p>
            <a:pPr indent="-117475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pt-BR" sz="1400" dirty="0"/>
              <a:t>Histórico das operações: data e valor original da concessão, valores e datas das prestações / parcelas, </a:t>
            </a:r>
            <a:r>
              <a:rPr lang="pt-BR" sz="1400" dirty="0" smtClean="0"/>
              <a:t>valores </a:t>
            </a:r>
            <a:r>
              <a:rPr lang="pt-BR" sz="1400" dirty="0"/>
              <a:t>e datas dos pagamentos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10" name="CaixaDeTexto 16"/>
          <p:cNvSpPr txBox="1"/>
          <p:nvPr/>
        </p:nvSpPr>
        <p:spPr>
          <a:xfrm>
            <a:off x="563943" y="1639721"/>
            <a:ext cx="3927678" cy="2006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lvl="1" indent="-285750" defTabSz="457200" fontAlgn="ctr">
              <a:lnSpc>
                <a:spcPct val="11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</a:pPr>
            <a:r>
              <a:rPr lang="pt-BR" sz="1400" dirty="0"/>
              <a:t>Lei 12.414 / 2011</a:t>
            </a:r>
          </a:p>
          <a:p>
            <a:pPr marL="285750" lvl="1" indent="-285750" defTabSz="457200" fontAlgn="ctr">
              <a:lnSpc>
                <a:spcPct val="11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</a:pPr>
            <a:r>
              <a:rPr lang="pt-BR" sz="1400" dirty="0"/>
              <a:t>Decreto 7.829 /2012</a:t>
            </a:r>
          </a:p>
          <a:p>
            <a:pPr marL="285750" lvl="1" indent="-285750" defTabSz="457200" fontAlgn="ctr">
              <a:lnSpc>
                <a:spcPct val="11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</a:pPr>
            <a:r>
              <a:rPr lang="pt-BR" sz="1400" dirty="0"/>
              <a:t>Resolução 4.172 do BACEN de </a:t>
            </a:r>
            <a:r>
              <a:rPr lang="pt-BR" sz="1400" dirty="0" smtClean="0"/>
              <a:t>20/12/2012</a:t>
            </a:r>
          </a:p>
          <a:p>
            <a:pPr marL="285750" lvl="1" indent="-285750" defTabSz="457200" fontAlgn="ctr">
              <a:lnSpc>
                <a:spcPct val="110000"/>
              </a:lnSpc>
              <a:spcBef>
                <a:spcPct val="20000"/>
              </a:spcBef>
              <a:buSzPct val="100000"/>
            </a:pPr>
            <a:endParaRPr lang="pt-BR" sz="1400" dirty="0" smtClean="0"/>
          </a:p>
          <a:p>
            <a:pPr marL="285750" lvl="1" indent="-285750" defTabSz="457200" fontAlgn="ctr">
              <a:lnSpc>
                <a:spcPct val="11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</a:pPr>
            <a:r>
              <a:rPr lang="en-GB" sz="1400" dirty="0" smtClean="0"/>
              <a:t> </a:t>
            </a:r>
            <a:r>
              <a:rPr lang="en-GB" sz="1400" dirty="0" smtClean="0">
                <a:hlinkClick r:id="rId3"/>
              </a:rPr>
              <a:t>Lei </a:t>
            </a:r>
            <a:r>
              <a:rPr lang="en-GB" sz="1400" dirty="0" err="1" smtClean="0">
                <a:hlinkClick r:id="rId3"/>
              </a:rPr>
              <a:t>Complementar</a:t>
            </a:r>
            <a:r>
              <a:rPr lang="en-GB" sz="1400" dirty="0" smtClean="0">
                <a:hlinkClick r:id="rId3"/>
              </a:rPr>
              <a:t> 166/2019</a:t>
            </a:r>
            <a:endParaRPr lang="en-GB" sz="1400" dirty="0" smtClean="0"/>
          </a:p>
          <a:p>
            <a:pPr marL="285750" lvl="1" indent="-285750" defTabSz="457200" fontAlgn="ctr">
              <a:lnSpc>
                <a:spcPct val="11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</a:pPr>
            <a:r>
              <a:rPr lang="en-GB" sz="1400" dirty="0" smtClean="0"/>
              <a:t> Dados de 110 </a:t>
            </a:r>
            <a:r>
              <a:rPr lang="en-GB" sz="1400" dirty="0" err="1" smtClean="0"/>
              <a:t>milhões</a:t>
            </a:r>
            <a:r>
              <a:rPr lang="en-GB" sz="1400" dirty="0" smtClean="0"/>
              <a:t> de </a:t>
            </a:r>
            <a:r>
              <a:rPr lang="en-GB" sz="1400" dirty="0" err="1" smtClean="0"/>
              <a:t>pessoas</a:t>
            </a:r>
            <a:endParaRPr lang="pt-BR" sz="1400" dirty="0"/>
          </a:p>
          <a:p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54816" y="1071546"/>
            <a:ext cx="2880320" cy="2520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 smtClean="0"/>
              <a:t>Legislação</a:t>
            </a:r>
            <a:endParaRPr lang="pt-BR" sz="1600" b="1" dirty="0"/>
          </a:p>
        </p:txBody>
      </p:sp>
      <p:sp>
        <p:nvSpPr>
          <p:cNvPr id="21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Contexto</a:t>
            </a:r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Contexto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1. Arquivo Gerado</a:t>
            </a:r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57224" y="1071546"/>
          <a:ext cx="7500990" cy="4668534"/>
        </p:xfrm>
        <a:graphic>
          <a:graphicData uri="http://schemas.openxmlformats.org/drawingml/2006/table">
            <a:tbl>
              <a:tblPr/>
              <a:tblGrid>
                <a:gridCol w="520230"/>
                <a:gridCol w="1899444"/>
                <a:gridCol w="5081316"/>
              </a:tblGrid>
              <a:tr h="2766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OPERAÇÕES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84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Sequência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Nome do campo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Descrição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DATA-BASE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Data referente ao movimento das informações.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CONTRATO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Número do Contrato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CODIGO-CLIENTE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Código do cliente 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NOME-INSTITUICAO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Nome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da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Instituição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Financeira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banco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)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DATA-CONTRATACAO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Data da contratação do crédito (para parcelados refere-se a data do inicio da operação, para rotativos refere-se a data de inclusão do contrato, para consórcio data em que o consorciado iniciou a operação junto ao grupo. Data da primeira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assembleia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para os grupos novos, data da primeira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assembleia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seguinte a adesão para grupos em andamento e para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transferencia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de cota) - formato DDMMAAAA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DATA-ULT-PARCELA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Data de vencimento da última parcela (DDMMAAAA) ou do contrato para rotativo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VALOR-CONTRATO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Valor da Somatória de todas as parcelas de um contrato.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VALOR-SALDO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Saldo na Data Base(parcelas em aberto * Valor da parcela). Para modalidade Cartão de Crédito, refere-se ao valor total devido e aceita saldo negativo. Para rotativo informar o saldo utilizado até a data-base.              Para arquivos TXT, o 1º dígito da valor será o sinal (+ ou -).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QTDE-PRESTACAO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Quantidade de Prestações Contratada, para Cartão e rotativo sempre 1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QTDE-PREST-ABERTA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Quantidade de Prestações em Aberto (a vencer + vencidas) E para Cartão de Créditos e rotativo, sempre 1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QTDE-PREST-AVENCER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Quantidade de Prestações a vencer E para Cartão de Créditos e rotativo, sempre 1.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PRODUTO-OPERACAO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Descrição do Produto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LOCALIDADE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Descrição do local origem da operação</a:t>
                      </a:r>
                    </a:p>
                  </a:txBody>
                  <a:tcPr marL="4748" marR="4748" marT="47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1889" y="1071546"/>
            <a:ext cx="8173515" cy="4714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" y="-20071"/>
            <a:ext cx="9144000" cy="828675"/>
          </a:xfrm>
          <a:prstGeom prst="rect">
            <a:avLst/>
          </a:prstGeom>
        </p:spPr>
      </p:pic>
      <p:sp>
        <p:nvSpPr>
          <p:cNvPr id="6" name="AutoShape 2" descr="Resultado de imagem para IBM prescritiv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CaixaDeTexto 21"/>
          <p:cNvSpPr txBox="1">
            <a:spLocks noChangeArrowheads="1"/>
          </p:cNvSpPr>
          <p:nvPr/>
        </p:nvSpPr>
        <p:spPr bwMode="auto">
          <a:xfrm>
            <a:off x="113261" y="18326"/>
            <a:ext cx="89537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Cenário Atual</a:t>
            </a:r>
          </a:p>
          <a:p>
            <a:pPr eaLnBrk="1" hangingPunct="1"/>
            <a:r>
              <a:rPr lang="pt-BR" sz="1600" b="1" kern="0" dirty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1</a:t>
            </a:r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. MACROFLUXO</a:t>
            </a:r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" name="Fluxograma: Disco magnético 9"/>
          <p:cNvSpPr/>
          <p:nvPr/>
        </p:nvSpPr>
        <p:spPr>
          <a:xfrm>
            <a:off x="1843687" y="4430375"/>
            <a:ext cx="728049" cy="71313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" name="CaixaDeTexto 10"/>
          <p:cNvSpPr txBox="1"/>
          <p:nvPr/>
        </p:nvSpPr>
        <p:spPr>
          <a:xfrm>
            <a:off x="1857356" y="4714884"/>
            <a:ext cx="785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rgbClr val="EB7123"/>
                </a:solidFill>
              </a:rPr>
              <a:t>CONTRATOS</a:t>
            </a:r>
            <a:endParaRPr lang="pt-BR" sz="800" b="1" dirty="0">
              <a:solidFill>
                <a:srgbClr val="EB7123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571604" y="3937819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SGBD – DB2</a:t>
            </a:r>
            <a:endParaRPr lang="pt-BR" sz="1200" dirty="0"/>
          </a:p>
        </p:txBody>
      </p:sp>
      <p:sp>
        <p:nvSpPr>
          <p:cNvPr id="27" name="Freeform 39"/>
          <p:cNvSpPr>
            <a:spLocks noEditPoints="1"/>
          </p:cNvSpPr>
          <p:nvPr/>
        </p:nvSpPr>
        <p:spPr bwMode="auto">
          <a:xfrm>
            <a:off x="3000363" y="1928802"/>
            <a:ext cx="714380" cy="214314"/>
          </a:xfrm>
          <a:custGeom>
            <a:avLst/>
            <a:gdLst>
              <a:gd name="T0" fmla="*/ 0 w 1696"/>
              <a:gd name="T1" fmla="*/ 2147483647 h 736"/>
              <a:gd name="T2" fmla="*/ 2147483647 w 1696"/>
              <a:gd name="T3" fmla="*/ 0 h 736"/>
              <a:gd name="T4" fmla="*/ 2147483647 w 1696"/>
              <a:gd name="T5" fmla="*/ 0 h 736"/>
              <a:gd name="T6" fmla="*/ 2147483647 w 1696"/>
              <a:gd name="T7" fmla="*/ 2147483647 h 736"/>
              <a:gd name="T8" fmla="*/ 2147483647 w 1696"/>
              <a:gd name="T9" fmla="*/ 2147483647 h 736"/>
              <a:gd name="T10" fmla="*/ 2147483647 w 1696"/>
              <a:gd name="T11" fmla="*/ 2147483647 h 736"/>
              <a:gd name="T12" fmla="*/ 2147483647 w 1696"/>
              <a:gd name="T13" fmla="*/ 2147483647 h 736"/>
              <a:gd name="T14" fmla="*/ 0 w 1696"/>
              <a:gd name="T15" fmla="*/ 2147483647 h 736"/>
              <a:gd name="T16" fmla="*/ 0 w 1696"/>
              <a:gd name="T17" fmla="*/ 2147483647 h 736"/>
              <a:gd name="T18" fmla="*/ 2147483647 w 1696"/>
              <a:gd name="T19" fmla="*/ 2147483647 h 736"/>
              <a:gd name="T20" fmla="*/ 2147483647 w 1696"/>
              <a:gd name="T21" fmla="*/ 2147483647 h 736"/>
              <a:gd name="T22" fmla="*/ 2147483647 w 1696"/>
              <a:gd name="T23" fmla="*/ 2147483647 h 736"/>
              <a:gd name="T24" fmla="*/ 2147483647 w 1696"/>
              <a:gd name="T25" fmla="*/ 2147483647 h 736"/>
              <a:gd name="T26" fmla="*/ 2147483647 w 1696"/>
              <a:gd name="T27" fmla="*/ 2147483647 h 736"/>
              <a:gd name="T28" fmla="*/ 2147483647 w 1696"/>
              <a:gd name="T29" fmla="*/ 2147483647 h 736"/>
              <a:gd name="T30" fmla="*/ 2147483647 w 1696"/>
              <a:gd name="T31" fmla="*/ 2147483647 h 736"/>
              <a:gd name="T32" fmla="*/ 2147483647 w 1696"/>
              <a:gd name="T33" fmla="*/ 2147483647 h 736"/>
              <a:gd name="T34" fmla="*/ 2147483647 w 1696"/>
              <a:gd name="T35" fmla="*/ 2147483647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6"/>
              <a:gd name="T55" fmla="*/ 0 h 736"/>
              <a:gd name="T56" fmla="*/ 1696 w 1696"/>
              <a:gd name="T57" fmla="*/ 736 h 7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6" h="7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1672" y="0"/>
                </a:lnTo>
                <a:cubicBezTo>
                  <a:pt x="1686" y="0"/>
                  <a:pt x="1696" y="11"/>
                  <a:pt x="1696" y="24"/>
                </a:cubicBezTo>
                <a:lnTo>
                  <a:pt x="1696" y="712"/>
                </a:lnTo>
                <a:cubicBezTo>
                  <a:pt x="1696" y="726"/>
                  <a:pt x="1686" y="736"/>
                  <a:pt x="1672" y="736"/>
                </a:cubicBezTo>
                <a:lnTo>
                  <a:pt x="24" y="736"/>
                </a:lnTo>
                <a:cubicBezTo>
                  <a:pt x="11" y="736"/>
                  <a:pt x="0" y="726"/>
                  <a:pt x="0" y="712"/>
                </a:cubicBezTo>
                <a:lnTo>
                  <a:pt x="0" y="24"/>
                </a:lnTo>
                <a:close/>
                <a:moveTo>
                  <a:pt x="48" y="712"/>
                </a:moveTo>
                <a:lnTo>
                  <a:pt x="24" y="688"/>
                </a:lnTo>
                <a:lnTo>
                  <a:pt x="1672" y="688"/>
                </a:lnTo>
                <a:lnTo>
                  <a:pt x="1648" y="712"/>
                </a:lnTo>
                <a:lnTo>
                  <a:pt x="1648" y="24"/>
                </a:lnTo>
                <a:lnTo>
                  <a:pt x="1672" y="48"/>
                </a:lnTo>
                <a:lnTo>
                  <a:pt x="24" y="48"/>
                </a:lnTo>
                <a:lnTo>
                  <a:pt x="48" y="24"/>
                </a:lnTo>
                <a:lnTo>
                  <a:pt x="48" y="712"/>
                </a:lnTo>
                <a:close/>
              </a:path>
            </a:pathLst>
          </a:custGeom>
          <a:solidFill>
            <a:srgbClr val="4F81BD"/>
          </a:solidFill>
          <a:ln w="0" cap="flat">
            <a:solidFill>
              <a:srgbClr val="4F81BD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 smtClean="0">
                <a:solidFill>
                  <a:srgbClr val="000000"/>
                </a:solidFill>
                <a:latin typeface="Calibri" pitchFamily="34" charset="0"/>
              </a:rPr>
              <a:t>CÂMBIO	</a:t>
            </a:r>
            <a:endParaRPr lang="pt-BR" dirty="0"/>
          </a:p>
        </p:txBody>
      </p: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3857619" y="1928802"/>
            <a:ext cx="714380" cy="214314"/>
          </a:xfrm>
          <a:custGeom>
            <a:avLst/>
            <a:gdLst>
              <a:gd name="T0" fmla="*/ 0 w 1696"/>
              <a:gd name="T1" fmla="*/ 2147483647 h 736"/>
              <a:gd name="T2" fmla="*/ 2147483647 w 1696"/>
              <a:gd name="T3" fmla="*/ 0 h 736"/>
              <a:gd name="T4" fmla="*/ 2147483647 w 1696"/>
              <a:gd name="T5" fmla="*/ 0 h 736"/>
              <a:gd name="T6" fmla="*/ 2147483647 w 1696"/>
              <a:gd name="T7" fmla="*/ 2147483647 h 736"/>
              <a:gd name="T8" fmla="*/ 2147483647 w 1696"/>
              <a:gd name="T9" fmla="*/ 2147483647 h 736"/>
              <a:gd name="T10" fmla="*/ 2147483647 w 1696"/>
              <a:gd name="T11" fmla="*/ 2147483647 h 736"/>
              <a:gd name="T12" fmla="*/ 2147483647 w 1696"/>
              <a:gd name="T13" fmla="*/ 2147483647 h 736"/>
              <a:gd name="T14" fmla="*/ 0 w 1696"/>
              <a:gd name="T15" fmla="*/ 2147483647 h 736"/>
              <a:gd name="T16" fmla="*/ 0 w 1696"/>
              <a:gd name="T17" fmla="*/ 2147483647 h 736"/>
              <a:gd name="T18" fmla="*/ 2147483647 w 1696"/>
              <a:gd name="T19" fmla="*/ 2147483647 h 736"/>
              <a:gd name="T20" fmla="*/ 2147483647 w 1696"/>
              <a:gd name="T21" fmla="*/ 2147483647 h 736"/>
              <a:gd name="T22" fmla="*/ 2147483647 w 1696"/>
              <a:gd name="T23" fmla="*/ 2147483647 h 736"/>
              <a:gd name="T24" fmla="*/ 2147483647 w 1696"/>
              <a:gd name="T25" fmla="*/ 2147483647 h 736"/>
              <a:gd name="T26" fmla="*/ 2147483647 w 1696"/>
              <a:gd name="T27" fmla="*/ 2147483647 h 736"/>
              <a:gd name="T28" fmla="*/ 2147483647 w 1696"/>
              <a:gd name="T29" fmla="*/ 2147483647 h 736"/>
              <a:gd name="T30" fmla="*/ 2147483647 w 1696"/>
              <a:gd name="T31" fmla="*/ 2147483647 h 736"/>
              <a:gd name="T32" fmla="*/ 2147483647 w 1696"/>
              <a:gd name="T33" fmla="*/ 2147483647 h 736"/>
              <a:gd name="T34" fmla="*/ 2147483647 w 1696"/>
              <a:gd name="T35" fmla="*/ 2147483647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6"/>
              <a:gd name="T55" fmla="*/ 0 h 736"/>
              <a:gd name="T56" fmla="*/ 1696 w 1696"/>
              <a:gd name="T57" fmla="*/ 736 h 7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6" h="7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1672" y="0"/>
                </a:lnTo>
                <a:cubicBezTo>
                  <a:pt x="1686" y="0"/>
                  <a:pt x="1696" y="11"/>
                  <a:pt x="1696" y="24"/>
                </a:cubicBezTo>
                <a:lnTo>
                  <a:pt x="1696" y="712"/>
                </a:lnTo>
                <a:cubicBezTo>
                  <a:pt x="1696" y="726"/>
                  <a:pt x="1686" y="736"/>
                  <a:pt x="1672" y="736"/>
                </a:cubicBezTo>
                <a:lnTo>
                  <a:pt x="24" y="736"/>
                </a:lnTo>
                <a:cubicBezTo>
                  <a:pt x="11" y="736"/>
                  <a:pt x="0" y="726"/>
                  <a:pt x="0" y="712"/>
                </a:cubicBezTo>
                <a:lnTo>
                  <a:pt x="0" y="24"/>
                </a:lnTo>
                <a:close/>
                <a:moveTo>
                  <a:pt x="48" y="712"/>
                </a:moveTo>
                <a:lnTo>
                  <a:pt x="24" y="688"/>
                </a:lnTo>
                <a:lnTo>
                  <a:pt x="1672" y="688"/>
                </a:lnTo>
                <a:lnTo>
                  <a:pt x="1648" y="712"/>
                </a:lnTo>
                <a:lnTo>
                  <a:pt x="1648" y="24"/>
                </a:lnTo>
                <a:lnTo>
                  <a:pt x="1672" y="48"/>
                </a:lnTo>
                <a:lnTo>
                  <a:pt x="24" y="48"/>
                </a:lnTo>
                <a:lnTo>
                  <a:pt x="48" y="24"/>
                </a:lnTo>
                <a:lnTo>
                  <a:pt x="48" y="712"/>
                </a:lnTo>
                <a:close/>
              </a:path>
            </a:pathLst>
          </a:custGeom>
          <a:solidFill>
            <a:srgbClr val="4F81BD"/>
          </a:solidFill>
          <a:ln w="0" cap="flat">
            <a:solidFill>
              <a:srgbClr val="4F81BD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 smtClean="0">
                <a:solidFill>
                  <a:srgbClr val="000000"/>
                </a:solidFill>
                <a:latin typeface="Calibri" pitchFamily="34" charset="0"/>
              </a:rPr>
              <a:t>CARTÕES	</a:t>
            </a:r>
            <a:endParaRPr lang="pt-BR" dirty="0"/>
          </a:p>
        </p:txBody>
      </p:sp>
      <p:sp>
        <p:nvSpPr>
          <p:cNvPr id="36" name="Freeform 39"/>
          <p:cNvSpPr>
            <a:spLocks noEditPoints="1"/>
          </p:cNvSpPr>
          <p:nvPr/>
        </p:nvSpPr>
        <p:spPr bwMode="auto">
          <a:xfrm>
            <a:off x="4714875" y="1928802"/>
            <a:ext cx="928694" cy="214314"/>
          </a:xfrm>
          <a:custGeom>
            <a:avLst/>
            <a:gdLst>
              <a:gd name="T0" fmla="*/ 0 w 1696"/>
              <a:gd name="T1" fmla="*/ 2147483647 h 736"/>
              <a:gd name="T2" fmla="*/ 2147483647 w 1696"/>
              <a:gd name="T3" fmla="*/ 0 h 736"/>
              <a:gd name="T4" fmla="*/ 2147483647 w 1696"/>
              <a:gd name="T5" fmla="*/ 0 h 736"/>
              <a:gd name="T6" fmla="*/ 2147483647 w 1696"/>
              <a:gd name="T7" fmla="*/ 2147483647 h 736"/>
              <a:gd name="T8" fmla="*/ 2147483647 w 1696"/>
              <a:gd name="T9" fmla="*/ 2147483647 h 736"/>
              <a:gd name="T10" fmla="*/ 2147483647 w 1696"/>
              <a:gd name="T11" fmla="*/ 2147483647 h 736"/>
              <a:gd name="T12" fmla="*/ 2147483647 w 1696"/>
              <a:gd name="T13" fmla="*/ 2147483647 h 736"/>
              <a:gd name="T14" fmla="*/ 0 w 1696"/>
              <a:gd name="T15" fmla="*/ 2147483647 h 736"/>
              <a:gd name="T16" fmla="*/ 0 w 1696"/>
              <a:gd name="T17" fmla="*/ 2147483647 h 736"/>
              <a:gd name="T18" fmla="*/ 2147483647 w 1696"/>
              <a:gd name="T19" fmla="*/ 2147483647 h 736"/>
              <a:gd name="T20" fmla="*/ 2147483647 w 1696"/>
              <a:gd name="T21" fmla="*/ 2147483647 h 736"/>
              <a:gd name="T22" fmla="*/ 2147483647 w 1696"/>
              <a:gd name="T23" fmla="*/ 2147483647 h 736"/>
              <a:gd name="T24" fmla="*/ 2147483647 w 1696"/>
              <a:gd name="T25" fmla="*/ 2147483647 h 736"/>
              <a:gd name="T26" fmla="*/ 2147483647 w 1696"/>
              <a:gd name="T27" fmla="*/ 2147483647 h 736"/>
              <a:gd name="T28" fmla="*/ 2147483647 w 1696"/>
              <a:gd name="T29" fmla="*/ 2147483647 h 736"/>
              <a:gd name="T30" fmla="*/ 2147483647 w 1696"/>
              <a:gd name="T31" fmla="*/ 2147483647 h 736"/>
              <a:gd name="T32" fmla="*/ 2147483647 w 1696"/>
              <a:gd name="T33" fmla="*/ 2147483647 h 736"/>
              <a:gd name="T34" fmla="*/ 2147483647 w 1696"/>
              <a:gd name="T35" fmla="*/ 2147483647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6"/>
              <a:gd name="T55" fmla="*/ 0 h 736"/>
              <a:gd name="T56" fmla="*/ 1696 w 1696"/>
              <a:gd name="T57" fmla="*/ 736 h 7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6" h="7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1672" y="0"/>
                </a:lnTo>
                <a:cubicBezTo>
                  <a:pt x="1686" y="0"/>
                  <a:pt x="1696" y="11"/>
                  <a:pt x="1696" y="24"/>
                </a:cubicBezTo>
                <a:lnTo>
                  <a:pt x="1696" y="712"/>
                </a:lnTo>
                <a:cubicBezTo>
                  <a:pt x="1696" y="726"/>
                  <a:pt x="1686" y="736"/>
                  <a:pt x="1672" y="736"/>
                </a:cubicBezTo>
                <a:lnTo>
                  <a:pt x="24" y="736"/>
                </a:lnTo>
                <a:cubicBezTo>
                  <a:pt x="11" y="736"/>
                  <a:pt x="0" y="726"/>
                  <a:pt x="0" y="712"/>
                </a:cubicBezTo>
                <a:lnTo>
                  <a:pt x="0" y="24"/>
                </a:lnTo>
                <a:close/>
                <a:moveTo>
                  <a:pt x="48" y="712"/>
                </a:moveTo>
                <a:lnTo>
                  <a:pt x="24" y="688"/>
                </a:lnTo>
                <a:lnTo>
                  <a:pt x="1672" y="688"/>
                </a:lnTo>
                <a:lnTo>
                  <a:pt x="1648" y="712"/>
                </a:lnTo>
                <a:lnTo>
                  <a:pt x="1648" y="24"/>
                </a:lnTo>
                <a:lnTo>
                  <a:pt x="1672" y="48"/>
                </a:lnTo>
                <a:lnTo>
                  <a:pt x="24" y="48"/>
                </a:lnTo>
                <a:lnTo>
                  <a:pt x="48" y="24"/>
                </a:lnTo>
                <a:lnTo>
                  <a:pt x="48" y="712"/>
                </a:lnTo>
                <a:close/>
              </a:path>
            </a:pathLst>
          </a:custGeom>
          <a:solidFill>
            <a:srgbClr val="4F81BD"/>
          </a:solidFill>
          <a:ln w="0" cap="flat">
            <a:solidFill>
              <a:srgbClr val="4F81BD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 smtClean="0">
                <a:solidFill>
                  <a:srgbClr val="000000"/>
                </a:solidFill>
                <a:latin typeface="Calibri" pitchFamily="34" charset="0"/>
              </a:rPr>
              <a:t>FINANCIAMENTO	</a:t>
            </a:r>
            <a:endParaRPr lang="pt-BR" dirty="0"/>
          </a:p>
        </p:txBody>
      </p:sp>
      <p:sp>
        <p:nvSpPr>
          <p:cNvPr id="40" name="Freeform 99"/>
          <p:cNvSpPr>
            <a:spLocks noEditPoints="1"/>
          </p:cNvSpPr>
          <p:nvPr/>
        </p:nvSpPr>
        <p:spPr bwMode="auto">
          <a:xfrm>
            <a:off x="2857488" y="1571612"/>
            <a:ext cx="2928958" cy="690564"/>
          </a:xfrm>
          <a:custGeom>
            <a:avLst/>
            <a:gdLst>
              <a:gd name="T0" fmla="*/ 0 w 10672"/>
              <a:gd name="T1" fmla="*/ 2147483647 h 1856"/>
              <a:gd name="T2" fmla="*/ 2147483647 w 10672"/>
              <a:gd name="T3" fmla="*/ 2147483647 h 1856"/>
              <a:gd name="T4" fmla="*/ 2147483647 w 10672"/>
              <a:gd name="T5" fmla="*/ 2147483647 h 1856"/>
              <a:gd name="T6" fmla="*/ 2147483647 w 10672"/>
              <a:gd name="T7" fmla="*/ 2147483647 h 1856"/>
              <a:gd name="T8" fmla="*/ 2147483647 w 10672"/>
              <a:gd name="T9" fmla="*/ 2147483647 h 1856"/>
              <a:gd name="T10" fmla="*/ 2147483647 w 10672"/>
              <a:gd name="T11" fmla="*/ 0 h 1856"/>
              <a:gd name="T12" fmla="*/ 2147483647 w 10672"/>
              <a:gd name="T13" fmla="*/ 0 h 1856"/>
              <a:gd name="T14" fmla="*/ 2147483647 w 10672"/>
              <a:gd name="T15" fmla="*/ 2147483647 h 1856"/>
              <a:gd name="T16" fmla="*/ 2147483647 w 10672"/>
              <a:gd name="T17" fmla="*/ 0 h 1856"/>
              <a:gd name="T18" fmla="*/ 2147483647 w 10672"/>
              <a:gd name="T19" fmla="*/ 2147483647 h 1856"/>
              <a:gd name="T20" fmla="*/ 2147483647 w 10672"/>
              <a:gd name="T21" fmla="*/ 0 h 1856"/>
              <a:gd name="T22" fmla="*/ 2147483647 w 10672"/>
              <a:gd name="T23" fmla="*/ 0 h 1856"/>
              <a:gd name="T24" fmla="*/ 2147483647 w 10672"/>
              <a:gd name="T25" fmla="*/ 2147483647 h 1856"/>
              <a:gd name="T26" fmla="*/ 2147483647 w 10672"/>
              <a:gd name="T27" fmla="*/ 0 h 1856"/>
              <a:gd name="T28" fmla="*/ 2147483647 w 10672"/>
              <a:gd name="T29" fmla="*/ 2147483647 h 1856"/>
              <a:gd name="T30" fmla="*/ 2147483647 w 10672"/>
              <a:gd name="T31" fmla="*/ 0 h 1856"/>
              <a:gd name="T32" fmla="*/ 2147483647 w 10672"/>
              <a:gd name="T33" fmla="*/ 0 h 1856"/>
              <a:gd name="T34" fmla="*/ 2147483647 w 10672"/>
              <a:gd name="T35" fmla="*/ 2147483647 h 1856"/>
              <a:gd name="T36" fmla="*/ 2147483647 w 10672"/>
              <a:gd name="T37" fmla="*/ 0 h 1856"/>
              <a:gd name="T38" fmla="*/ 2147483647 w 10672"/>
              <a:gd name="T39" fmla="*/ 2147483647 h 1856"/>
              <a:gd name="T40" fmla="*/ 2147483647 w 10672"/>
              <a:gd name="T41" fmla="*/ 0 h 1856"/>
              <a:gd name="T42" fmla="*/ 2147483647 w 10672"/>
              <a:gd name="T43" fmla="*/ 0 h 1856"/>
              <a:gd name="T44" fmla="*/ 2147483647 w 10672"/>
              <a:gd name="T45" fmla="*/ 2147483647 h 1856"/>
              <a:gd name="T46" fmla="*/ 2147483647 w 10672"/>
              <a:gd name="T47" fmla="*/ 0 h 1856"/>
              <a:gd name="T48" fmla="*/ 2147483647 w 10672"/>
              <a:gd name="T49" fmla="*/ 2147483647 h 1856"/>
              <a:gd name="T50" fmla="*/ 2147483647 w 10672"/>
              <a:gd name="T51" fmla="*/ 0 h 1856"/>
              <a:gd name="T52" fmla="*/ 2147483647 w 10672"/>
              <a:gd name="T53" fmla="*/ 2147483647 h 1856"/>
              <a:gd name="T54" fmla="*/ 2147483647 w 10672"/>
              <a:gd name="T55" fmla="*/ 2147483647 h 1856"/>
              <a:gd name="T56" fmla="*/ 2147483647 w 10672"/>
              <a:gd name="T57" fmla="*/ 2147483647 h 1856"/>
              <a:gd name="T58" fmla="*/ 2147483647 w 10672"/>
              <a:gd name="T59" fmla="*/ 2147483647 h 1856"/>
              <a:gd name="T60" fmla="*/ 2147483647 w 10672"/>
              <a:gd name="T61" fmla="*/ 2147483647 h 1856"/>
              <a:gd name="T62" fmla="*/ 2147483647 w 10672"/>
              <a:gd name="T63" fmla="*/ 2147483647 h 1856"/>
              <a:gd name="T64" fmla="*/ 2147483647 w 10672"/>
              <a:gd name="T65" fmla="*/ 2147483647 h 1856"/>
              <a:gd name="T66" fmla="*/ 2147483647 w 10672"/>
              <a:gd name="T67" fmla="*/ 2147483647 h 1856"/>
              <a:gd name="T68" fmla="*/ 2147483647 w 10672"/>
              <a:gd name="T69" fmla="*/ 2147483647 h 1856"/>
              <a:gd name="T70" fmla="*/ 2147483647 w 10672"/>
              <a:gd name="T71" fmla="*/ 2147483647 h 1856"/>
              <a:gd name="T72" fmla="*/ 2147483647 w 10672"/>
              <a:gd name="T73" fmla="*/ 2147483647 h 1856"/>
              <a:gd name="T74" fmla="*/ 2147483647 w 10672"/>
              <a:gd name="T75" fmla="*/ 2147483647 h 1856"/>
              <a:gd name="T76" fmla="*/ 2147483647 w 10672"/>
              <a:gd name="T77" fmla="*/ 2147483647 h 1856"/>
              <a:gd name="T78" fmla="*/ 2147483647 w 10672"/>
              <a:gd name="T79" fmla="*/ 2147483647 h 1856"/>
              <a:gd name="T80" fmla="*/ 2147483647 w 10672"/>
              <a:gd name="T81" fmla="*/ 2147483647 h 1856"/>
              <a:gd name="T82" fmla="*/ 2147483647 w 10672"/>
              <a:gd name="T83" fmla="*/ 2147483647 h 1856"/>
              <a:gd name="T84" fmla="*/ 2147483647 w 10672"/>
              <a:gd name="T85" fmla="*/ 2147483647 h 1856"/>
              <a:gd name="T86" fmla="*/ 2147483647 w 10672"/>
              <a:gd name="T87" fmla="*/ 2147483647 h 1856"/>
              <a:gd name="T88" fmla="*/ 2147483647 w 10672"/>
              <a:gd name="T89" fmla="*/ 2147483647 h 1856"/>
              <a:gd name="T90" fmla="*/ 2147483647 w 10672"/>
              <a:gd name="T91" fmla="*/ 2147483647 h 1856"/>
              <a:gd name="T92" fmla="*/ 2147483647 w 10672"/>
              <a:gd name="T93" fmla="*/ 2147483647 h 1856"/>
              <a:gd name="T94" fmla="*/ 2147483647 w 10672"/>
              <a:gd name="T95" fmla="*/ 2147483647 h 1856"/>
              <a:gd name="T96" fmla="*/ 2147483647 w 10672"/>
              <a:gd name="T97" fmla="*/ 2147483647 h 1856"/>
              <a:gd name="T98" fmla="*/ 2147483647 w 10672"/>
              <a:gd name="T99" fmla="*/ 2147483647 h 1856"/>
              <a:gd name="T100" fmla="*/ 2147483647 w 10672"/>
              <a:gd name="T101" fmla="*/ 2147483647 h 1856"/>
              <a:gd name="T102" fmla="*/ 2147483647 w 10672"/>
              <a:gd name="T103" fmla="*/ 2147483647 h 1856"/>
              <a:gd name="T104" fmla="*/ 2147483647 w 10672"/>
              <a:gd name="T105" fmla="*/ 2147483647 h 1856"/>
              <a:gd name="T106" fmla="*/ 2147483647 w 10672"/>
              <a:gd name="T107" fmla="*/ 2147483647 h 1856"/>
              <a:gd name="T108" fmla="*/ 2147483647 w 10672"/>
              <a:gd name="T109" fmla="*/ 2147483647 h 1856"/>
              <a:gd name="T110" fmla="*/ 2147483647 w 10672"/>
              <a:gd name="T111" fmla="*/ 2147483647 h 1856"/>
              <a:gd name="T112" fmla="*/ 2147483647 w 10672"/>
              <a:gd name="T113" fmla="*/ 2147483647 h 1856"/>
              <a:gd name="T114" fmla="*/ 2147483647 w 10672"/>
              <a:gd name="T115" fmla="*/ 2147483647 h 1856"/>
              <a:gd name="T116" fmla="*/ 2147483647 w 10672"/>
              <a:gd name="T117" fmla="*/ 2147483647 h 1856"/>
              <a:gd name="T118" fmla="*/ 2147483647 w 10672"/>
              <a:gd name="T119" fmla="*/ 2147483647 h 1856"/>
              <a:gd name="T120" fmla="*/ 2147483647 w 10672"/>
              <a:gd name="T121" fmla="*/ 2147483647 h 1856"/>
              <a:gd name="T122" fmla="*/ 2147483647 w 10672"/>
              <a:gd name="T123" fmla="*/ 2147483647 h 18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672"/>
              <a:gd name="T187" fmla="*/ 0 h 1856"/>
              <a:gd name="T188" fmla="*/ 10672 w 10672"/>
              <a:gd name="T189" fmla="*/ 1856 h 18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672" h="1856">
                <a:moveTo>
                  <a:pt x="0" y="1531"/>
                </a:moveTo>
                <a:lnTo>
                  <a:pt x="0" y="1339"/>
                </a:lnTo>
                <a:lnTo>
                  <a:pt x="48" y="1339"/>
                </a:lnTo>
                <a:lnTo>
                  <a:pt x="48" y="1531"/>
                </a:lnTo>
                <a:lnTo>
                  <a:pt x="0" y="1531"/>
                </a:lnTo>
                <a:close/>
                <a:moveTo>
                  <a:pt x="0" y="1195"/>
                </a:moveTo>
                <a:lnTo>
                  <a:pt x="0" y="1003"/>
                </a:lnTo>
                <a:lnTo>
                  <a:pt x="48" y="1003"/>
                </a:lnTo>
                <a:lnTo>
                  <a:pt x="48" y="1195"/>
                </a:lnTo>
                <a:lnTo>
                  <a:pt x="0" y="1195"/>
                </a:lnTo>
                <a:close/>
                <a:moveTo>
                  <a:pt x="0" y="859"/>
                </a:moveTo>
                <a:lnTo>
                  <a:pt x="0" y="667"/>
                </a:lnTo>
                <a:lnTo>
                  <a:pt x="48" y="667"/>
                </a:lnTo>
                <a:lnTo>
                  <a:pt x="48" y="859"/>
                </a:lnTo>
                <a:lnTo>
                  <a:pt x="0" y="859"/>
                </a:lnTo>
                <a:close/>
                <a:moveTo>
                  <a:pt x="0" y="523"/>
                </a:moveTo>
                <a:lnTo>
                  <a:pt x="0" y="331"/>
                </a:lnTo>
                <a:lnTo>
                  <a:pt x="48" y="331"/>
                </a:lnTo>
                <a:lnTo>
                  <a:pt x="48" y="523"/>
                </a:lnTo>
                <a:lnTo>
                  <a:pt x="0" y="523"/>
                </a:lnTo>
                <a:close/>
                <a:moveTo>
                  <a:pt x="36" y="181"/>
                </a:moveTo>
                <a:lnTo>
                  <a:pt x="55" y="146"/>
                </a:lnTo>
                <a:cubicBezTo>
                  <a:pt x="56" y="145"/>
                  <a:pt x="57" y="144"/>
                  <a:pt x="58" y="142"/>
                </a:cubicBezTo>
                <a:lnTo>
                  <a:pt x="94" y="97"/>
                </a:lnTo>
                <a:cubicBezTo>
                  <a:pt x="95" y="96"/>
                  <a:pt x="96" y="95"/>
                  <a:pt x="97" y="94"/>
                </a:cubicBezTo>
                <a:lnTo>
                  <a:pt x="142" y="58"/>
                </a:lnTo>
                <a:cubicBezTo>
                  <a:pt x="144" y="57"/>
                  <a:pt x="145" y="56"/>
                  <a:pt x="146" y="55"/>
                </a:cubicBezTo>
                <a:lnTo>
                  <a:pt x="178" y="38"/>
                </a:lnTo>
                <a:lnTo>
                  <a:pt x="201" y="80"/>
                </a:lnTo>
                <a:lnTo>
                  <a:pt x="169" y="98"/>
                </a:lnTo>
                <a:lnTo>
                  <a:pt x="172" y="95"/>
                </a:lnTo>
                <a:lnTo>
                  <a:pt x="127" y="131"/>
                </a:lnTo>
                <a:lnTo>
                  <a:pt x="131" y="127"/>
                </a:lnTo>
                <a:lnTo>
                  <a:pt x="95" y="172"/>
                </a:lnTo>
                <a:lnTo>
                  <a:pt x="98" y="169"/>
                </a:lnTo>
                <a:lnTo>
                  <a:pt x="78" y="204"/>
                </a:lnTo>
                <a:lnTo>
                  <a:pt x="36" y="181"/>
                </a:lnTo>
                <a:close/>
                <a:moveTo>
                  <a:pt x="328" y="0"/>
                </a:moveTo>
                <a:lnTo>
                  <a:pt x="520" y="0"/>
                </a:lnTo>
                <a:lnTo>
                  <a:pt x="520" y="48"/>
                </a:lnTo>
                <a:lnTo>
                  <a:pt x="328" y="48"/>
                </a:lnTo>
                <a:lnTo>
                  <a:pt x="328" y="0"/>
                </a:lnTo>
                <a:close/>
                <a:moveTo>
                  <a:pt x="664" y="0"/>
                </a:moveTo>
                <a:lnTo>
                  <a:pt x="856" y="0"/>
                </a:lnTo>
                <a:lnTo>
                  <a:pt x="856" y="48"/>
                </a:lnTo>
                <a:lnTo>
                  <a:pt x="664" y="48"/>
                </a:lnTo>
                <a:lnTo>
                  <a:pt x="664" y="0"/>
                </a:lnTo>
                <a:close/>
                <a:moveTo>
                  <a:pt x="1000" y="0"/>
                </a:moveTo>
                <a:lnTo>
                  <a:pt x="1192" y="0"/>
                </a:lnTo>
                <a:lnTo>
                  <a:pt x="1192" y="48"/>
                </a:lnTo>
                <a:lnTo>
                  <a:pt x="1000" y="48"/>
                </a:lnTo>
                <a:lnTo>
                  <a:pt x="1000" y="0"/>
                </a:lnTo>
                <a:close/>
                <a:moveTo>
                  <a:pt x="1336" y="0"/>
                </a:moveTo>
                <a:lnTo>
                  <a:pt x="1528" y="0"/>
                </a:lnTo>
                <a:lnTo>
                  <a:pt x="1528" y="48"/>
                </a:lnTo>
                <a:lnTo>
                  <a:pt x="1336" y="48"/>
                </a:lnTo>
                <a:lnTo>
                  <a:pt x="1336" y="0"/>
                </a:lnTo>
                <a:close/>
                <a:moveTo>
                  <a:pt x="1672" y="0"/>
                </a:moveTo>
                <a:lnTo>
                  <a:pt x="1864" y="0"/>
                </a:lnTo>
                <a:lnTo>
                  <a:pt x="1864" y="48"/>
                </a:lnTo>
                <a:lnTo>
                  <a:pt x="1672" y="48"/>
                </a:lnTo>
                <a:lnTo>
                  <a:pt x="1672" y="0"/>
                </a:lnTo>
                <a:close/>
                <a:moveTo>
                  <a:pt x="2008" y="0"/>
                </a:moveTo>
                <a:lnTo>
                  <a:pt x="2200" y="0"/>
                </a:lnTo>
                <a:lnTo>
                  <a:pt x="2200" y="48"/>
                </a:lnTo>
                <a:lnTo>
                  <a:pt x="2008" y="48"/>
                </a:lnTo>
                <a:lnTo>
                  <a:pt x="2008" y="0"/>
                </a:lnTo>
                <a:close/>
                <a:moveTo>
                  <a:pt x="2344" y="0"/>
                </a:moveTo>
                <a:lnTo>
                  <a:pt x="2536" y="0"/>
                </a:lnTo>
                <a:lnTo>
                  <a:pt x="2536" y="48"/>
                </a:lnTo>
                <a:lnTo>
                  <a:pt x="2344" y="48"/>
                </a:lnTo>
                <a:lnTo>
                  <a:pt x="2344" y="0"/>
                </a:lnTo>
                <a:close/>
                <a:moveTo>
                  <a:pt x="2680" y="0"/>
                </a:moveTo>
                <a:lnTo>
                  <a:pt x="2872" y="0"/>
                </a:lnTo>
                <a:lnTo>
                  <a:pt x="2872" y="48"/>
                </a:lnTo>
                <a:lnTo>
                  <a:pt x="2680" y="48"/>
                </a:lnTo>
                <a:lnTo>
                  <a:pt x="2680" y="0"/>
                </a:lnTo>
                <a:close/>
                <a:moveTo>
                  <a:pt x="3016" y="0"/>
                </a:moveTo>
                <a:lnTo>
                  <a:pt x="3208" y="0"/>
                </a:lnTo>
                <a:lnTo>
                  <a:pt x="3208" y="48"/>
                </a:lnTo>
                <a:lnTo>
                  <a:pt x="3016" y="48"/>
                </a:lnTo>
                <a:lnTo>
                  <a:pt x="3016" y="0"/>
                </a:lnTo>
                <a:close/>
                <a:moveTo>
                  <a:pt x="3352" y="0"/>
                </a:moveTo>
                <a:lnTo>
                  <a:pt x="3544" y="0"/>
                </a:lnTo>
                <a:lnTo>
                  <a:pt x="3544" y="48"/>
                </a:lnTo>
                <a:lnTo>
                  <a:pt x="3352" y="48"/>
                </a:lnTo>
                <a:lnTo>
                  <a:pt x="3352" y="0"/>
                </a:lnTo>
                <a:close/>
                <a:moveTo>
                  <a:pt x="3688" y="0"/>
                </a:moveTo>
                <a:lnTo>
                  <a:pt x="3880" y="0"/>
                </a:lnTo>
                <a:lnTo>
                  <a:pt x="3880" y="48"/>
                </a:lnTo>
                <a:lnTo>
                  <a:pt x="3688" y="48"/>
                </a:lnTo>
                <a:lnTo>
                  <a:pt x="3688" y="0"/>
                </a:lnTo>
                <a:close/>
                <a:moveTo>
                  <a:pt x="4024" y="0"/>
                </a:moveTo>
                <a:lnTo>
                  <a:pt x="4216" y="0"/>
                </a:lnTo>
                <a:lnTo>
                  <a:pt x="4216" y="48"/>
                </a:lnTo>
                <a:lnTo>
                  <a:pt x="4024" y="48"/>
                </a:lnTo>
                <a:lnTo>
                  <a:pt x="4024" y="0"/>
                </a:lnTo>
                <a:close/>
                <a:moveTo>
                  <a:pt x="4360" y="0"/>
                </a:moveTo>
                <a:lnTo>
                  <a:pt x="4552" y="0"/>
                </a:lnTo>
                <a:lnTo>
                  <a:pt x="4552" y="48"/>
                </a:lnTo>
                <a:lnTo>
                  <a:pt x="4360" y="48"/>
                </a:lnTo>
                <a:lnTo>
                  <a:pt x="4360" y="0"/>
                </a:lnTo>
                <a:close/>
                <a:moveTo>
                  <a:pt x="4696" y="0"/>
                </a:moveTo>
                <a:lnTo>
                  <a:pt x="4888" y="0"/>
                </a:lnTo>
                <a:lnTo>
                  <a:pt x="4888" y="48"/>
                </a:lnTo>
                <a:lnTo>
                  <a:pt x="4696" y="48"/>
                </a:lnTo>
                <a:lnTo>
                  <a:pt x="4696" y="0"/>
                </a:lnTo>
                <a:close/>
                <a:moveTo>
                  <a:pt x="5032" y="0"/>
                </a:moveTo>
                <a:lnTo>
                  <a:pt x="5224" y="0"/>
                </a:lnTo>
                <a:lnTo>
                  <a:pt x="5224" y="48"/>
                </a:lnTo>
                <a:lnTo>
                  <a:pt x="5032" y="48"/>
                </a:lnTo>
                <a:lnTo>
                  <a:pt x="5032" y="0"/>
                </a:lnTo>
                <a:close/>
                <a:moveTo>
                  <a:pt x="5368" y="0"/>
                </a:moveTo>
                <a:lnTo>
                  <a:pt x="5560" y="0"/>
                </a:lnTo>
                <a:lnTo>
                  <a:pt x="5560" y="48"/>
                </a:lnTo>
                <a:lnTo>
                  <a:pt x="5368" y="48"/>
                </a:lnTo>
                <a:lnTo>
                  <a:pt x="5368" y="0"/>
                </a:lnTo>
                <a:close/>
                <a:moveTo>
                  <a:pt x="5704" y="0"/>
                </a:moveTo>
                <a:lnTo>
                  <a:pt x="5896" y="0"/>
                </a:lnTo>
                <a:lnTo>
                  <a:pt x="5896" y="48"/>
                </a:lnTo>
                <a:lnTo>
                  <a:pt x="5704" y="48"/>
                </a:lnTo>
                <a:lnTo>
                  <a:pt x="5704" y="0"/>
                </a:lnTo>
                <a:close/>
                <a:moveTo>
                  <a:pt x="6040" y="0"/>
                </a:moveTo>
                <a:lnTo>
                  <a:pt x="6232" y="0"/>
                </a:lnTo>
                <a:lnTo>
                  <a:pt x="6232" y="48"/>
                </a:lnTo>
                <a:lnTo>
                  <a:pt x="6040" y="48"/>
                </a:lnTo>
                <a:lnTo>
                  <a:pt x="6040" y="0"/>
                </a:lnTo>
                <a:close/>
                <a:moveTo>
                  <a:pt x="6376" y="0"/>
                </a:moveTo>
                <a:lnTo>
                  <a:pt x="6568" y="0"/>
                </a:lnTo>
                <a:lnTo>
                  <a:pt x="6568" y="48"/>
                </a:lnTo>
                <a:lnTo>
                  <a:pt x="6376" y="48"/>
                </a:lnTo>
                <a:lnTo>
                  <a:pt x="6376" y="0"/>
                </a:lnTo>
                <a:close/>
                <a:moveTo>
                  <a:pt x="6712" y="0"/>
                </a:moveTo>
                <a:lnTo>
                  <a:pt x="6904" y="0"/>
                </a:lnTo>
                <a:lnTo>
                  <a:pt x="6904" y="48"/>
                </a:lnTo>
                <a:lnTo>
                  <a:pt x="6712" y="48"/>
                </a:lnTo>
                <a:lnTo>
                  <a:pt x="6712" y="0"/>
                </a:lnTo>
                <a:close/>
                <a:moveTo>
                  <a:pt x="7048" y="0"/>
                </a:moveTo>
                <a:lnTo>
                  <a:pt x="7240" y="0"/>
                </a:lnTo>
                <a:lnTo>
                  <a:pt x="7240" y="48"/>
                </a:lnTo>
                <a:lnTo>
                  <a:pt x="7048" y="48"/>
                </a:lnTo>
                <a:lnTo>
                  <a:pt x="7048" y="0"/>
                </a:lnTo>
                <a:close/>
                <a:moveTo>
                  <a:pt x="7384" y="0"/>
                </a:moveTo>
                <a:lnTo>
                  <a:pt x="7576" y="0"/>
                </a:lnTo>
                <a:lnTo>
                  <a:pt x="7576" y="48"/>
                </a:lnTo>
                <a:lnTo>
                  <a:pt x="7384" y="48"/>
                </a:lnTo>
                <a:lnTo>
                  <a:pt x="7384" y="0"/>
                </a:lnTo>
                <a:close/>
                <a:moveTo>
                  <a:pt x="7720" y="0"/>
                </a:moveTo>
                <a:lnTo>
                  <a:pt x="7912" y="0"/>
                </a:lnTo>
                <a:lnTo>
                  <a:pt x="7912" y="48"/>
                </a:lnTo>
                <a:lnTo>
                  <a:pt x="7720" y="48"/>
                </a:lnTo>
                <a:lnTo>
                  <a:pt x="7720" y="0"/>
                </a:lnTo>
                <a:close/>
                <a:moveTo>
                  <a:pt x="8056" y="0"/>
                </a:moveTo>
                <a:lnTo>
                  <a:pt x="8248" y="0"/>
                </a:lnTo>
                <a:lnTo>
                  <a:pt x="8248" y="48"/>
                </a:lnTo>
                <a:lnTo>
                  <a:pt x="8056" y="48"/>
                </a:lnTo>
                <a:lnTo>
                  <a:pt x="8056" y="0"/>
                </a:lnTo>
                <a:close/>
                <a:moveTo>
                  <a:pt x="8392" y="0"/>
                </a:moveTo>
                <a:lnTo>
                  <a:pt x="8584" y="0"/>
                </a:lnTo>
                <a:lnTo>
                  <a:pt x="8584" y="48"/>
                </a:lnTo>
                <a:lnTo>
                  <a:pt x="8392" y="48"/>
                </a:lnTo>
                <a:lnTo>
                  <a:pt x="8392" y="0"/>
                </a:lnTo>
                <a:close/>
                <a:moveTo>
                  <a:pt x="8728" y="0"/>
                </a:moveTo>
                <a:lnTo>
                  <a:pt x="8920" y="0"/>
                </a:lnTo>
                <a:lnTo>
                  <a:pt x="8920" y="48"/>
                </a:lnTo>
                <a:lnTo>
                  <a:pt x="8728" y="48"/>
                </a:lnTo>
                <a:lnTo>
                  <a:pt x="8728" y="0"/>
                </a:lnTo>
                <a:close/>
                <a:moveTo>
                  <a:pt x="9064" y="0"/>
                </a:moveTo>
                <a:lnTo>
                  <a:pt x="9256" y="0"/>
                </a:lnTo>
                <a:lnTo>
                  <a:pt x="9256" y="48"/>
                </a:lnTo>
                <a:lnTo>
                  <a:pt x="9064" y="48"/>
                </a:lnTo>
                <a:lnTo>
                  <a:pt x="9064" y="0"/>
                </a:lnTo>
                <a:close/>
                <a:moveTo>
                  <a:pt x="9400" y="0"/>
                </a:moveTo>
                <a:lnTo>
                  <a:pt x="9592" y="0"/>
                </a:lnTo>
                <a:lnTo>
                  <a:pt x="9592" y="48"/>
                </a:lnTo>
                <a:lnTo>
                  <a:pt x="9400" y="48"/>
                </a:lnTo>
                <a:lnTo>
                  <a:pt x="9400" y="0"/>
                </a:lnTo>
                <a:close/>
                <a:moveTo>
                  <a:pt x="9736" y="0"/>
                </a:moveTo>
                <a:lnTo>
                  <a:pt x="9928" y="0"/>
                </a:lnTo>
                <a:lnTo>
                  <a:pt x="9928" y="48"/>
                </a:lnTo>
                <a:lnTo>
                  <a:pt x="9736" y="48"/>
                </a:lnTo>
                <a:lnTo>
                  <a:pt x="9736" y="0"/>
                </a:lnTo>
                <a:close/>
                <a:moveTo>
                  <a:pt x="10072" y="0"/>
                </a:moveTo>
                <a:lnTo>
                  <a:pt x="10264" y="0"/>
                </a:lnTo>
                <a:lnTo>
                  <a:pt x="10264" y="48"/>
                </a:lnTo>
                <a:lnTo>
                  <a:pt x="10072" y="48"/>
                </a:lnTo>
                <a:lnTo>
                  <a:pt x="10072" y="0"/>
                </a:lnTo>
                <a:close/>
                <a:moveTo>
                  <a:pt x="10410" y="6"/>
                </a:moveTo>
                <a:lnTo>
                  <a:pt x="10411" y="7"/>
                </a:lnTo>
                <a:cubicBezTo>
                  <a:pt x="10413" y="7"/>
                  <a:pt x="10414" y="7"/>
                  <a:pt x="10416" y="8"/>
                </a:cubicBezTo>
                <a:lnTo>
                  <a:pt x="10472" y="26"/>
                </a:lnTo>
                <a:cubicBezTo>
                  <a:pt x="10473" y="26"/>
                  <a:pt x="10475" y="27"/>
                  <a:pt x="10476" y="27"/>
                </a:cubicBezTo>
                <a:lnTo>
                  <a:pt x="10528" y="55"/>
                </a:lnTo>
                <a:cubicBezTo>
                  <a:pt x="10529" y="56"/>
                  <a:pt x="10530" y="57"/>
                  <a:pt x="10532" y="58"/>
                </a:cubicBezTo>
                <a:lnTo>
                  <a:pt x="10576" y="94"/>
                </a:lnTo>
                <a:cubicBezTo>
                  <a:pt x="10577" y="95"/>
                  <a:pt x="10578" y="96"/>
                  <a:pt x="10579" y="97"/>
                </a:cubicBezTo>
                <a:lnTo>
                  <a:pt x="10589" y="110"/>
                </a:lnTo>
                <a:lnTo>
                  <a:pt x="10552" y="140"/>
                </a:lnTo>
                <a:lnTo>
                  <a:pt x="10542" y="128"/>
                </a:lnTo>
                <a:lnTo>
                  <a:pt x="10545" y="131"/>
                </a:lnTo>
                <a:lnTo>
                  <a:pt x="10501" y="95"/>
                </a:lnTo>
                <a:lnTo>
                  <a:pt x="10505" y="98"/>
                </a:lnTo>
                <a:lnTo>
                  <a:pt x="10453" y="70"/>
                </a:lnTo>
                <a:lnTo>
                  <a:pt x="10457" y="71"/>
                </a:lnTo>
                <a:lnTo>
                  <a:pt x="10401" y="53"/>
                </a:lnTo>
                <a:lnTo>
                  <a:pt x="10406" y="54"/>
                </a:lnTo>
                <a:lnTo>
                  <a:pt x="10405" y="54"/>
                </a:lnTo>
                <a:lnTo>
                  <a:pt x="10410" y="6"/>
                </a:lnTo>
                <a:close/>
                <a:moveTo>
                  <a:pt x="10661" y="243"/>
                </a:moveTo>
                <a:lnTo>
                  <a:pt x="10665" y="258"/>
                </a:lnTo>
                <a:cubicBezTo>
                  <a:pt x="10666" y="260"/>
                  <a:pt x="10666" y="261"/>
                  <a:pt x="10666" y="263"/>
                </a:cubicBezTo>
                <a:lnTo>
                  <a:pt x="10672" y="324"/>
                </a:lnTo>
                <a:lnTo>
                  <a:pt x="10672" y="442"/>
                </a:lnTo>
                <a:lnTo>
                  <a:pt x="10624" y="442"/>
                </a:lnTo>
                <a:lnTo>
                  <a:pt x="10625" y="329"/>
                </a:lnTo>
                <a:lnTo>
                  <a:pt x="10619" y="268"/>
                </a:lnTo>
                <a:lnTo>
                  <a:pt x="10620" y="273"/>
                </a:lnTo>
                <a:lnTo>
                  <a:pt x="10615" y="258"/>
                </a:lnTo>
                <a:lnTo>
                  <a:pt x="10661" y="243"/>
                </a:lnTo>
                <a:close/>
                <a:moveTo>
                  <a:pt x="10672" y="586"/>
                </a:moveTo>
                <a:lnTo>
                  <a:pt x="10672" y="778"/>
                </a:lnTo>
                <a:lnTo>
                  <a:pt x="10624" y="778"/>
                </a:lnTo>
                <a:lnTo>
                  <a:pt x="10624" y="586"/>
                </a:lnTo>
                <a:lnTo>
                  <a:pt x="10672" y="586"/>
                </a:lnTo>
                <a:close/>
                <a:moveTo>
                  <a:pt x="10672" y="922"/>
                </a:moveTo>
                <a:lnTo>
                  <a:pt x="10672" y="1114"/>
                </a:lnTo>
                <a:lnTo>
                  <a:pt x="10624" y="1114"/>
                </a:lnTo>
                <a:lnTo>
                  <a:pt x="10624" y="922"/>
                </a:lnTo>
                <a:lnTo>
                  <a:pt x="10672" y="922"/>
                </a:lnTo>
                <a:close/>
                <a:moveTo>
                  <a:pt x="10672" y="1258"/>
                </a:moveTo>
                <a:lnTo>
                  <a:pt x="10672" y="1450"/>
                </a:lnTo>
                <a:lnTo>
                  <a:pt x="10624" y="1450"/>
                </a:lnTo>
                <a:lnTo>
                  <a:pt x="10624" y="1258"/>
                </a:lnTo>
                <a:lnTo>
                  <a:pt x="10672" y="1258"/>
                </a:lnTo>
                <a:close/>
                <a:moveTo>
                  <a:pt x="10665" y="1601"/>
                </a:moveTo>
                <a:lnTo>
                  <a:pt x="10647" y="1656"/>
                </a:lnTo>
                <a:cubicBezTo>
                  <a:pt x="10647" y="1657"/>
                  <a:pt x="10646" y="1658"/>
                  <a:pt x="10646" y="1660"/>
                </a:cubicBezTo>
                <a:lnTo>
                  <a:pt x="10619" y="1712"/>
                </a:lnTo>
                <a:cubicBezTo>
                  <a:pt x="10618" y="1713"/>
                  <a:pt x="10617" y="1715"/>
                  <a:pt x="10616" y="1716"/>
                </a:cubicBezTo>
                <a:lnTo>
                  <a:pt x="10579" y="1760"/>
                </a:lnTo>
                <a:cubicBezTo>
                  <a:pt x="10578" y="1761"/>
                  <a:pt x="10577" y="1762"/>
                  <a:pt x="10576" y="1763"/>
                </a:cubicBezTo>
                <a:lnTo>
                  <a:pt x="10562" y="1774"/>
                </a:lnTo>
                <a:lnTo>
                  <a:pt x="10531" y="1738"/>
                </a:lnTo>
                <a:lnTo>
                  <a:pt x="10545" y="1726"/>
                </a:lnTo>
                <a:lnTo>
                  <a:pt x="10542" y="1729"/>
                </a:lnTo>
                <a:lnTo>
                  <a:pt x="10579" y="1685"/>
                </a:lnTo>
                <a:lnTo>
                  <a:pt x="10576" y="1689"/>
                </a:lnTo>
                <a:lnTo>
                  <a:pt x="10603" y="1637"/>
                </a:lnTo>
                <a:lnTo>
                  <a:pt x="10602" y="1641"/>
                </a:lnTo>
                <a:lnTo>
                  <a:pt x="10619" y="1586"/>
                </a:lnTo>
                <a:lnTo>
                  <a:pt x="10665" y="1601"/>
                </a:lnTo>
                <a:close/>
                <a:moveTo>
                  <a:pt x="10428" y="1845"/>
                </a:moveTo>
                <a:lnTo>
                  <a:pt x="10416" y="1849"/>
                </a:lnTo>
                <a:cubicBezTo>
                  <a:pt x="10414" y="1850"/>
                  <a:pt x="10413" y="1850"/>
                  <a:pt x="10411" y="1850"/>
                </a:cubicBezTo>
                <a:lnTo>
                  <a:pt x="10350" y="1856"/>
                </a:lnTo>
                <a:lnTo>
                  <a:pt x="10230" y="1856"/>
                </a:lnTo>
                <a:lnTo>
                  <a:pt x="10230" y="1808"/>
                </a:lnTo>
                <a:lnTo>
                  <a:pt x="10345" y="1809"/>
                </a:lnTo>
                <a:lnTo>
                  <a:pt x="10406" y="1803"/>
                </a:lnTo>
                <a:lnTo>
                  <a:pt x="10401" y="1804"/>
                </a:lnTo>
                <a:lnTo>
                  <a:pt x="10413" y="1800"/>
                </a:lnTo>
                <a:lnTo>
                  <a:pt x="10428" y="1845"/>
                </a:lnTo>
                <a:close/>
                <a:moveTo>
                  <a:pt x="10086" y="1856"/>
                </a:moveTo>
                <a:lnTo>
                  <a:pt x="9894" y="1856"/>
                </a:lnTo>
                <a:lnTo>
                  <a:pt x="9894" y="1808"/>
                </a:lnTo>
                <a:lnTo>
                  <a:pt x="10086" y="1808"/>
                </a:lnTo>
                <a:lnTo>
                  <a:pt x="10086" y="1856"/>
                </a:lnTo>
                <a:close/>
                <a:moveTo>
                  <a:pt x="9750" y="1856"/>
                </a:moveTo>
                <a:lnTo>
                  <a:pt x="9558" y="1856"/>
                </a:lnTo>
                <a:lnTo>
                  <a:pt x="9558" y="1808"/>
                </a:lnTo>
                <a:lnTo>
                  <a:pt x="9750" y="1808"/>
                </a:lnTo>
                <a:lnTo>
                  <a:pt x="9750" y="1856"/>
                </a:lnTo>
                <a:close/>
                <a:moveTo>
                  <a:pt x="9414" y="1856"/>
                </a:moveTo>
                <a:lnTo>
                  <a:pt x="9222" y="1856"/>
                </a:lnTo>
                <a:lnTo>
                  <a:pt x="9222" y="1808"/>
                </a:lnTo>
                <a:lnTo>
                  <a:pt x="9414" y="1808"/>
                </a:lnTo>
                <a:lnTo>
                  <a:pt x="9414" y="1856"/>
                </a:lnTo>
                <a:close/>
                <a:moveTo>
                  <a:pt x="9078" y="1856"/>
                </a:moveTo>
                <a:lnTo>
                  <a:pt x="8886" y="1856"/>
                </a:lnTo>
                <a:lnTo>
                  <a:pt x="8886" y="1808"/>
                </a:lnTo>
                <a:lnTo>
                  <a:pt x="9078" y="1808"/>
                </a:lnTo>
                <a:lnTo>
                  <a:pt x="9078" y="1856"/>
                </a:lnTo>
                <a:close/>
                <a:moveTo>
                  <a:pt x="8742" y="1856"/>
                </a:moveTo>
                <a:lnTo>
                  <a:pt x="8550" y="1856"/>
                </a:lnTo>
                <a:lnTo>
                  <a:pt x="8550" y="1808"/>
                </a:lnTo>
                <a:lnTo>
                  <a:pt x="8742" y="1808"/>
                </a:lnTo>
                <a:lnTo>
                  <a:pt x="8742" y="1856"/>
                </a:lnTo>
                <a:close/>
                <a:moveTo>
                  <a:pt x="8406" y="1856"/>
                </a:moveTo>
                <a:lnTo>
                  <a:pt x="8214" y="1856"/>
                </a:lnTo>
                <a:lnTo>
                  <a:pt x="8214" y="1808"/>
                </a:lnTo>
                <a:lnTo>
                  <a:pt x="8406" y="1808"/>
                </a:lnTo>
                <a:lnTo>
                  <a:pt x="8406" y="1856"/>
                </a:lnTo>
                <a:close/>
                <a:moveTo>
                  <a:pt x="8070" y="1856"/>
                </a:moveTo>
                <a:lnTo>
                  <a:pt x="7878" y="1856"/>
                </a:lnTo>
                <a:lnTo>
                  <a:pt x="7878" y="1808"/>
                </a:lnTo>
                <a:lnTo>
                  <a:pt x="8070" y="1808"/>
                </a:lnTo>
                <a:lnTo>
                  <a:pt x="8070" y="1856"/>
                </a:lnTo>
                <a:close/>
                <a:moveTo>
                  <a:pt x="7734" y="1856"/>
                </a:moveTo>
                <a:lnTo>
                  <a:pt x="7542" y="1856"/>
                </a:lnTo>
                <a:lnTo>
                  <a:pt x="7542" y="1808"/>
                </a:lnTo>
                <a:lnTo>
                  <a:pt x="7734" y="1808"/>
                </a:lnTo>
                <a:lnTo>
                  <a:pt x="7734" y="1856"/>
                </a:lnTo>
                <a:close/>
                <a:moveTo>
                  <a:pt x="7398" y="1856"/>
                </a:moveTo>
                <a:lnTo>
                  <a:pt x="7206" y="1856"/>
                </a:lnTo>
                <a:lnTo>
                  <a:pt x="7206" y="1808"/>
                </a:lnTo>
                <a:lnTo>
                  <a:pt x="7398" y="1808"/>
                </a:lnTo>
                <a:lnTo>
                  <a:pt x="7398" y="1856"/>
                </a:lnTo>
                <a:close/>
                <a:moveTo>
                  <a:pt x="7062" y="1856"/>
                </a:moveTo>
                <a:lnTo>
                  <a:pt x="6870" y="1856"/>
                </a:lnTo>
                <a:lnTo>
                  <a:pt x="6870" y="1808"/>
                </a:lnTo>
                <a:lnTo>
                  <a:pt x="7062" y="1808"/>
                </a:lnTo>
                <a:lnTo>
                  <a:pt x="7062" y="1856"/>
                </a:lnTo>
                <a:close/>
                <a:moveTo>
                  <a:pt x="6726" y="1856"/>
                </a:moveTo>
                <a:lnTo>
                  <a:pt x="6534" y="1856"/>
                </a:lnTo>
                <a:lnTo>
                  <a:pt x="6534" y="1808"/>
                </a:lnTo>
                <a:lnTo>
                  <a:pt x="6726" y="1808"/>
                </a:lnTo>
                <a:lnTo>
                  <a:pt x="6726" y="1856"/>
                </a:lnTo>
                <a:close/>
                <a:moveTo>
                  <a:pt x="6390" y="1856"/>
                </a:moveTo>
                <a:lnTo>
                  <a:pt x="6198" y="1856"/>
                </a:lnTo>
                <a:lnTo>
                  <a:pt x="6198" y="1808"/>
                </a:lnTo>
                <a:lnTo>
                  <a:pt x="6390" y="1808"/>
                </a:lnTo>
                <a:lnTo>
                  <a:pt x="6390" y="1856"/>
                </a:lnTo>
                <a:close/>
                <a:moveTo>
                  <a:pt x="6054" y="1856"/>
                </a:moveTo>
                <a:lnTo>
                  <a:pt x="5862" y="1856"/>
                </a:lnTo>
                <a:lnTo>
                  <a:pt x="5862" y="1808"/>
                </a:lnTo>
                <a:lnTo>
                  <a:pt x="6054" y="1808"/>
                </a:lnTo>
                <a:lnTo>
                  <a:pt x="6054" y="1856"/>
                </a:lnTo>
                <a:close/>
                <a:moveTo>
                  <a:pt x="5718" y="1856"/>
                </a:moveTo>
                <a:lnTo>
                  <a:pt x="5526" y="1856"/>
                </a:lnTo>
                <a:lnTo>
                  <a:pt x="5526" y="1808"/>
                </a:lnTo>
                <a:lnTo>
                  <a:pt x="5718" y="1808"/>
                </a:lnTo>
                <a:lnTo>
                  <a:pt x="5718" y="1856"/>
                </a:lnTo>
                <a:close/>
                <a:moveTo>
                  <a:pt x="5382" y="1856"/>
                </a:moveTo>
                <a:lnTo>
                  <a:pt x="5190" y="1856"/>
                </a:lnTo>
                <a:lnTo>
                  <a:pt x="5190" y="1808"/>
                </a:lnTo>
                <a:lnTo>
                  <a:pt x="5382" y="1808"/>
                </a:lnTo>
                <a:lnTo>
                  <a:pt x="5382" y="1856"/>
                </a:lnTo>
                <a:close/>
                <a:moveTo>
                  <a:pt x="5046" y="1856"/>
                </a:moveTo>
                <a:lnTo>
                  <a:pt x="4854" y="1856"/>
                </a:lnTo>
                <a:lnTo>
                  <a:pt x="4854" y="1808"/>
                </a:lnTo>
                <a:lnTo>
                  <a:pt x="5046" y="1808"/>
                </a:lnTo>
                <a:lnTo>
                  <a:pt x="5046" y="1856"/>
                </a:lnTo>
                <a:close/>
                <a:moveTo>
                  <a:pt x="4710" y="1856"/>
                </a:moveTo>
                <a:lnTo>
                  <a:pt x="4518" y="1856"/>
                </a:lnTo>
                <a:lnTo>
                  <a:pt x="4518" y="1808"/>
                </a:lnTo>
                <a:lnTo>
                  <a:pt x="4710" y="1808"/>
                </a:lnTo>
                <a:lnTo>
                  <a:pt x="4710" y="1856"/>
                </a:lnTo>
                <a:close/>
                <a:moveTo>
                  <a:pt x="4374" y="1856"/>
                </a:moveTo>
                <a:lnTo>
                  <a:pt x="4182" y="1856"/>
                </a:lnTo>
                <a:lnTo>
                  <a:pt x="4182" y="1808"/>
                </a:lnTo>
                <a:lnTo>
                  <a:pt x="4374" y="1808"/>
                </a:lnTo>
                <a:lnTo>
                  <a:pt x="4374" y="1856"/>
                </a:lnTo>
                <a:close/>
                <a:moveTo>
                  <a:pt x="4038" y="1856"/>
                </a:moveTo>
                <a:lnTo>
                  <a:pt x="3846" y="1856"/>
                </a:lnTo>
                <a:lnTo>
                  <a:pt x="3846" y="1808"/>
                </a:lnTo>
                <a:lnTo>
                  <a:pt x="4038" y="1808"/>
                </a:lnTo>
                <a:lnTo>
                  <a:pt x="4038" y="1856"/>
                </a:lnTo>
                <a:close/>
                <a:moveTo>
                  <a:pt x="3702" y="1856"/>
                </a:moveTo>
                <a:lnTo>
                  <a:pt x="3510" y="1856"/>
                </a:lnTo>
                <a:lnTo>
                  <a:pt x="3510" y="1808"/>
                </a:lnTo>
                <a:lnTo>
                  <a:pt x="3702" y="1808"/>
                </a:lnTo>
                <a:lnTo>
                  <a:pt x="3702" y="1856"/>
                </a:lnTo>
                <a:close/>
                <a:moveTo>
                  <a:pt x="3366" y="1856"/>
                </a:moveTo>
                <a:lnTo>
                  <a:pt x="3174" y="1856"/>
                </a:lnTo>
                <a:lnTo>
                  <a:pt x="3174" y="1808"/>
                </a:lnTo>
                <a:lnTo>
                  <a:pt x="3366" y="1808"/>
                </a:lnTo>
                <a:lnTo>
                  <a:pt x="3366" y="1856"/>
                </a:lnTo>
                <a:close/>
                <a:moveTo>
                  <a:pt x="3030" y="1856"/>
                </a:moveTo>
                <a:lnTo>
                  <a:pt x="2838" y="1856"/>
                </a:lnTo>
                <a:lnTo>
                  <a:pt x="2838" y="1808"/>
                </a:lnTo>
                <a:lnTo>
                  <a:pt x="3030" y="1808"/>
                </a:lnTo>
                <a:lnTo>
                  <a:pt x="3030" y="1856"/>
                </a:lnTo>
                <a:close/>
                <a:moveTo>
                  <a:pt x="2694" y="1856"/>
                </a:moveTo>
                <a:lnTo>
                  <a:pt x="2502" y="1856"/>
                </a:lnTo>
                <a:lnTo>
                  <a:pt x="2502" y="1808"/>
                </a:lnTo>
                <a:lnTo>
                  <a:pt x="2694" y="1808"/>
                </a:lnTo>
                <a:lnTo>
                  <a:pt x="2694" y="1856"/>
                </a:lnTo>
                <a:close/>
                <a:moveTo>
                  <a:pt x="2358" y="1856"/>
                </a:moveTo>
                <a:lnTo>
                  <a:pt x="2166" y="1856"/>
                </a:lnTo>
                <a:lnTo>
                  <a:pt x="2166" y="1808"/>
                </a:lnTo>
                <a:lnTo>
                  <a:pt x="2358" y="1808"/>
                </a:lnTo>
                <a:lnTo>
                  <a:pt x="2358" y="1856"/>
                </a:lnTo>
                <a:close/>
                <a:moveTo>
                  <a:pt x="2022" y="1856"/>
                </a:moveTo>
                <a:lnTo>
                  <a:pt x="1830" y="1856"/>
                </a:lnTo>
                <a:lnTo>
                  <a:pt x="1830" y="1808"/>
                </a:lnTo>
                <a:lnTo>
                  <a:pt x="2022" y="1808"/>
                </a:lnTo>
                <a:lnTo>
                  <a:pt x="2022" y="1856"/>
                </a:lnTo>
                <a:close/>
                <a:moveTo>
                  <a:pt x="1686" y="1856"/>
                </a:moveTo>
                <a:lnTo>
                  <a:pt x="1494" y="1856"/>
                </a:lnTo>
                <a:lnTo>
                  <a:pt x="1494" y="1808"/>
                </a:lnTo>
                <a:lnTo>
                  <a:pt x="1686" y="1808"/>
                </a:lnTo>
                <a:lnTo>
                  <a:pt x="1686" y="1856"/>
                </a:lnTo>
                <a:close/>
                <a:moveTo>
                  <a:pt x="1350" y="1856"/>
                </a:moveTo>
                <a:lnTo>
                  <a:pt x="1158" y="1856"/>
                </a:lnTo>
                <a:lnTo>
                  <a:pt x="1158" y="1808"/>
                </a:lnTo>
                <a:lnTo>
                  <a:pt x="1350" y="1808"/>
                </a:lnTo>
                <a:lnTo>
                  <a:pt x="1350" y="1856"/>
                </a:lnTo>
                <a:close/>
                <a:moveTo>
                  <a:pt x="1014" y="1856"/>
                </a:moveTo>
                <a:lnTo>
                  <a:pt x="822" y="1856"/>
                </a:lnTo>
                <a:lnTo>
                  <a:pt x="822" y="1808"/>
                </a:lnTo>
                <a:lnTo>
                  <a:pt x="1014" y="1808"/>
                </a:lnTo>
                <a:lnTo>
                  <a:pt x="1014" y="1856"/>
                </a:lnTo>
                <a:close/>
                <a:moveTo>
                  <a:pt x="678" y="1856"/>
                </a:moveTo>
                <a:lnTo>
                  <a:pt x="486" y="1856"/>
                </a:lnTo>
                <a:lnTo>
                  <a:pt x="486" y="1808"/>
                </a:lnTo>
                <a:lnTo>
                  <a:pt x="678" y="1808"/>
                </a:lnTo>
                <a:lnTo>
                  <a:pt x="678" y="1856"/>
                </a:lnTo>
                <a:close/>
                <a:moveTo>
                  <a:pt x="342" y="1856"/>
                </a:moveTo>
                <a:lnTo>
                  <a:pt x="326" y="1856"/>
                </a:lnTo>
                <a:lnTo>
                  <a:pt x="263" y="1850"/>
                </a:lnTo>
                <a:cubicBezTo>
                  <a:pt x="261" y="1850"/>
                  <a:pt x="260" y="1850"/>
                  <a:pt x="258" y="1849"/>
                </a:cubicBezTo>
                <a:lnTo>
                  <a:pt x="201" y="1831"/>
                </a:lnTo>
                <a:cubicBezTo>
                  <a:pt x="200" y="1831"/>
                  <a:pt x="199" y="1830"/>
                  <a:pt x="197" y="1830"/>
                </a:cubicBezTo>
                <a:lnTo>
                  <a:pt x="148" y="1804"/>
                </a:lnTo>
                <a:lnTo>
                  <a:pt x="170" y="1761"/>
                </a:lnTo>
                <a:lnTo>
                  <a:pt x="220" y="1787"/>
                </a:lnTo>
                <a:lnTo>
                  <a:pt x="216" y="1786"/>
                </a:lnTo>
                <a:lnTo>
                  <a:pt x="273" y="1804"/>
                </a:lnTo>
                <a:lnTo>
                  <a:pt x="268" y="1803"/>
                </a:lnTo>
                <a:lnTo>
                  <a:pt x="326" y="1808"/>
                </a:lnTo>
                <a:lnTo>
                  <a:pt x="342" y="1808"/>
                </a:lnTo>
                <a:lnTo>
                  <a:pt x="342" y="1856"/>
                </a:lnTo>
                <a:close/>
                <a:moveTo>
                  <a:pt x="43" y="1688"/>
                </a:moveTo>
                <a:lnTo>
                  <a:pt x="27" y="1660"/>
                </a:lnTo>
                <a:cubicBezTo>
                  <a:pt x="27" y="1659"/>
                  <a:pt x="26" y="1657"/>
                  <a:pt x="26" y="1656"/>
                </a:cubicBezTo>
                <a:lnTo>
                  <a:pt x="8" y="1600"/>
                </a:lnTo>
                <a:cubicBezTo>
                  <a:pt x="7" y="1598"/>
                  <a:pt x="7" y="1597"/>
                  <a:pt x="7" y="1595"/>
                </a:cubicBezTo>
                <a:lnTo>
                  <a:pt x="1" y="1534"/>
                </a:lnTo>
                <a:lnTo>
                  <a:pt x="48" y="1529"/>
                </a:lnTo>
                <a:lnTo>
                  <a:pt x="54" y="1590"/>
                </a:lnTo>
                <a:lnTo>
                  <a:pt x="53" y="1585"/>
                </a:lnTo>
                <a:lnTo>
                  <a:pt x="71" y="1641"/>
                </a:lnTo>
                <a:lnTo>
                  <a:pt x="70" y="1637"/>
                </a:lnTo>
                <a:lnTo>
                  <a:pt x="85" y="1665"/>
                </a:lnTo>
                <a:lnTo>
                  <a:pt x="43" y="168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4" name="Fluxograma: Disco magnético 43"/>
          <p:cNvSpPr/>
          <p:nvPr/>
        </p:nvSpPr>
        <p:spPr>
          <a:xfrm>
            <a:off x="2714612" y="4429132"/>
            <a:ext cx="714380" cy="71438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5" name="CaixaDeTexto 44"/>
          <p:cNvSpPr txBox="1"/>
          <p:nvPr/>
        </p:nvSpPr>
        <p:spPr>
          <a:xfrm>
            <a:off x="2786050" y="4714884"/>
            <a:ext cx="642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rgbClr val="EB7123"/>
                </a:solidFill>
              </a:rPr>
              <a:t>PARCELAS</a:t>
            </a:r>
            <a:endParaRPr lang="pt-BR" sz="800" b="1" dirty="0">
              <a:solidFill>
                <a:srgbClr val="EB7123"/>
              </a:solidFill>
            </a:endParaRPr>
          </a:p>
        </p:txBody>
      </p:sp>
      <p:sp>
        <p:nvSpPr>
          <p:cNvPr id="46" name="Fluxograma: Disco magnético 45"/>
          <p:cNvSpPr/>
          <p:nvPr/>
        </p:nvSpPr>
        <p:spPr>
          <a:xfrm>
            <a:off x="3571868" y="4429132"/>
            <a:ext cx="785818" cy="71438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7" name="CaixaDeTexto 46"/>
          <p:cNvSpPr txBox="1"/>
          <p:nvPr/>
        </p:nvSpPr>
        <p:spPr>
          <a:xfrm>
            <a:off x="3571868" y="4714884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rgbClr val="EB7123"/>
                </a:solidFill>
              </a:rPr>
              <a:t>PAGAMENTOS</a:t>
            </a:r>
            <a:endParaRPr lang="pt-BR" sz="800" b="1" dirty="0">
              <a:solidFill>
                <a:srgbClr val="EB7123"/>
              </a:solidFill>
            </a:endParaRPr>
          </a:p>
        </p:txBody>
      </p:sp>
      <p:sp>
        <p:nvSpPr>
          <p:cNvPr id="48" name="Freeform 99"/>
          <p:cNvSpPr>
            <a:spLocks noEditPoints="1"/>
          </p:cNvSpPr>
          <p:nvPr/>
        </p:nvSpPr>
        <p:spPr bwMode="auto">
          <a:xfrm>
            <a:off x="1643042" y="4286256"/>
            <a:ext cx="2928958" cy="1143008"/>
          </a:xfrm>
          <a:custGeom>
            <a:avLst/>
            <a:gdLst>
              <a:gd name="T0" fmla="*/ 0 w 10672"/>
              <a:gd name="T1" fmla="*/ 2147483647 h 1856"/>
              <a:gd name="T2" fmla="*/ 2147483647 w 10672"/>
              <a:gd name="T3" fmla="*/ 2147483647 h 1856"/>
              <a:gd name="T4" fmla="*/ 2147483647 w 10672"/>
              <a:gd name="T5" fmla="*/ 2147483647 h 1856"/>
              <a:gd name="T6" fmla="*/ 2147483647 w 10672"/>
              <a:gd name="T7" fmla="*/ 2147483647 h 1856"/>
              <a:gd name="T8" fmla="*/ 2147483647 w 10672"/>
              <a:gd name="T9" fmla="*/ 2147483647 h 1856"/>
              <a:gd name="T10" fmla="*/ 2147483647 w 10672"/>
              <a:gd name="T11" fmla="*/ 0 h 1856"/>
              <a:gd name="T12" fmla="*/ 2147483647 w 10672"/>
              <a:gd name="T13" fmla="*/ 0 h 1856"/>
              <a:gd name="T14" fmla="*/ 2147483647 w 10672"/>
              <a:gd name="T15" fmla="*/ 2147483647 h 1856"/>
              <a:gd name="T16" fmla="*/ 2147483647 w 10672"/>
              <a:gd name="T17" fmla="*/ 0 h 1856"/>
              <a:gd name="T18" fmla="*/ 2147483647 w 10672"/>
              <a:gd name="T19" fmla="*/ 2147483647 h 1856"/>
              <a:gd name="T20" fmla="*/ 2147483647 w 10672"/>
              <a:gd name="T21" fmla="*/ 0 h 1856"/>
              <a:gd name="T22" fmla="*/ 2147483647 w 10672"/>
              <a:gd name="T23" fmla="*/ 0 h 1856"/>
              <a:gd name="T24" fmla="*/ 2147483647 w 10672"/>
              <a:gd name="T25" fmla="*/ 2147483647 h 1856"/>
              <a:gd name="T26" fmla="*/ 2147483647 w 10672"/>
              <a:gd name="T27" fmla="*/ 0 h 1856"/>
              <a:gd name="T28" fmla="*/ 2147483647 w 10672"/>
              <a:gd name="T29" fmla="*/ 2147483647 h 1856"/>
              <a:gd name="T30" fmla="*/ 2147483647 w 10672"/>
              <a:gd name="T31" fmla="*/ 0 h 1856"/>
              <a:gd name="T32" fmla="*/ 2147483647 w 10672"/>
              <a:gd name="T33" fmla="*/ 0 h 1856"/>
              <a:gd name="T34" fmla="*/ 2147483647 w 10672"/>
              <a:gd name="T35" fmla="*/ 2147483647 h 1856"/>
              <a:gd name="T36" fmla="*/ 2147483647 w 10672"/>
              <a:gd name="T37" fmla="*/ 0 h 1856"/>
              <a:gd name="T38" fmla="*/ 2147483647 w 10672"/>
              <a:gd name="T39" fmla="*/ 2147483647 h 1856"/>
              <a:gd name="T40" fmla="*/ 2147483647 w 10672"/>
              <a:gd name="T41" fmla="*/ 0 h 1856"/>
              <a:gd name="T42" fmla="*/ 2147483647 w 10672"/>
              <a:gd name="T43" fmla="*/ 0 h 1856"/>
              <a:gd name="T44" fmla="*/ 2147483647 w 10672"/>
              <a:gd name="T45" fmla="*/ 2147483647 h 1856"/>
              <a:gd name="T46" fmla="*/ 2147483647 w 10672"/>
              <a:gd name="T47" fmla="*/ 0 h 1856"/>
              <a:gd name="T48" fmla="*/ 2147483647 w 10672"/>
              <a:gd name="T49" fmla="*/ 2147483647 h 1856"/>
              <a:gd name="T50" fmla="*/ 2147483647 w 10672"/>
              <a:gd name="T51" fmla="*/ 0 h 1856"/>
              <a:gd name="T52" fmla="*/ 2147483647 w 10672"/>
              <a:gd name="T53" fmla="*/ 2147483647 h 1856"/>
              <a:gd name="T54" fmla="*/ 2147483647 w 10672"/>
              <a:gd name="T55" fmla="*/ 2147483647 h 1856"/>
              <a:gd name="T56" fmla="*/ 2147483647 w 10672"/>
              <a:gd name="T57" fmla="*/ 2147483647 h 1856"/>
              <a:gd name="T58" fmla="*/ 2147483647 w 10672"/>
              <a:gd name="T59" fmla="*/ 2147483647 h 1856"/>
              <a:gd name="T60" fmla="*/ 2147483647 w 10672"/>
              <a:gd name="T61" fmla="*/ 2147483647 h 1856"/>
              <a:gd name="T62" fmla="*/ 2147483647 w 10672"/>
              <a:gd name="T63" fmla="*/ 2147483647 h 1856"/>
              <a:gd name="T64" fmla="*/ 2147483647 w 10672"/>
              <a:gd name="T65" fmla="*/ 2147483647 h 1856"/>
              <a:gd name="T66" fmla="*/ 2147483647 w 10672"/>
              <a:gd name="T67" fmla="*/ 2147483647 h 1856"/>
              <a:gd name="T68" fmla="*/ 2147483647 w 10672"/>
              <a:gd name="T69" fmla="*/ 2147483647 h 1856"/>
              <a:gd name="T70" fmla="*/ 2147483647 w 10672"/>
              <a:gd name="T71" fmla="*/ 2147483647 h 1856"/>
              <a:gd name="T72" fmla="*/ 2147483647 w 10672"/>
              <a:gd name="T73" fmla="*/ 2147483647 h 1856"/>
              <a:gd name="T74" fmla="*/ 2147483647 w 10672"/>
              <a:gd name="T75" fmla="*/ 2147483647 h 1856"/>
              <a:gd name="T76" fmla="*/ 2147483647 w 10672"/>
              <a:gd name="T77" fmla="*/ 2147483647 h 1856"/>
              <a:gd name="T78" fmla="*/ 2147483647 w 10672"/>
              <a:gd name="T79" fmla="*/ 2147483647 h 1856"/>
              <a:gd name="T80" fmla="*/ 2147483647 w 10672"/>
              <a:gd name="T81" fmla="*/ 2147483647 h 1856"/>
              <a:gd name="T82" fmla="*/ 2147483647 w 10672"/>
              <a:gd name="T83" fmla="*/ 2147483647 h 1856"/>
              <a:gd name="T84" fmla="*/ 2147483647 w 10672"/>
              <a:gd name="T85" fmla="*/ 2147483647 h 1856"/>
              <a:gd name="T86" fmla="*/ 2147483647 w 10672"/>
              <a:gd name="T87" fmla="*/ 2147483647 h 1856"/>
              <a:gd name="T88" fmla="*/ 2147483647 w 10672"/>
              <a:gd name="T89" fmla="*/ 2147483647 h 1856"/>
              <a:gd name="T90" fmla="*/ 2147483647 w 10672"/>
              <a:gd name="T91" fmla="*/ 2147483647 h 1856"/>
              <a:gd name="T92" fmla="*/ 2147483647 w 10672"/>
              <a:gd name="T93" fmla="*/ 2147483647 h 1856"/>
              <a:gd name="T94" fmla="*/ 2147483647 w 10672"/>
              <a:gd name="T95" fmla="*/ 2147483647 h 1856"/>
              <a:gd name="T96" fmla="*/ 2147483647 w 10672"/>
              <a:gd name="T97" fmla="*/ 2147483647 h 1856"/>
              <a:gd name="T98" fmla="*/ 2147483647 w 10672"/>
              <a:gd name="T99" fmla="*/ 2147483647 h 1856"/>
              <a:gd name="T100" fmla="*/ 2147483647 w 10672"/>
              <a:gd name="T101" fmla="*/ 2147483647 h 1856"/>
              <a:gd name="T102" fmla="*/ 2147483647 w 10672"/>
              <a:gd name="T103" fmla="*/ 2147483647 h 1856"/>
              <a:gd name="T104" fmla="*/ 2147483647 w 10672"/>
              <a:gd name="T105" fmla="*/ 2147483647 h 1856"/>
              <a:gd name="T106" fmla="*/ 2147483647 w 10672"/>
              <a:gd name="T107" fmla="*/ 2147483647 h 1856"/>
              <a:gd name="T108" fmla="*/ 2147483647 w 10672"/>
              <a:gd name="T109" fmla="*/ 2147483647 h 1856"/>
              <a:gd name="T110" fmla="*/ 2147483647 w 10672"/>
              <a:gd name="T111" fmla="*/ 2147483647 h 1856"/>
              <a:gd name="T112" fmla="*/ 2147483647 w 10672"/>
              <a:gd name="T113" fmla="*/ 2147483647 h 1856"/>
              <a:gd name="T114" fmla="*/ 2147483647 w 10672"/>
              <a:gd name="T115" fmla="*/ 2147483647 h 1856"/>
              <a:gd name="T116" fmla="*/ 2147483647 w 10672"/>
              <a:gd name="T117" fmla="*/ 2147483647 h 1856"/>
              <a:gd name="T118" fmla="*/ 2147483647 w 10672"/>
              <a:gd name="T119" fmla="*/ 2147483647 h 1856"/>
              <a:gd name="T120" fmla="*/ 2147483647 w 10672"/>
              <a:gd name="T121" fmla="*/ 2147483647 h 1856"/>
              <a:gd name="T122" fmla="*/ 2147483647 w 10672"/>
              <a:gd name="T123" fmla="*/ 2147483647 h 18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672"/>
              <a:gd name="T187" fmla="*/ 0 h 1856"/>
              <a:gd name="T188" fmla="*/ 10672 w 10672"/>
              <a:gd name="T189" fmla="*/ 1856 h 18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672" h="1856">
                <a:moveTo>
                  <a:pt x="0" y="1531"/>
                </a:moveTo>
                <a:lnTo>
                  <a:pt x="0" y="1339"/>
                </a:lnTo>
                <a:lnTo>
                  <a:pt x="48" y="1339"/>
                </a:lnTo>
                <a:lnTo>
                  <a:pt x="48" y="1531"/>
                </a:lnTo>
                <a:lnTo>
                  <a:pt x="0" y="1531"/>
                </a:lnTo>
                <a:close/>
                <a:moveTo>
                  <a:pt x="0" y="1195"/>
                </a:moveTo>
                <a:lnTo>
                  <a:pt x="0" y="1003"/>
                </a:lnTo>
                <a:lnTo>
                  <a:pt x="48" y="1003"/>
                </a:lnTo>
                <a:lnTo>
                  <a:pt x="48" y="1195"/>
                </a:lnTo>
                <a:lnTo>
                  <a:pt x="0" y="1195"/>
                </a:lnTo>
                <a:close/>
                <a:moveTo>
                  <a:pt x="0" y="859"/>
                </a:moveTo>
                <a:lnTo>
                  <a:pt x="0" y="667"/>
                </a:lnTo>
                <a:lnTo>
                  <a:pt x="48" y="667"/>
                </a:lnTo>
                <a:lnTo>
                  <a:pt x="48" y="859"/>
                </a:lnTo>
                <a:lnTo>
                  <a:pt x="0" y="859"/>
                </a:lnTo>
                <a:close/>
                <a:moveTo>
                  <a:pt x="0" y="523"/>
                </a:moveTo>
                <a:lnTo>
                  <a:pt x="0" y="331"/>
                </a:lnTo>
                <a:lnTo>
                  <a:pt x="48" y="331"/>
                </a:lnTo>
                <a:lnTo>
                  <a:pt x="48" y="523"/>
                </a:lnTo>
                <a:lnTo>
                  <a:pt x="0" y="523"/>
                </a:lnTo>
                <a:close/>
                <a:moveTo>
                  <a:pt x="36" y="181"/>
                </a:moveTo>
                <a:lnTo>
                  <a:pt x="55" y="146"/>
                </a:lnTo>
                <a:cubicBezTo>
                  <a:pt x="56" y="145"/>
                  <a:pt x="57" y="144"/>
                  <a:pt x="58" y="142"/>
                </a:cubicBezTo>
                <a:lnTo>
                  <a:pt x="94" y="97"/>
                </a:lnTo>
                <a:cubicBezTo>
                  <a:pt x="95" y="96"/>
                  <a:pt x="96" y="95"/>
                  <a:pt x="97" y="94"/>
                </a:cubicBezTo>
                <a:lnTo>
                  <a:pt x="142" y="58"/>
                </a:lnTo>
                <a:cubicBezTo>
                  <a:pt x="144" y="57"/>
                  <a:pt x="145" y="56"/>
                  <a:pt x="146" y="55"/>
                </a:cubicBezTo>
                <a:lnTo>
                  <a:pt x="178" y="38"/>
                </a:lnTo>
                <a:lnTo>
                  <a:pt x="201" y="80"/>
                </a:lnTo>
                <a:lnTo>
                  <a:pt x="169" y="98"/>
                </a:lnTo>
                <a:lnTo>
                  <a:pt x="172" y="95"/>
                </a:lnTo>
                <a:lnTo>
                  <a:pt x="127" y="131"/>
                </a:lnTo>
                <a:lnTo>
                  <a:pt x="131" y="127"/>
                </a:lnTo>
                <a:lnTo>
                  <a:pt x="95" y="172"/>
                </a:lnTo>
                <a:lnTo>
                  <a:pt x="98" y="169"/>
                </a:lnTo>
                <a:lnTo>
                  <a:pt x="78" y="204"/>
                </a:lnTo>
                <a:lnTo>
                  <a:pt x="36" y="181"/>
                </a:lnTo>
                <a:close/>
                <a:moveTo>
                  <a:pt x="328" y="0"/>
                </a:moveTo>
                <a:lnTo>
                  <a:pt x="520" y="0"/>
                </a:lnTo>
                <a:lnTo>
                  <a:pt x="520" y="48"/>
                </a:lnTo>
                <a:lnTo>
                  <a:pt x="328" y="48"/>
                </a:lnTo>
                <a:lnTo>
                  <a:pt x="328" y="0"/>
                </a:lnTo>
                <a:close/>
                <a:moveTo>
                  <a:pt x="664" y="0"/>
                </a:moveTo>
                <a:lnTo>
                  <a:pt x="856" y="0"/>
                </a:lnTo>
                <a:lnTo>
                  <a:pt x="856" y="48"/>
                </a:lnTo>
                <a:lnTo>
                  <a:pt x="664" y="48"/>
                </a:lnTo>
                <a:lnTo>
                  <a:pt x="664" y="0"/>
                </a:lnTo>
                <a:close/>
                <a:moveTo>
                  <a:pt x="1000" y="0"/>
                </a:moveTo>
                <a:lnTo>
                  <a:pt x="1192" y="0"/>
                </a:lnTo>
                <a:lnTo>
                  <a:pt x="1192" y="48"/>
                </a:lnTo>
                <a:lnTo>
                  <a:pt x="1000" y="48"/>
                </a:lnTo>
                <a:lnTo>
                  <a:pt x="1000" y="0"/>
                </a:lnTo>
                <a:close/>
                <a:moveTo>
                  <a:pt x="1336" y="0"/>
                </a:moveTo>
                <a:lnTo>
                  <a:pt x="1528" y="0"/>
                </a:lnTo>
                <a:lnTo>
                  <a:pt x="1528" y="48"/>
                </a:lnTo>
                <a:lnTo>
                  <a:pt x="1336" y="48"/>
                </a:lnTo>
                <a:lnTo>
                  <a:pt x="1336" y="0"/>
                </a:lnTo>
                <a:close/>
                <a:moveTo>
                  <a:pt x="1672" y="0"/>
                </a:moveTo>
                <a:lnTo>
                  <a:pt x="1864" y="0"/>
                </a:lnTo>
                <a:lnTo>
                  <a:pt x="1864" y="48"/>
                </a:lnTo>
                <a:lnTo>
                  <a:pt x="1672" y="48"/>
                </a:lnTo>
                <a:lnTo>
                  <a:pt x="1672" y="0"/>
                </a:lnTo>
                <a:close/>
                <a:moveTo>
                  <a:pt x="2008" y="0"/>
                </a:moveTo>
                <a:lnTo>
                  <a:pt x="2200" y="0"/>
                </a:lnTo>
                <a:lnTo>
                  <a:pt x="2200" y="48"/>
                </a:lnTo>
                <a:lnTo>
                  <a:pt x="2008" y="48"/>
                </a:lnTo>
                <a:lnTo>
                  <a:pt x="2008" y="0"/>
                </a:lnTo>
                <a:close/>
                <a:moveTo>
                  <a:pt x="2344" y="0"/>
                </a:moveTo>
                <a:lnTo>
                  <a:pt x="2536" y="0"/>
                </a:lnTo>
                <a:lnTo>
                  <a:pt x="2536" y="48"/>
                </a:lnTo>
                <a:lnTo>
                  <a:pt x="2344" y="48"/>
                </a:lnTo>
                <a:lnTo>
                  <a:pt x="2344" y="0"/>
                </a:lnTo>
                <a:close/>
                <a:moveTo>
                  <a:pt x="2680" y="0"/>
                </a:moveTo>
                <a:lnTo>
                  <a:pt x="2872" y="0"/>
                </a:lnTo>
                <a:lnTo>
                  <a:pt x="2872" y="48"/>
                </a:lnTo>
                <a:lnTo>
                  <a:pt x="2680" y="48"/>
                </a:lnTo>
                <a:lnTo>
                  <a:pt x="2680" y="0"/>
                </a:lnTo>
                <a:close/>
                <a:moveTo>
                  <a:pt x="3016" y="0"/>
                </a:moveTo>
                <a:lnTo>
                  <a:pt x="3208" y="0"/>
                </a:lnTo>
                <a:lnTo>
                  <a:pt x="3208" y="48"/>
                </a:lnTo>
                <a:lnTo>
                  <a:pt x="3016" y="48"/>
                </a:lnTo>
                <a:lnTo>
                  <a:pt x="3016" y="0"/>
                </a:lnTo>
                <a:close/>
                <a:moveTo>
                  <a:pt x="3352" y="0"/>
                </a:moveTo>
                <a:lnTo>
                  <a:pt x="3544" y="0"/>
                </a:lnTo>
                <a:lnTo>
                  <a:pt x="3544" y="48"/>
                </a:lnTo>
                <a:lnTo>
                  <a:pt x="3352" y="48"/>
                </a:lnTo>
                <a:lnTo>
                  <a:pt x="3352" y="0"/>
                </a:lnTo>
                <a:close/>
                <a:moveTo>
                  <a:pt x="3688" y="0"/>
                </a:moveTo>
                <a:lnTo>
                  <a:pt x="3880" y="0"/>
                </a:lnTo>
                <a:lnTo>
                  <a:pt x="3880" y="48"/>
                </a:lnTo>
                <a:lnTo>
                  <a:pt x="3688" y="48"/>
                </a:lnTo>
                <a:lnTo>
                  <a:pt x="3688" y="0"/>
                </a:lnTo>
                <a:close/>
                <a:moveTo>
                  <a:pt x="4024" y="0"/>
                </a:moveTo>
                <a:lnTo>
                  <a:pt x="4216" y="0"/>
                </a:lnTo>
                <a:lnTo>
                  <a:pt x="4216" y="48"/>
                </a:lnTo>
                <a:lnTo>
                  <a:pt x="4024" y="48"/>
                </a:lnTo>
                <a:lnTo>
                  <a:pt x="4024" y="0"/>
                </a:lnTo>
                <a:close/>
                <a:moveTo>
                  <a:pt x="4360" y="0"/>
                </a:moveTo>
                <a:lnTo>
                  <a:pt x="4552" y="0"/>
                </a:lnTo>
                <a:lnTo>
                  <a:pt x="4552" y="48"/>
                </a:lnTo>
                <a:lnTo>
                  <a:pt x="4360" y="48"/>
                </a:lnTo>
                <a:lnTo>
                  <a:pt x="4360" y="0"/>
                </a:lnTo>
                <a:close/>
                <a:moveTo>
                  <a:pt x="4696" y="0"/>
                </a:moveTo>
                <a:lnTo>
                  <a:pt x="4888" y="0"/>
                </a:lnTo>
                <a:lnTo>
                  <a:pt x="4888" y="48"/>
                </a:lnTo>
                <a:lnTo>
                  <a:pt x="4696" y="48"/>
                </a:lnTo>
                <a:lnTo>
                  <a:pt x="4696" y="0"/>
                </a:lnTo>
                <a:close/>
                <a:moveTo>
                  <a:pt x="5032" y="0"/>
                </a:moveTo>
                <a:lnTo>
                  <a:pt x="5224" y="0"/>
                </a:lnTo>
                <a:lnTo>
                  <a:pt x="5224" y="48"/>
                </a:lnTo>
                <a:lnTo>
                  <a:pt x="5032" y="48"/>
                </a:lnTo>
                <a:lnTo>
                  <a:pt x="5032" y="0"/>
                </a:lnTo>
                <a:close/>
                <a:moveTo>
                  <a:pt x="5368" y="0"/>
                </a:moveTo>
                <a:lnTo>
                  <a:pt x="5560" y="0"/>
                </a:lnTo>
                <a:lnTo>
                  <a:pt x="5560" y="48"/>
                </a:lnTo>
                <a:lnTo>
                  <a:pt x="5368" y="48"/>
                </a:lnTo>
                <a:lnTo>
                  <a:pt x="5368" y="0"/>
                </a:lnTo>
                <a:close/>
                <a:moveTo>
                  <a:pt x="5704" y="0"/>
                </a:moveTo>
                <a:lnTo>
                  <a:pt x="5896" y="0"/>
                </a:lnTo>
                <a:lnTo>
                  <a:pt x="5896" y="48"/>
                </a:lnTo>
                <a:lnTo>
                  <a:pt x="5704" y="48"/>
                </a:lnTo>
                <a:lnTo>
                  <a:pt x="5704" y="0"/>
                </a:lnTo>
                <a:close/>
                <a:moveTo>
                  <a:pt x="6040" y="0"/>
                </a:moveTo>
                <a:lnTo>
                  <a:pt x="6232" y="0"/>
                </a:lnTo>
                <a:lnTo>
                  <a:pt x="6232" y="48"/>
                </a:lnTo>
                <a:lnTo>
                  <a:pt x="6040" y="48"/>
                </a:lnTo>
                <a:lnTo>
                  <a:pt x="6040" y="0"/>
                </a:lnTo>
                <a:close/>
                <a:moveTo>
                  <a:pt x="6376" y="0"/>
                </a:moveTo>
                <a:lnTo>
                  <a:pt x="6568" y="0"/>
                </a:lnTo>
                <a:lnTo>
                  <a:pt x="6568" y="48"/>
                </a:lnTo>
                <a:lnTo>
                  <a:pt x="6376" y="48"/>
                </a:lnTo>
                <a:lnTo>
                  <a:pt x="6376" y="0"/>
                </a:lnTo>
                <a:close/>
                <a:moveTo>
                  <a:pt x="6712" y="0"/>
                </a:moveTo>
                <a:lnTo>
                  <a:pt x="6904" y="0"/>
                </a:lnTo>
                <a:lnTo>
                  <a:pt x="6904" y="48"/>
                </a:lnTo>
                <a:lnTo>
                  <a:pt x="6712" y="48"/>
                </a:lnTo>
                <a:lnTo>
                  <a:pt x="6712" y="0"/>
                </a:lnTo>
                <a:close/>
                <a:moveTo>
                  <a:pt x="7048" y="0"/>
                </a:moveTo>
                <a:lnTo>
                  <a:pt x="7240" y="0"/>
                </a:lnTo>
                <a:lnTo>
                  <a:pt x="7240" y="48"/>
                </a:lnTo>
                <a:lnTo>
                  <a:pt x="7048" y="48"/>
                </a:lnTo>
                <a:lnTo>
                  <a:pt x="7048" y="0"/>
                </a:lnTo>
                <a:close/>
                <a:moveTo>
                  <a:pt x="7384" y="0"/>
                </a:moveTo>
                <a:lnTo>
                  <a:pt x="7576" y="0"/>
                </a:lnTo>
                <a:lnTo>
                  <a:pt x="7576" y="48"/>
                </a:lnTo>
                <a:lnTo>
                  <a:pt x="7384" y="48"/>
                </a:lnTo>
                <a:lnTo>
                  <a:pt x="7384" y="0"/>
                </a:lnTo>
                <a:close/>
                <a:moveTo>
                  <a:pt x="7720" y="0"/>
                </a:moveTo>
                <a:lnTo>
                  <a:pt x="7912" y="0"/>
                </a:lnTo>
                <a:lnTo>
                  <a:pt x="7912" y="48"/>
                </a:lnTo>
                <a:lnTo>
                  <a:pt x="7720" y="48"/>
                </a:lnTo>
                <a:lnTo>
                  <a:pt x="7720" y="0"/>
                </a:lnTo>
                <a:close/>
                <a:moveTo>
                  <a:pt x="8056" y="0"/>
                </a:moveTo>
                <a:lnTo>
                  <a:pt x="8248" y="0"/>
                </a:lnTo>
                <a:lnTo>
                  <a:pt x="8248" y="48"/>
                </a:lnTo>
                <a:lnTo>
                  <a:pt x="8056" y="48"/>
                </a:lnTo>
                <a:lnTo>
                  <a:pt x="8056" y="0"/>
                </a:lnTo>
                <a:close/>
                <a:moveTo>
                  <a:pt x="8392" y="0"/>
                </a:moveTo>
                <a:lnTo>
                  <a:pt x="8584" y="0"/>
                </a:lnTo>
                <a:lnTo>
                  <a:pt x="8584" y="48"/>
                </a:lnTo>
                <a:lnTo>
                  <a:pt x="8392" y="48"/>
                </a:lnTo>
                <a:lnTo>
                  <a:pt x="8392" y="0"/>
                </a:lnTo>
                <a:close/>
                <a:moveTo>
                  <a:pt x="8728" y="0"/>
                </a:moveTo>
                <a:lnTo>
                  <a:pt x="8920" y="0"/>
                </a:lnTo>
                <a:lnTo>
                  <a:pt x="8920" y="48"/>
                </a:lnTo>
                <a:lnTo>
                  <a:pt x="8728" y="48"/>
                </a:lnTo>
                <a:lnTo>
                  <a:pt x="8728" y="0"/>
                </a:lnTo>
                <a:close/>
                <a:moveTo>
                  <a:pt x="9064" y="0"/>
                </a:moveTo>
                <a:lnTo>
                  <a:pt x="9256" y="0"/>
                </a:lnTo>
                <a:lnTo>
                  <a:pt x="9256" y="48"/>
                </a:lnTo>
                <a:lnTo>
                  <a:pt x="9064" y="48"/>
                </a:lnTo>
                <a:lnTo>
                  <a:pt x="9064" y="0"/>
                </a:lnTo>
                <a:close/>
                <a:moveTo>
                  <a:pt x="9400" y="0"/>
                </a:moveTo>
                <a:lnTo>
                  <a:pt x="9592" y="0"/>
                </a:lnTo>
                <a:lnTo>
                  <a:pt x="9592" y="48"/>
                </a:lnTo>
                <a:lnTo>
                  <a:pt x="9400" y="48"/>
                </a:lnTo>
                <a:lnTo>
                  <a:pt x="9400" y="0"/>
                </a:lnTo>
                <a:close/>
                <a:moveTo>
                  <a:pt x="9736" y="0"/>
                </a:moveTo>
                <a:lnTo>
                  <a:pt x="9928" y="0"/>
                </a:lnTo>
                <a:lnTo>
                  <a:pt x="9928" y="48"/>
                </a:lnTo>
                <a:lnTo>
                  <a:pt x="9736" y="48"/>
                </a:lnTo>
                <a:lnTo>
                  <a:pt x="9736" y="0"/>
                </a:lnTo>
                <a:close/>
                <a:moveTo>
                  <a:pt x="10072" y="0"/>
                </a:moveTo>
                <a:lnTo>
                  <a:pt x="10264" y="0"/>
                </a:lnTo>
                <a:lnTo>
                  <a:pt x="10264" y="48"/>
                </a:lnTo>
                <a:lnTo>
                  <a:pt x="10072" y="48"/>
                </a:lnTo>
                <a:lnTo>
                  <a:pt x="10072" y="0"/>
                </a:lnTo>
                <a:close/>
                <a:moveTo>
                  <a:pt x="10410" y="6"/>
                </a:moveTo>
                <a:lnTo>
                  <a:pt x="10411" y="7"/>
                </a:lnTo>
                <a:cubicBezTo>
                  <a:pt x="10413" y="7"/>
                  <a:pt x="10414" y="7"/>
                  <a:pt x="10416" y="8"/>
                </a:cubicBezTo>
                <a:lnTo>
                  <a:pt x="10472" y="26"/>
                </a:lnTo>
                <a:cubicBezTo>
                  <a:pt x="10473" y="26"/>
                  <a:pt x="10475" y="27"/>
                  <a:pt x="10476" y="27"/>
                </a:cubicBezTo>
                <a:lnTo>
                  <a:pt x="10528" y="55"/>
                </a:lnTo>
                <a:cubicBezTo>
                  <a:pt x="10529" y="56"/>
                  <a:pt x="10530" y="57"/>
                  <a:pt x="10532" y="58"/>
                </a:cubicBezTo>
                <a:lnTo>
                  <a:pt x="10576" y="94"/>
                </a:lnTo>
                <a:cubicBezTo>
                  <a:pt x="10577" y="95"/>
                  <a:pt x="10578" y="96"/>
                  <a:pt x="10579" y="97"/>
                </a:cubicBezTo>
                <a:lnTo>
                  <a:pt x="10589" y="110"/>
                </a:lnTo>
                <a:lnTo>
                  <a:pt x="10552" y="140"/>
                </a:lnTo>
                <a:lnTo>
                  <a:pt x="10542" y="128"/>
                </a:lnTo>
                <a:lnTo>
                  <a:pt x="10545" y="131"/>
                </a:lnTo>
                <a:lnTo>
                  <a:pt x="10501" y="95"/>
                </a:lnTo>
                <a:lnTo>
                  <a:pt x="10505" y="98"/>
                </a:lnTo>
                <a:lnTo>
                  <a:pt x="10453" y="70"/>
                </a:lnTo>
                <a:lnTo>
                  <a:pt x="10457" y="71"/>
                </a:lnTo>
                <a:lnTo>
                  <a:pt x="10401" y="53"/>
                </a:lnTo>
                <a:lnTo>
                  <a:pt x="10406" y="54"/>
                </a:lnTo>
                <a:lnTo>
                  <a:pt x="10405" y="54"/>
                </a:lnTo>
                <a:lnTo>
                  <a:pt x="10410" y="6"/>
                </a:lnTo>
                <a:close/>
                <a:moveTo>
                  <a:pt x="10661" y="243"/>
                </a:moveTo>
                <a:lnTo>
                  <a:pt x="10665" y="258"/>
                </a:lnTo>
                <a:cubicBezTo>
                  <a:pt x="10666" y="260"/>
                  <a:pt x="10666" y="261"/>
                  <a:pt x="10666" y="263"/>
                </a:cubicBezTo>
                <a:lnTo>
                  <a:pt x="10672" y="324"/>
                </a:lnTo>
                <a:lnTo>
                  <a:pt x="10672" y="442"/>
                </a:lnTo>
                <a:lnTo>
                  <a:pt x="10624" y="442"/>
                </a:lnTo>
                <a:lnTo>
                  <a:pt x="10625" y="329"/>
                </a:lnTo>
                <a:lnTo>
                  <a:pt x="10619" y="268"/>
                </a:lnTo>
                <a:lnTo>
                  <a:pt x="10620" y="273"/>
                </a:lnTo>
                <a:lnTo>
                  <a:pt x="10615" y="258"/>
                </a:lnTo>
                <a:lnTo>
                  <a:pt x="10661" y="243"/>
                </a:lnTo>
                <a:close/>
                <a:moveTo>
                  <a:pt x="10672" y="586"/>
                </a:moveTo>
                <a:lnTo>
                  <a:pt x="10672" y="778"/>
                </a:lnTo>
                <a:lnTo>
                  <a:pt x="10624" y="778"/>
                </a:lnTo>
                <a:lnTo>
                  <a:pt x="10624" y="586"/>
                </a:lnTo>
                <a:lnTo>
                  <a:pt x="10672" y="586"/>
                </a:lnTo>
                <a:close/>
                <a:moveTo>
                  <a:pt x="10672" y="922"/>
                </a:moveTo>
                <a:lnTo>
                  <a:pt x="10672" y="1114"/>
                </a:lnTo>
                <a:lnTo>
                  <a:pt x="10624" y="1114"/>
                </a:lnTo>
                <a:lnTo>
                  <a:pt x="10624" y="922"/>
                </a:lnTo>
                <a:lnTo>
                  <a:pt x="10672" y="922"/>
                </a:lnTo>
                <a:close/>
                <a:moveTo>
                  <a:pt x="10672" y="1258"/>
                </a:moveTo>
                <a:lnTo>
                  <a:pt x="10672" y="1450"/>
                </a:lnTo>
                <a:lnTo>
                  <a:pt x="10624" y="1450"/>
                </a:lnTo>
                <a:lnTo>
                  <a:pt x="10624" y="1258"/>
                </a:lnTo>
                <a:lnTo>
                  <a:pt x="10672" y="1258"/>
                </a:lnTo>
                <a:close/>
                <a:moveTo>
                  <a:pt x="10665" y="1601"/>
                </a:moveTo>
                <a:lnTo>
                  <a:pt x="10647" y="1656"/>
                </a:lnTo>
                <a:cubicBezTo>
                  <a:pt x="10647" y="1657"/>
                  <a:pt x="10646" y="1658"/>
                  <a:pt x="10646" y="1660"/>
                </a:cubicBezTo>
                <a:lnTo>
                  <a:pt x="10619" y="1712"/>
                </a:lnTo>
                <a:cubicBezTo>
                  <a:pt x="10618" y="1713"/>
                  <a:pt x="10617" y="1715"/>
                  <a:pt x="10616" y="1716"/>
                </a:cubicBezTo>
                <a:lnTo>
                  <a:pt x="10579" y="1760"/>
                </a:lnTo>
                <a:cubicBezTo>
                  <a:pt x="10578" y="1761"/>
                  <a:pt x="10577" y="1762"/>
                  <a:pt x="10576" y="1763"/>
                </a:cubicBezTo>
                <a:lnTo>
                  <a:pt x="10562" y="1774"/>
                </a:lnTo>
                <a:lnTo>
                  <a:pt x="10531" y="1738"/>
                </a:lnTo>
                <a:lnTo>
                  <a:pt x="10545" y="1726"/>
                </a:lnTo>
                <a:lnTo>
                  <a:pt x="10542" y="1729"/>
                </a:lnTo>
                <a:lnTo>
                  <a:pt x="10579" y="1685"/>
                </a:lnTo>
                <a:lnTo>
                  <a:pt x="10576" y="1689"/>
                </a:lnTo>
                <a:lnTo>
                  <a:pt x="10603" y="1637"/>
                </a:lnTo>
                <a:lnTo>
                  <a:pt x="10602" y="1641"/>
                </a:lnTo>
                <a:lnTo>
                  <a:pt x="10619" y="1586"/>
                </a:lnTo>
                <a:lnTo>
                  <a:pt x="10665" y="1601"/>
                </a:lnTo>
                <a:close/>
                <a:moveTo>
                  <a:pt x="10428" y="1845"/>
                </a:moveTo>
                <a:lnTo>
                  <a:pt x="10416" y="1849"/>
                </a:lnTo>
                <a:cubicBezTo>
                  <a:pt x="10414" y="1850"/>
                  <a:pt x="10413" y="1850"/>
                  <a:pt x="10411" y="1850"/>
                </a:cubicBezTo>
                <a:lnTo>
                  <a:pt x="10350" y="1856"/>
                </a:lnTo>
                <a:lnTo>
                  <a:pt x="10230" y="1856"/>
                </a:lnTo>
                <a:lnTo>
                  <a:pt x="10230" y="1808"/>
                </a:lnTo>
                <a:lnTo>
                  <a:pt x="10345" y="1809"/>
                </a:lnTo>
                <a:lnTo>
                  <a:pt x="10406" y="1803"/>
                </a:lnTo>
                <a:lnTo>
                  <a:pt x="10401" y="1804"/>
                </a:lnTo>
                <a:lnTo>
                  <a:pt x="10413" y="1800"/>
                </a:lnTo>
                <a:lnTo>
                  <a:pt x="10428" y="1845"/>
                </a:lnTo>
                <a:close/>
                <a:moveTo>
                  <a:pt x="10086" y="1856"/>
                </a:moveTo>
                <a:lnTo>
                  <a:pt x="9894" y="1856"/>
                </a:lnTo>
                <a:lnTo>
                  <a:pt x="9894" y="1808"/>
                </a:lnTo>
                <a:lnTo>
                  <a:pt x="10086" y="1808"/>
                </a:lnTo>
                <a:lnTo>
                  <a:pt x="10086" y="1856"/>
                </a:lnTo>
                <a:close/>
                <a:moveTo>
                  <a:pt x="9750" y="1856"/>
                </a:moveTo>
                <a:lnTo>
                  <a:pt x="9558" y="1856"/>
                </a:lnTo>
                <a:lnTo>
                  <a:pt x="9558" y="1808"/>
                </a:lnTo>
                <a:lnTo>
                  <a:pt x="9750" y="1808"/>
                </a:lnTo>
                <a:lnTo>
                  <a:pt x="9750" y="1856"/>
                </a:lnTo>
                <a:close/>
                <a:moveTo>
                  <a:pt x="9414" y="1856"/>
                </a:moveTo>
                <a:lnTo>
                  <a:pt x="9222" y="1856"/>
                </a:lnTo>
                <a:lnTo>
                  <a:pt x="9222" y="1808"/>
                </a:lnTo>
                <a:lnTo>
                  <a:pt x="9414" y="1808"/>
                </a:lnTo>
                <a:lnTo>
                  <a:pt x="9414" y="1856"/>
                </a:lnTo>
                <a:close/>
                <a:moveTo>
                  <a:pt x="9078" y="1856"/>
                </a:moveTo>
                <a:lnTo>
                  <a:pt x="8886" y="1856"/>
                </a:lnTo>
                <a:lnTo>
                  <a:pt x="8886" y="1808"/>
                </a:lnTo>
                <a:lnTo>
                  <a:pt x="9078" y="1808"/>
                </a:lnTo>
                <a:lnTo>
                  <a:pt x="9078" y="1856"/>
                </a:lnTo>
                <a:close/>
                <a:moveTo>
                  <a:pt x="8742" y="1856"/>
                </a:moveTo>
                <a:lnTo>
                  <a:pt x="8550" y="1856"/>
                </a:lnTo>
                <a:lnTo>
                  <a:pt x="8550" y="1808"/>
                </a:lnTo>
                <a:lnTo>
                  <a:pt x="8742" y="1808"/>
                </a:lnTo>
                <a:lnTo>
                  <a:pt x="8742" y="1856"/>
                </a:lnTo>
                <a:close/>
                <a:moveTo>
                  <a:pt x="8406" y="1856"/>
                </a:moveTo>
                <a:lnTo>
                  <a:pt x="8214" y="1856"/>
                </a:lnTo>
                <a:lnTo>
                  <a:pt x="8214" y="1808"/>
                </a:lnTo>
                <a:lnTo>
                  <a:pt x="8406" y="1808"/>
                </a:lnTo>
                <a:lnTo>
                  <a:pt x="8406" y="1856"/>
                </a:lnTo>
                <a:close/>
                <a:moveTo>
                  <a:pt x="8070" y="1856"/>
                </a:moveTo>
                <a:lnTo>
                  <a:pt x="7878" y="1856"/>
                </a:lnTo>
                <a:lnTo>
                  <a:pt x="7878" y="1808"/>
                </a:lnTo>
                <a:lnTo>
                  <a:pt x="8070" y="1808"/>
                </a:lnTo>
                <a:lnTo>
                  <a:pt x="8070" y="1856"/>
                </a:lnTo>
                <a:close/>
                <a:moveTo>
                  <a:pt x="7734" y="1856"/>
                </a:moveTo>
                <a:lnTo>
                  <a:pt x="7542" y="1856"/>
                </a:lnTo>
                <a:lnTo>
                  <a:pt x="7542" y="1808"/>
                </a:lnTo>
                <a:lnTo>
                  <a:pt x="7734" y="1808"/>
                </a:lnTo>
                <a:lnTo>
                  <a:pt x="7734" y="1856"/>
                </a:lnTo>
                <a:close/>
                <a:moveTo>
                  <a:pt x="7398" y="1856"/>
                </a:moveTo>
                <a:lnTo>
                  <a:pt x="7206" y="1856"/>
                </a:lnTo>
                <a:lnTo>
                  <a:pt x="7206" y="1808"/>
                </a:lnTo>
                <a:lnTo>
                  <a:pt x="7398" y="1808"/>
                </a:lnTo>
                <a:lnTo>
                  <a:pt x="7398" y="1856"/>
                </a:lnTo>
                <a:close/>
                <a:moveTo>
                  <a:pt x="7062" y="1856"/>
                </a:moveTo>
                <a:lnTo>
                  <a:pt x="6870" y="1856"/>
                </a:lnTo>
                <a:lnTo>
                  <a:pt x="6870" y="1808"/>
                </a:lnTo>
                <a:lnTo>
                  <a:pt x="7062" y="1808"/>
                </a:lnTo>
                <a:lnTo>
                  <a:pt x="7062" y="1856"/>
                </a:lnTo>
                <a:close/>
                <a:moveTo>
                  <a:pt x="6726" y="1856"/>
                </a:moveTo>
                <a:lnTo>
                  <a:pt x="6534" y="1856"/>
                </a:lnTo>
                <a:lnTo>
                  <a:pt x="6534" y="1808"/>
                </a:lnTo>
                <a:lnTo>
                  <a:pt x="6726" y="1808"/>
                </a:lnTo>
                <a:lnTo>
                  <a:pt x="6726" y="1856"/>
                </a:lnTo>
                <a:close/>
                <a:moveTo>
                  <a:pt x="6390" y="1856"/>
                </a:moveTo>
                <a:lnTo>
                  <a:pt x="6198" y="1856"/>
                </a:lnTo>
                <a:lnTo>
                  <a:pt x="6198" y="1808"/>
                </a:lnTo>
                <a:lnTo>
                  <a:pt x="6390" y="1808"/>
                </a:lnTo>
                <a:lnTo>
                  <a:pt x="6390" y="1856"/>
                </a:lnTo>
                <a:close/>
                <a:moveTo>
                  <a:pt x="6054" y="1856"/>
                </a:moveTo>
                <a:lnTo>
                  <a:pt x="5862" y="1856"/>
                </a:lnTo>
                <a:lnTo>
                  <a:pt x="5862" y="1808"/>
                </a:lnTo>
                <a:lnTo>
                  <a:pt x="6054" y="1808"/>
                </a:lnTo>
                <a:lnTo>
                  <a:pt x="6054" y="1856"/>
                </a:lnTo>
                <a:close/>
                <a:moveTo>
                  <a:pt x="5718" y="1856"/>
                </a:moveTo>
                <a:lnTo>
                  <a:pt x="5526" y="1856"/>
                </a:lnTo>
                <a:lnTo>
                  <a:pt x="5526" y="1808"/>
                </a:lnTo>
                <a:lnTo>
                  <a:pt x="5718" y="1808"/>
                </a:lnTo>
                <a:lnTo>
                  <a:pt x="5718" y="1856"/>
                </a:lnTo>
                <a:close/>
                <a:moveTo>
                  <a:pt x="5382" y="1856"/>
                </a:moveTo>
                <a:lnTo>
                  <a:pt x="5190" y="1856"/>
                </a:lnTo>
                <a:lnTo>
                  <a:pt x="5190" y="1808"/>
                </a:lnTo>
                <a:lnTo>
                  <a:pt x="5382" y="1808"/>
                </a:lnTo>
                <a:lnTo>
                  <a:pt x="5382" y="1856"/>
                </a:lnTo>
                <a:close/>
                <a:moveTo>
                  <a:pt x="5046" y="1856"/>
                </a:moveTo>
                <a:lnTo>
                  <a:pt x="4854" y="1856"/>
                </a:lnTo>
                <a:lnTo>
                  <a:pt x="4854" y="1808"/>
                </a:lnTo>
                <a:lnTo>
                  <a:pt x="5046" y="1808"/>
                </a:lnTo>
                <a:lnTo>
                  <a:pt x="5046" y="1856"/>
                </a:lnTo>
                <a:close/>
                <a:moveTo>
                  <a:pt x="4710" y="1856"/>
                </a:moveTo>
                <a:lnTo>
                  <a:pt x="4518" y="1856"/>
                </a:lnTo>
                <a:lnTo>
                  <a:pt x="4518" y="1808"/>
                </a:lnTo>
                <a:lnTo>
                  <a:pt x="4710" y="1808"/>
                </a:lnTo>
                <a:lnTo>
                  <a:pt x="4710" y="1856"/>
                </a:lnTo>
                <a:close/>
                <a:moveTo>
                  <a:pt x="4374" y="1856"/>
                </a:moveTo>
                <a:lnTo>
                  <a:pt x="4182" y="1856"/>
                </a:lnTo>
                <a:lnTo>
                  <a:pt x="4182" y="1808"/>
                </a:lnTo>
                <a:lnTo>
                  <a:pt x="4374" y="1808"/>
                </a:lnTo>
                <a:lnTo>
                  <a:pt x="4374" y="1856"/>
                </a:lnTo>
                <a:close/>
                <a:moveTo>
                  <a:pt x="4038" y="1856"/>
                </a:moveTo>
                <a:lnTo>
                  <a:pt x="3846" y="1856"/>
                </a:lnTo>
                <a:lnTo>
                  <a:pt x="3846" y="1808"/>
                </a:lnTo>
                <a:lnTo>
                  <a:pt x="4038" y="1808"/>
                </a:lnTo>
                <a:lnTo>
                  <a:pt x="4038" y="1856"/>
                </a:lnTo>
                <a:close/>
                <a:moveTo>
                  <a:pt x="3702" y="1856"/>
                </a:moveTo>
                <a:lnTo>
                  <a:pt x="3510" y="1856"/>
                </a:lnTo>
                <a:lnTo>
                  <a:pt x="3510" y="1808"/>
                </a:lnTo>
                <a:lnTo>
                  <a:pt x="3702" y="1808"/>
                </a:lnTo>
                <a:lnTo>
                  <a:pt x="3702" y="1856"/>
                </a:lnTo>
                <a:close/>
                <a:moveTo>
                  <a:pt x="3366" y="1856"/>
                </a:moveTo>
                <a:lnTo>
                  <a:pt x="3174" y="1856"/>
                </a:lnTo>
                <a:lnTo>
                  <a:pt x="3174" y="1808"/>
                </a:lnTo>
                <a:lnTo>
                  <a:pt x="3366" y="1808"/>
                </a:lnTo>
                <a:lnTo>
                  <a:pt x="3366" y="1856"/>
                </a:lnTo>
                <a:close/>
                <a:moveTo>
                  <a:pt x="3030" y="1856"/>
                </a:moveTo>
                <a:lnTo>
                  <a:pt x="2838" y="1856"/>
                </a:lnTo>
                <a:lnTo>
                  <a:pt x="2838" y="1808"/>
                </a:lnTo>
                <a:lnTo>
                  <a:pt x="3030" y="1808"/>
                </a:lnTo>
                <a:lnTo>
                  <a:pt x="3030" y="1856"/>
                </a:lnTo>
                <a:close/>
                <a:moveTo>
                  <a:pt x="2694" y="1856"/>
                </a:moveTo>
                <a:lnTo>
                  <a:pt x="2502" y="1856"/>
                </a:lnTo>
                <a:lnTo>
                  <a:pt x="2502" y="1808"/>
                </a:lnTo>
                <a:lnTo>
                  <a:pt x="2694" y="1808"/>
                </a:lnTo>
                <a:lnTo>
                  <a:pt x="2694" y="1856"/>
                </a:lnTo>
                <a:close/>
                <a:moveTo>
                  <a:pt x="2358" y="1856"/>
                </a:moveTo>
                <a:lnTo>
                  <a:pt x="2166" y="1856"/>
                </a:lnTo>
                <a:lnTo>
                  <a:pt x="2166" y="1808"/>
                </a:lnTo>
                <a:lnTo>
                  <a:pt x="2358" y="1808"/>
                </a:lnTo>
                <a:lnTo>
                  <a:pt x="2358" y="1856"/>
                </a:lnTo>
                <a:close/>
                <a:moveTo>
                  <a:pt x="2022" y="1856"/>
                </a:moveTo>
                <a:lnTo>
                  <a:pt x="1830" y="1856"/>
                </a:lnTo>
                <a:lnTo>
                  <a:pt x="1830" y="1808"/>
                </a:lnTo>
                <a:lnTo>
                  <a:pt x="2022" y="1808"/>
                </a:lnTo>
                <a:lnTo>
                  <a:pt x="2022" y="1856"/>
                </a:lnTo>
                <a:close/>
                <a:moveTo>
                  <a:pt x="1686" y="1856"/>
                </a:moveTo>
                <a:lnTo>
                  <a:pt x="1494" y="1856"/>
                </a:lnTo>
                <a:lnTo>
                  <a:pt x="1494" y="1808"/>
                </a:lnTo>
                <a:lnTo>
                  <a:pt x="1686" y="1808"/>
                </a:lnTo>
                <a:lnTo>
                  <a:pt x="1686" y="1856"/>
                </a:lnTo>
                <a:close/>
                <a:moveTo>
                  <a:pt x="1350" y="1856"/>
                </a:moveTo>
                <a:lnTo>
                  <a:pt x="1158" y="1856"/>
                </a:lnTo>
                <a:lnTo>
                  <a:pt x="1158" y="1808"/>
                </a:lnTo>
                <a:lnTo>
                  <a:pt x="1350" y="1808"/>
                </a:lnTo>
                <a:lnTo>
                  <a:pt x="1350" y="1856"/>
                </a:lnTo>
                <a:close/>
                <a:moveTo>
                  <a:pt x="1014" y="1856"/>
                </a:moveTo>
                <a:lnTo>
                  <a:pt x="822" y="1856"/>
                </a:lnTo>
                <a:lnTo>
                  <a:pt x="822" y="1808"/>
                </a:lnTo>
                <a:lnTo>
                  <a:pt x="1014" y="1808"/>
                </a:lnTo>
                <a:lnTo>
                  <a:pt x="1014" y="1856"/>
                </a:lnTo>
                <a:close/>
                <a:moveTo>
                  <a:pt x="678" y="1856"/>
                </a:moveTo>
                <a:lnTo>
                  <a:pt x="486" y="1856"/>
                </a:lnTo>
                <a:lnTo>
                  <a:pt x="486" y="1808"/>
                </a:lnTo>
                <a:lnTo>
                  <a:pt x="678" y="1808"/>
                </a:lnTo>
                <a:lnTo>
                  <a:pt x="678" y="1856"/>
                </a:lnTo>
                <a:close/>
                <a:moveTo>
                  <a:pt x="342" y="1856"/>
                </a:moveTo>
                <a:lnTo>
                  <a:pt x="326" y="1856"/>
                </a:lnTo>
                <a:lnTo>
                  <a:pt x="263" y="1850"/>
                </a:lnTo>
                <a:cubicBezTo>
                  <a:pt x="261" y="1850"/>
                  <a:pt x="260" y="1850"/>
                  <a:pt x="258" y="1849"/>
                </a:cubicBezTo>
                <a:lnTo>
                  <a:pt x="201" y="1831"/>
                </a:lnTo>
                <a:cubicBezTo>
                  <a:pt x="200" y="1831"/>
                  <a:pt x="199" y="1830"/>
                  <a:pt x="197" y="1830"/>
                </a:cubicBezTo>
                <a:lnTo>
                  <a:pt x="148" y="1804"/>
                </a:lnTo>
                <a:lnTo>
                  <a:pt x="170" y="1761"/>
                </a:lnTo>
                <a:lnTo>
                  <a:pt x="220" y="1787"/>
                </a:lnTo>
                <a:lnTo>
                  <a:pt x="216" y="1786"/>
                </a:lnTo>
                <a:lnTo>
                  <a:pt x="273" y="1804"/>
                </a:lnTo>
                <a:lnTo>
                  <a:pt x="268" y="1803"/>
                </a:lnTo>
                <a:lnTo>
                  <a:pt x="326" y="1808"/>
                </a:lnTo>
                <a:lnTo>
                  <a:pt x="342" y="1808"/>
                </a:lnTo>
                <a:lnTo>
                  <a:pt x="342" y="1856"/>
                </a:lnTo>
                <a:close/>
                <a:moveTo>
                  <a:pt x="43" y="1688"/>
                </a:moveTo>
                <a:lnTo>
                  <a:pt x="27" y="1660"/>
                </a:lnTo>
                <a:cubicBezTo>
                  <a:pt x="27" y="1659"/>
                  <a:pt x="26" y="1657"/>
                  <a:pt x="26" y="1656"/>
                </a:cubicBezTo>
                <a:lnTo>
                  <a:pt x="8" y="1600"/>
                </a:lnTo>
                <a:cubicBezTo>
                  <a:pt x="7" y="1598"/>
                  <a:pt x="7" y="1597"/>
                  <a:pt x="7" y="1595"/>
                </a:cubicBezTo>
                <a:lnTo>
                  <a:pt x="1" y="1534"/>
                </a:lnTo>
                <a:lnTo>
                  <a:pt x="48" y="1529"/>
                </a:lnTo>
                <a:lnTo>
                  <a:pt x="54" y="1590"/>
                </a:lnTo>
                <a:lnTo>
                  <a:pt x="53" y="1585"/>
                </a:lnTo>
                <a:lnTo>
                  <a:pt x="71" y="1641"/>
                </a:lnTo>
                <a:lnTo>
                  <a:pt x="70" y="1637"/>
                </a:lnTo>
                <a:lnTo>
                  <a:pt x="85" y="1665"/>
                </a:lnTo>
                <a:lnTo>
                  <a:pt x="43" y="168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71" name="Fluxograma: Documento 70"/>
          <p:cNvSpPr/>
          <p:nvPr/>
        </p:nvSpPr>
        <p:spPr>
          <a:xfrm>
            <a:off x="6500826" y="4286256"/>
            <a:ext cx="928694" cy="6429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Operações Positivo</a:t>
            </a:r>
            <a:endParaRPr lang="pt-BR" sz="1000" dirty="0"/>
          </a:p>
        </p:txBody>
      </p:sp>
      <p:sp>
        <p:nvSpPr>
          <p:cNvPr id="73" name="Seta para baixo 72"/>
          <p:cNvSpPr/>
          <p:nvPr/>
        </p:nvSpPr>
        <p:spPr>
          <a:xfrm>
            <a:off x="4214810" y="2357430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angulado 78"/>
          <p:cNvCxnSpPr/>
          <p:nvPr/>
        </p:nvCxnSpPr>
        <p:spPr>
          <a:xfrm rot="5400000">
            <a:off x="3464711" y="3393281"/>
            <a:ext cx="857256" cy="785818"/>
          </a:xfrm>
          <a:prstGeom prst="bentConnector3">
            <a:avLst>
              <a:gd name="adj1" fmla="val 5554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xograma: Processo predefinido 94"/>
          <p:cNvSpPr/>
          <p:nvPr/>
        </p:nvSpPr>
        <p:spPr>
          <a:xfrm>
            <a:off x="3786182" y="2857496"/>
            <a:ext cx="107157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 smtClean="0"/>
              <a:t>Processar</a:t>
            </a:r>
            <a:r>
              <a:rPr lang="en-GB" sz="900" dirty="0" smtClean="0"/>
              <a:t> Dados</a:t>
            </a:r>
            <a:endParaRPr lang="en-GB" sz="9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6286512" y="4071942"/>
            <a:ext cx="1357322" cy="1000132"/>
            <a:chOff x="8209565" y="-793754"/>
            <a:chExt cx="5058562" cy="1124384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8209565" y="-793754"/>
              <a:ext cx="5058562" cy="112438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 anchorCtr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4" name="CaixaDeTexto 94"/>
            <p:cNvSpPr txBox="1"/>
            <p:nvPr/>
          </p:nvSpPr>
          <p:spPr>
            <a:xfrm rot="10800000" flipV="1">
              <a:off x="10653522" y="-478809"/>
              <a:ext cx="2470304" cy="4443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 anchor="b" anchorCtr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Conector angulado 52"/>
          <p:cNvCxnSpPr>
            <a:stCxn id="95" idx="3"/>
          </p:cNvCxnSpPr>
          <p:nvPr/>
        </p:nvCxnSpPr>
        <p:spPr>
          <a:xfrm>
            <a:off x="4857752" y="3107529"/>
            <a:ext cx="1643074" cy="146447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500826" y="379494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Banco Central</a:t>
            </a:r>
            <a:endParaRPr lang="pt-BR" sz="1200" dirty="0"/>
          </a:p>
        </p:txBody>
      </p:sp>
      <p:sp>
        <p:nvSpPr>
          <p:cNvPr id="31" name="Freeform 39"/>
          <p:cNvSpPr>
            <a:spLocks noEditPoints="1"/>
          </p:cNvSpPr>
          <p:nvPr/>
        </p:nvSpPr>
        <p:spPr bwMode="auto">
          <a:xfrm>
            <a:off x="3000364" y="1643050"/>
            <a:ext cx="714380" cy="214314"/>
          </a:xfrm>
          <a:custGeom>
            <a:avLst/>
            <a:gdLst>
              <a:gd name="T0" fmla="*/ 0 w 1696"/>
              <a:gd name="T1" fmla="*/ 2147483647 h 736"/>
              <a:gd name="T2" fmla="*/ 2147483647 w 1696"/>
              <a:gd name="T3" fmla="*/ 0 h 736"/>
              <a:gd name="T4" fmla="*/ 2147483647 w 1696"/>
              <a:gd name="T5" fmla="*/ 0 h 736"/>
              <a:gd name="T6" fmla="*/ 2147483647 w 1696"/>
              <a:gd name="T7" fmla="*/ 2147483647 h 736"/>
              <a:gd name="T8" fmla="*/ 2147483647 w 1696"/>
              <a:gd name="T9" fmla="*/ 2147483647 h 736"/>
              <a:gd name="T10" fmla="*/ 2147483647 w 1696"/>
              <a:gd name="T11" fmla="*/ 2147483647 h 736"/>
              <a:gd name="T12" fmla="*/ 2147483647 w 1696"/>
              <a:gd name="T13" fmla="*/ 2147483647 h 736"/>
              <a:gd name="T14" fmla="*/ 0 w 1696"/>
              <a:gd name="T15" fmla="*/ 2147483647 h 736"/>
              <a:gd name="T16" fmla="*/ 0 w 1696"/>
              <a:gd name="T17" fmla="*/ 2147483647 h 736"/>
              <a:gd name="T18" fmla="*/ 2147483647 w 1696"/>
              <a:gd name="T19" fmla="*/ 2147483647 h 736"/>
              <a:gd name="T20" fmla="*/ 2147483647 w 1696"/>
              <a:gd name="T21" fmla="*/ 2147483647 h 736"/>
              <a:gd name="T22" fmla="*/ 2147483647 w 1696"/>
              <a:gd name="T23" fmla="*/ 2147483647 h 736"/>
              <a:gd name="T24" fmla="*/ 2147483647 w 1696"/>
              <a:gd name="T25" fmla="*/ 2147483647 h 736"/>
              <a:gd name="T26" fmla="*/ 2147483647 w 1696"/>
              <a:gd name="T27" fmla="*/ 2147483647 h 736"/>
              <a:gd name="T28" fmla="*/ 2147483647 w 1696"/>
              <a:gd name="T29" fmla="*/ 2147483647 h 736"/>
              <a:gd name="T30" fmla="*/ 2147483647 w 1696"/>
              <a:gd name="T31" fmla="*/ 2147483647 h 736"/>
              <a:gd name="T32" fmla="*/ 2147483647 w 1696"/>
              <a:gd name="T33" fmla="*/ 2147483647 h 736"/>
              <a:gd name="T34" fmla="*/ 2147483647 w 1696"/>
              <a:gd name="T35" fmla="*/ 2147483647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6"/>
              <a:gd name="T55" fmla="*/ 0 h 736"/>
              <a:gd name="T56" fmla="*/ 1696 w 1696"/>
              <a:gd name="T57" fmla="*/ 736 h 7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6" h="7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1672" y="0"/>
                </a:lnTo>
                <a:cubicBezTo>
                  <a:pt x="1686" y="0"/>
                  <a:pt x="1696" y="11"/>
                  <a:pt x="1696" y="24"/>
                </a:cubicBezTo>
                <a:lnTo>
                  <a:pt x="1696" y="712"/>
                </a:lnTo>
                <a:cubicBezTo>
                  <a:pt x="1696" y="726"/>
                  <a:pt x="1686" y="736"/>
                  <a:pt x="1672" y="736"/>
                </a:cubicBezTo>
                <a:lnTo>
                  <a:pt x="24" y="736"/>
                </a:lnTo>
                <a:cubicBezTo>
                  <a:pt x="11" y="736"/>
                  <a:pt x="0" y="726"/>
                  <a:pt x="0" y="712"/>
                </a:cubicBezTo>
                <a:lnTo>
                  <a:pt x="0" y="24"/>
                </a:lnTo>
                <a:close/>
                <a:moveTo>
                  <a:pt x="48" y="712"/>
                </a:moveTo>
                <a:lnTo>
                  <a:pt x="24" y="688"/>
                </a:lnTo>
                <a:lnTo>
                  <a:pt x="1672" y="688"/>
                </a:lnTo>
                <a:lnTo>
                  <a:pt x="1648" y="712"/>
                </a:lnTo>
                <a:lnTo>
                  <a:pt x="1648" y="24"/>
                </a:lnTo>
                <a:lnTo>
                  <a:pt x="1672" y="48"/>
                </a:lnTo>
                <a:lnTo>
                  <a:pt x="24" y="48"/>
                </a:lnTo>
                <a:lnTo>
                  <a:pt x="48" y="24"/>
                </a:lnTo>
                <a:lnTo>
                  <a:pt x="48" y="712"/>
                </a:lnTo>
                <a:close/>
              </a:path>
            </a:pathLst>
          </a:custGeom>
          <a:solidFill>
            <a:srgbClr val="4F81BD"/>
          </a:solidFill>
          <a:ln w="0" cap="flat">
            <a:solidFill>
              <a:srgbClr val="4F81BD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 smtClean="0">
                <a:solidFill>
                  <a:srgbClr val="000000"/>
                </a:solidFill>
                <a:latin typeface="Calibri" pitchFamily="34" charset="0"/>
              </a:rPr>
              <a:t>ÁGUA	</a:t>
            </a:r>
            <a:endParaRPr lang="pt-BR" dirty="0"/>
          </a:p>
        </p:txBody>
      </p:sp>
      <p:sp>
        <p:nvSpPr>
          <p:cNvPr id="37" name="Freeform 39"/>
          <p:cNvSpPr>
            <a:spLocks noEditPoints="1"/>
          </p:cNvSpPr>
          <p:nvPr/>
        </p:nvSpPr>
        <p:spPr bwMode="auto">
          <a:xfrm>
            <a:off x="3857620" y="1643050"/>
            <a:ext cx="714380" cy="214314"/>
          </a:xfrm>
          <a:custGeom>
            <a:avLst/>
            <a:gdLst>
              <a:gd name="T0" fmla="*/ 0 w 1696"/>
              <a:gd name="T1" fmla="*/ 2147483647 h 736"/>
              <a:gd name="T2" fmla="*/ 2147483647 w 1696"/>
              <a:gd name="T3" fmla="*/ 0 h 736"/>
              <a:gd name="T4" fmla="*/ 2147483647 w 1696"/>
              <a:gd name="T5" fmla="*/ 0 h 736"/>
              <a:gd name="T6" fmla="*/ 2147483647 w 1696"/>
              <a:gd name="T7" fmla="*/ 2147483647 h 736"/>
              <a:gd name="T8" fmla="*/ 2147483647 w 1696"/>
              <a:gd name="T9" fmla="*/ 2147483647 h 736"/>
              <a:gd name="T10" fmla="*/ 2147483647 w 1696"/>
              <a:gd name="T11" fmla="*/ 2147483647 h 736"/>
              <a:gd name="T12" fmla="*/ 2147483647 w 1696"/>
              <a:gd name="T13" fmla="*/ 2147483647 h 736"/>
              <a:gd name="T14" fmla="*/ 0 w 1696"/>
              <a:gd name="T15" fmla="*/ 2147483647 h 736"/>
              <a:gd name="T16" fmla="*/ 0 w 1696"/>
              <a:gd name="T17" fmla="*/ 2147483647 h 736"/>
              <a:gd name="T18" fmla="*/ 2147483647 w 1696"/>
              <a:gd name="T19" fmla="*/ 2147483647 h 736"/>
              <a:gd name="T20" fmla="*/ 2147483647 w 1696"/>
              <a:gd name="T21" fmla="*/ 2147483647 h 736"/>
              <a:gd name="T22" fmla="*/ 2147483647 w 1696"/>
              <a:gd name="T23" fmla="*/ 2147483647 h 736"/>
              <a:gd name="T24" fmla="*/ 2147483647 w 1696"/>
              <a:gd name="T25" fmla="*/ 2147483647 h 736"/>
              <a:gd name="T26" fmla="*/ 2147483647 w 1696"/>
              <a:gd name="T27" fmla="*/ 2147483647 h 736"/>
              <a:gd name="T28" fmla="*/ 2147483647 w 1696"/>
              <a:gd name="T29" fmla="*/ 2147483647 h 736"/>
              <a:gd name="T30" fmla="*/ 2147483647 w 1696"/>
              <a:gd name="T31" fmla="*/ 2147483647 h 736"/>
              <a:gd name="T32" fmla="*/ 2147483647 w 1696"/>
              <a:gd name="T33" fmla="*/ 2147483647 h 736"/>
              <a:gd name="T34" fmla="*/ 2147483647 w 1696"/>
              <a:gd name="T35" fmla="*/ 2147483647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6"/>
              <a:gd name="T55" fmla="*/ 0 h 736"/>
              <a:gd name="T56" fmla="*/ 1696 w 1696"/>
              <a:gd name="T57" fmla="*/ 736 h 7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6" h="7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1672" y="0"/>
                </a:lnTo>
                <a:cubicBezTo>
                  <a:pt x="1686" y="0"/>
                  <a:pt x="1696" y="11"/>
                  <a:pt x="1696" y="24"/>
                </a:cubicBezTo>
                <a:lnTo>
                  <a:pt x="1696" y="712"/>
                </a:lnTo>
                <a:cubicBezTo>
                  <a:pt x="1696" y="726"/>
                  <a:pt x="1686" y="736"/>
                  <a:pt x="1672" y="736"/>
                </a:cubicBezTo>
                <a:lnTo>
                  <a:pt x="24" y="736"/>
                </a:lnTo>
                <a:cubicBezTo>
                  <a:pt x="11" y="736"/>
                  <a:pt x="0" y="726"/>
                  <a:pt x="0" y="712"/>
                </a:cubicBezTo>
                <a:lnTo>
                  <a:pt x="0" y="24"/>
                </a:lnTo>
                <a:close/>
                <a:moveTo>
                  <a:pt x="48" y="712"/>
                </a:moveTo>
                <a:lnTo>
                  <a:pt x="24" y="688"/>
                </a:lnTo>
                <a:lnTo>
                  <a:pt x="1672" y="688"/>
                </a:lnTo>
                <a:lnTo>
                  <a:pt x="1648" y="712"/>
                </a:lnTo>
                <a:lnTo>
                  <a:pt x="1648" y="24"/>
                </a:lnTo>
                <a:lnTo>
                  <a:pt x="1672" y="48"/>
                </a:lnTo>
                <a:lnTo>
                  <a:pt x="24" y="48"/>
                </a:lnTo>
                <a:lnTo>
                  <a:pt x="48" y="24"/>
                </a:lnTo>
                <a:lnTo>
                  <a:pt x="48" y="712"/>
                </a:lnTo>
                <a:close/>
              </a:path>
            </a:pathLst>
          </a:custGeom>
          <a:solidFill>
            <a:srgbClr val="4F81BD"/>
          </a:solidFill>
          <a:ln w="0" cap="flat">
            <a:solidFill>
              <a:srgbClr val="4F81BD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 smtClean="0">
                <a:solidFill>
                  <a:srgbClr val="000000"/>
                </a:solidFill>
                <a:latin typeface="Calibri" pitchFamily="34" charset="0"/>
              </a:rPr>
              <a:t>LUZ	</a:t>
            </a:r>
            <a:endParaRPr lang="pt-BR" dirty="0"/>
          </a:p>
        </p:txBody>
      </p:sp>
      <p:sp>
        <p:nvSpPr>
          <p:cNvPr id="38" name="Freeform 39"/>
          <p:cNvSpPr>
            <a:spLocks noEditPoints="1"/>
          </p:cNvSpPr>
          <p:nvPr/>
        </p:nvSpPr>
        <p:spPr bwMode="auto">
          <a:xfrm>
            <a:off x="4714876" y="1643050"/>
            <a:ext cx="928694" cy="214314"/>
          </a:xfrm>
          <a:custGeom>
            <a:avLst/>
            <a:gdLst>
              <a:gd name="T0" fmla="*/ 0 w 1696"/>
              <a:gd name="T1" fmla="*/ 2147483647 h 736"/>
              <a:gd name="T2" fmla="*/ 2147483647 w 1696"/>
              <a:gd name="T3" fmla="*/ 0 h 736"/>
              <a:gd name="T4" fmla="*/ 2147483647 w 1696"/>
              <a:gd name="T5" fmla="*/ 0 h 736"/>
              <a:gd name="T6" fmla="*/ 2147483647 w 1696"/>
              <a:gd name="T7" fmla="*/ 2147483647 h 736"/>
              <a:gd name="T8" fmla="*/ 2147483647 w 1696"/>
              <a:gd name="T9" fmla="*/ 2147483647 h 736"/>
              <a:gd name="T10" fmla="*/ 2147483647 w 1696"/>
              <a:gd name="T11" fmla="*/ 2147483647 h 736"/>
              <a:gd name="T12" fmla="*/ 2147483647 w 1696"/>
              <a:gd name="T13" fmla="*/ 2147483647 h 736"/>
              <a:gd name="T14" fmla="*/ 0 w 1696"/>
              <a:gd name="T15" fmla="*/ 2147483647 h 736"/>
              <a:gd name="T16" fmla="*/ 0 w 1696"/>
              <a:gd name="T17" fmla="*/ 2147483647 h 736"/>
              <a:gd name="T18" fmla="*/ 2147483647 w 1696"/>
              <a:gd name="T19" fmla="*/ 2147483647 h 736"/>
              <a:gd name="T20" fmla="*/ 2147483647 w 1696"/>
              <a:gd name="T21" fmla="*/ 2147483647 h 736"/>
              <a:gd name="T22" fmla="*/ 2147483647 w 1696"/>
              <a:gd name="T23" fmla="*/ 2147483647 h 736"/>
              <a:gd name="T24" fmla="*/ 2147483647 w 1696"/>
              <a:gd name="T25" fmla="*/ 2147483647 h 736"/>
              <a:gd name="T26" fmla="*/ 2147483647 w 1696"/>
              <a:gd name="T27" fmla="*/ 2147483647 h 736"/>
              <a:gd name="T28" fmla="*/ 2147483647 w 1696"/>
              <a:gd name="T29" fmla="*/ 2147483647 h 736"/>
              <a:gd name="T30" fmla="*/ 2147483647 w 1696"/>
              <a:gd name="T31" fmla="*/ 2147483647 h 736"/>
              <a:gd name="T32" fmla="*/ 2147483647 w 1696"/>
              <a:gd name="T33" fmla="*/ 2147483647 h 736"/>
              <a:gd name="T34" fmla="*/ 2147483647 w 1696"/>
              <a:gd name="T35" fmla="*/ 2147483647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6"/>
              <a:gd name="T55" fmla="*/ 0 h 736"/>
              <a:gd name="T56" fmla="*/ 1696 w 1696"/>
              <a:gd name="T57" fmla="*/ 736 h 7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6" h="7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1672" y="0"/>
                </a:lnTo>
                <a:cubicBezTo>
                  <a:pt x="1686" y="0"/>
                  <a:pt x="1696" y="11"/>
                  <a:pt x="1696" y="24"/>
                </a:cubicBezTo>
                <a:lnTo>
                  <a:pt x="1696" y="712"/>
                </a:lnTo>
                <a:cubicBezTo>
                  <a:pt x="1696" y="726"/>
                  <a:pt x="1686" y="736"/>
                  <a:pt x="1672" y="736"/>
                </a:cubicBezTo>
                <a:lnTo>
                  <a:pt x="24" y="736"/>
                </a:lnTo>
                <a:cubicBezTo>
                  <a:pt x="11" y="736"/>
                  <a:pt x="0" y="726"/>
                  <a:pt x="0" y="712"/>
                </a:cubicBezTo>
                <a:lnTo>
                  <a:pt x="0" y="24"/>
                </a:lnTo>
                <a:close/>
                <a:moveTo>
                  <a:pt x="48" y="712"/>
                </a:moveTo>
                <a:lnTo>
                  <a:pt x="24" y="688"/>
                </a:lnTo>
                <a:lnTo>
                  <a:pt x="1672" y="688"/>
                </a:lnTo>
                <a:lnTo>
                  <a:pt x="1648" y="712"/>
                </a:lnTo>
                <a:lnTo>
                  <a:pt x="1648" y="24"/>
                </a:lnTo>
                <a:lnTo>
                  <a:pt x="1672" y="48"/>
                </a:lnTo>
                <a:lnTo>
                  <a:pt x="24" y="48"/>
                </a:lnTo>
                <a:lnTo>
                  <a:pt x="48" y="24"/>
                </a:lnTo>
                <a:lnTo>
                  <a:pt x="48" y="712"/>
                </a:lnTo>
                <a:close/>
              </a:path>
            </a:pathLst>
          </a:custGeom>
          <a:solidFill>
            <a:srgbClr val="4F81BD"/>
          </a:solidFill>
          <a:ln w="0" cap="flat">
            <a:solidFill>
              <a:srgbClr val="4F81BD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 smtClean="0">
                <a:solidFill>
                  <a:srgbClr val="000000"/>
                </a:solidFill>
                <a:latin typeface="Calibri" pitchFamily="34" charset="0"/>
              </a:rPr>
              <a:t>Cheque Especial	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928926" y="128586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Operações</a:t>
            </a:r>
            <a:endParaRPr lang="pt-B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Cenário Atual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2. Desvantagens	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" name="Rounded Rectangle 24"/>
          <p:cNvSpPr/>
          <p:nvPr/>
        </p:nvSpPr>
        <p:spPr>
          <a:xfrm>
            <a:off x="338859" y="1046480"/>
            <a:ext cx="8449006" cy="359696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Dificuldade de conferência dos dados;</a:t>
            </a: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Risco de Imagem para Instituição;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Processamento fora do horário comercial;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Custo de Construção/Manutenção;</a:t>
            </a: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Banco de Dados Relacional;</a:t>
            </a: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Comando proibidos: </a:t>
            </a:r>
            <a:r>
              <a:rPr lang="en-GB" sz="1400" dirty="0" smtClean="0">
                <a:solidFill>
                  <a:srgbClr val="4F81BD"/>
                </a:solidFill>
                <a:latin typeface="Arial" charset="0"/>
              </a:rPr>
              <a:t>GROUP BY, Distinct, etc..</a:t>
            </a:r>
          </a:p>
          <a:p>
            <a:pPr marL="285750" indent="-285750"/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786446" y="1643050"/>
          <a:ext cx="2352675" cy="2108194"/>
        </p:xfrm>
        <a:graphic>
          <a:graphicData uri="http://schemas.openxmlformats.org/presentationml/2006/ole">
            <p:oleObj spid="_x0000_s1026" name="Clip" r:id="rId4" imgW="3216960" imgH="3951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 bwMode="gray">
          <a:xfrm>
            <a:off x="428596" y="1285860"/>
            <a:ext cx="4214842" cy="2928958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accent2"/>
            </a:solidFill>
          </a:ln>
          <a:effectLst/>
        </p:spPr>
        <p:txBody>
          <a:bodyPr wrap="none"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Solução Proposta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1. Fluxograma	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Fluxograma: Processo predefinido 7"/>
          <p:cNvSpPr/>
          <p:nvPr/>
        </p:nvSpPr>
        <p:spPr>
          <a:xfrm>
            <a:off x="5286380" y="2101972"/>
            <a:ext cx="1571636" cy="71438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Spark SQL</a:t>
            </a:r>
            <a:endParaRPr lang="en-GB" b="1" dirty="0"/>
          </a:p>
        </p:txBody>
      </p:sp>
      <p:sp>
        <p:nvSpPr>
          <p:cNvPr id="10" name="Fluxograma: Armazenamento de acesso seqüencial 9"/>
          <p:cNvSpPr/>
          <p:nvPr/>
        </p:nvSpPr>
        <p:spPr>
          <a:xfrm>
            <a:off x="785786" y="3357562"/>
            <a:ext cx="1214446" cy="571504"/>
          </a:xfrm>
          <a:prstGeom prst="flowChartMagnetic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Load Data File</a:t>
            </a:r>
            <a:endParaRPr lang="en-GB" sz="1000" dirty="0"/>
          </a:p>
        </p:txBody>
      </p:sp>
      <p:sp>
        <p:nvSpPr>
          <p:cNvPr id="11" name="Fluxograma: Disco magnético 10"/>
          <p:cNvSpPr/>
          <p:nvPr/>
        </p:nvSpPr>
        <p:spPr>
          <a:xfrm>
            <a:off x="928662" y="1500174"/>
            <a:ext cx="914400" cy="61264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12" name="Fluxograma: Processo 11"/>
          <p:cNvSpPr/>
          <p:nvPr/>
        </p:nvSpPr>
        <p:spPr>
          <a:xfrm>
            <a:off x="928662" y="2571744"/>
            <a:ext cx="914400" cy="28575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Unload</a:t>
            </a:r>
            <a:endParaRPr lang="en-GB" sz="1000" dirty="0"/>
          </a:p>
        </p:txBody>
      </p:sp>
      <p:cxnSp>
        <p:nvCxnSpPr>
          <p:cNvPr id="16" name="Conector de seta reta 15"/>
          <p:cNvCxnSpPr>
            <a:stCxn id="11" idx="3"/>
            <a:endCxn id="12" idx="0"/>
          </p:cNvCxnSpPr>
          <p:nvPr/>
        </p:nvCxnSpPr>
        <p:spPr>
          <a:xfrm rot="5400000">
            <a:off x="1156401" y="2342283"/>
            <a:ext cx="4589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2"/>
            <a:endCxn id="10" idx="0"/>
          </p:cNvCxnSpPr>
          <p:nvPr/>
        </p:nvCxnSpPr>
        <p:spPr>
          <a:xfrm rot="16200000" flipH="1">
            <a:off x="1139402" y="3103955"/>
            <a:ext cx="500066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ocesso 21"/>
          <p:cNvSpPr/>
          <p:nvPr/>
        </p:nvSpPr>
        <p:spPr>
          <a:xfrm>
            <a:off x="3214678" y="1857364"/>
            <a:ext cx="1000132" cy="28575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Converter .CSV</a:t>
            </a:r>
            <a:endParaRPr lang="en-GB" sz="1000" dirty="0"/>
          </a:p>
        </p:txBody>
      </p:sp>
      <p:cxnSp>
        <p:nvCxnSpPr>
          <p:cNvPr id="24" name="Conector angulado 23"/>
          <p:cNvCxnSpPr>
            <a:stCxn id="10" idx="3"/>
            <a:endCxn id="22" idx="0"/>
          </p:cNvCxnSpPr>
          <p:nvPr/>
        </p:nvCxnSpPr>
        <p:spPr>
          <a:xfrm flipV="1">
            <a:off x="2000232" y="1857364"/>
            <a:ext cx="1714512" cy="1785950"/>
          </a:xfrm>
          <a:prstGeom prst="bentConnector4">
            <a:avLst>
              <a:gd name="adj1" fmla="val 35417"/>
              <a:gd name="adj2" fmla="val 115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Armazenamento de acesso seqüencial 27"/>
          <p:cNvSpPr/>
          <p:nvPr/>
        </p:nvSpPr>
        <p:spPr>
          <a:xfrm>
            <a:off x="3071802" y="2643182"/>
            <a:ext cx="1285884" cy="571504"/>
          </a:xfrm>
          <a:prstGeom prst="flowChartMagnetic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Arquivo</a:t>
            </a:r>
            <a:r>
              <a:rPr lang="en-GB" sz="1000" dirty="0" smtClean="0"/>
              <a:t> CSV</a:t>
            </a:r>
            <a:endParaRPr lang="en-GB" sz="1000" dirty="0"/>
          </a:p>
        </p:txBody>
      </p:sp>
      <p:cxnSp>
        <p:nvCxnSpPr>
          <p:cNvPr id="30" name="Conector de seta reta 29"/>
          <p:cNvCxnSpPr>
            <a:stCxn id="22" idx="2"/>
            <a:endCxn id="28" idx="0"/>
          </p:cNvCxnSpPr>
          <p:nvPr/>
        </p:nvCxnSpPr>
        <p:spPr>
          <a:xfrm rot="5400000">
            <a:off x="3464711" y="239314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23"/>
          <p:cNvCxnSpPr>
            <a:stCxn id="28" idx="3"/>
            <a:endCxn id="8" idx="0"/>
          </p:cNvCxnSpPr>
          <p:nvPr/>
        </p:nvCxnSpPr>
        <p:spPr>
          <a:xfrm flipV="1">
            <a:off x="4357686" y="2101972"/>
            <a:ext cx="1714512" cy="826962"/>
          </a:xfrm>
          <a:prstGeom prst="bentConnector4">
            <a:avLst>
              <a:gd name="adj1" fmla="val 27083"/>
              <a:gd name="adj2" fmla="val 156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Exibir 14"/>
          <p:cNvSpPr/>
          <p:nvPr/>
        </p:nvSpPr>
        <p:spPr>
          <a:xfrm>
            <a:off x="5429256" y="3214686"/>
            <a:ext cx="1285884" cy="612648"/>
          </a:xfrm>
          <a:prstGeom prst="flowChartDisp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Arquivo</a:t>
            </a:r>
            <a:r>
              <a:rPr lang="en-GB" sz="1100" dirty="0" smtClean="0"/>
              <a:t> </a:t>
            </a:r>
            <a:r>
              <a:rPr lang="en-GB" sz="1100" dirty="0" err="1" smtClean="0"/>
              <a:t>Positivo</a:t>
            </a:r>
            <a:endParaRPr lang="en-GB" sz="1100" dirty="0"/>
          </a:p>
        </p:txBody>
      </p:sp>
      <p:cxnSp>
        <p:nvCxnSpPr>
          <p:cNvPr id="17" name="Conector de seta reta 16"/>
          <p:cNvCxnSpPr>
            <a:stCxn id="8" idx="2"/>
            <a:endCxn id="15" idx="0"/>
          </p:cNvCxnSpPr>
          <p:nvPr/>
        </p:nvCxnSpPr>
        <p:spPr>
          <a:xfrm rot="5400000">
            <a:off x="5873031" y="3015519"/>
            <a:ext cx="3983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Exibir 40"/>
          <p:cNvSpPr/>
          <p:nvPr/>
        </p:nvSpPr>
        <p:spPr>
          <a:xfrm>
            <a:off x="7286644" y="4459426"/>
            <a:ext cx="1285884" cy="612648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Gráficos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pic>
        <p:nvPicPr>
          <p:cNvPr id="10242" name="Picture 2" descr="Imagem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4357694"/>
            <a:ext cx="1143008" cy="785801"/>
          </a:xfrm>
          <a:prstGeom prst="rect">
            <a:avLst/>
          </a:prstGeom>
          <a:noFill/>
        </p:spPr>
      </p:pic>
      <p:cxnSp>
        <p:nvCxnSpPr>
          <p:cNvPr id="42" name="Conector de seta reta 41"/>
          <p:cNvCxnSpPr>
            <a:stCxn id="15" idx="2"/>
            <a:endCxn id="10242" idx="0"/>
          </p:cNvCxnSpPr>
          <p:nvPr/>
        </p:nvCxnSpPr>
        <p:spPr>
          <a:xfrm rot="5400000">
            <a:off x="5807018" y="4092514"/>
            <a:ext cx="5303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endCxn id="41" idx="1"/>
          </p:cNvCxnSpPr>
          <p:nvPr/>
        </p:nvCxnSpPr>
        <p:spPr>
          <a:xfrm flipV="1">
            <a:off x="6643702" y="4765750"/>
            <a:ext cx="642942" cy="20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71472" y="4786322"/>
          <a:ext cx="857256" cy="1509703"/>
        </p:xfrm>
        <a:graphic>
          <a:graphicData uri="http://schemas.openxmlformats.org/presentationml/2006/ole">
            <p:oleObj spid="_x0000_s10243" name="Clip" r:id="rId5" imgW="1295640" imgH="3934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Solução Proposta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2. Ferramentas	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770" name="AutoShape 2" descr="Resultado de imagem para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2771" name="Picture 3" descr="D:\UFRJ\Big Data\Spark-SQL-Performance-Tun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285860"/>
            <a:ext cx="3143272" cy="1407119"/>
          </a:xfrm>
          <a:prstGeom prst="rect">
            <a:avLst/>
          </a:prstGeom>
          <a:noFill/>
        </p:spPr>
      </p:pic>
      <p:pic>
        <p:nvPicPr>
          <p:cNvPr id="32772" name="Picture 4" descr="D:\UFRJ\Big Data\transferir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3143248"/>
            <a:ext cx="4029075" cy="1133475"/>
          </a:xfrm>
          <a:prstGeom prst="rect">
            <a:avLst/>
          </a:prstGeom>
          <a:noFill/>
        </p:spPr>
      </p:pic>
      <p:pic>
        <p:nvPicPr>
          <p:cNvPr id="32773" name="Picture 5" descr="D:\UFRJ\Big Data\Cadastro Positivo\Power-B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4500570"/>
            <a:ext cx="3595708" cy="1830542"/>
          </a:xfrm>
          <a:prstGeom prst="rect">
            <a:avLst/>
          </a:prstGeom>
          <a:noFill/>
        </p:spPr>
      </p:pic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85720" y="4714884"/>
          <a:ext cx="1890706" cy="1789571"/>
        </p:xfrm>
        <a:graphic>
          <a:graphicData uri="http://schemas.openxmlformats.org/presentationml/2006/ole">
            <p:oleObj spid="_x0000_s32774" name="Clip" r:id="rId6" imgW="2504520" imgH="2371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Solução Proposta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3. Vantagens	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" name="Rounded Rectangle 24"/>
          <p:cNvSpPr/>
          <p:nvPr/>
        </p:nvSpPr>
        <p:spPr>
          <a:xfrm>
            <a:off x="338859" y="1046480"/>
            <a:ext cx="8449006" cy="359696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Velocidade na Geração do Arquivo;</a:t>
            </a:r>
          </a:p>
          <a:p>
            <a:pPr marL="285750" indent="-285750"/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Agrega valor para Instituição;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Processamento em horário comercial;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4F81BD"/>
                </a:solidFill>
                <a:latin typeface="Arial" charset="0"/>
              </a:rPr>
              <a:t>Custo de Construção/Manutenção;</a:t>
            </a:r>
            <a:endParaRPr lang="en-GB" sz="1400" dirty="0" smtClean="0">
              <a:solidFill>
                <a:srgbClr val="4F81BD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4F81BD"/>
              </a:solidFill>
              <a:latin typeface="Arial" charset="0"/>
            </a:endParaRPr>
          </a:p>
        </p:txBody>
      </p:sp>
      <p:sp>
        <p:nvSpPr>
          <p:cNvPr id="30724" name="AutoShape 4" descr="Resultado de imagem para bonhomme noi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6" name="AutoShape 6" descr="Resultado de imagem para bonhomme noi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27" name="Picture 7" descr="D:\UFRJ\Big Data\transfer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428868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1"/>
          <p:cNvSpPr txBox="1">
            <a:spLocks noChangeArrowheads="1"/>
          </p:cNvSpPr>
          <p:nvPr/>
        </p:nvSpPr>
        <p:spPr bwMode="auto">
          <a:xfrm>
            <a:off x="113261" y="142852"/>
            <a:ext cx="8953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kern="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Resultados</a:t>
            </a:r>
          </a:p>
          <a:p>
            <a:r>
              <a:rPr lang="pt-BR" sz="1600" b="1" kern="0" dirty="0" smtClean="0"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1. Código	</a:t>
            </a:r>
          </a:p>
          <a:p>
            <a:pPr eaLnBrk="1" hangingPunct="1"/>
            <a:endParaRPr lang="pt-BR" sz="1600" b="1" kern="0" dirty="0">
              <a:solidFill>
                <a:srgbClr val="4F81BD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655" y="-22399"/>
            <a:ext cx="80744" cy="7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050" kern="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71501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 descr="C:\Users\adred\Downloads\quer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84"/>
            <a:ext cx="8110445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576</Words>
  <Application>Microsoft Office PowerPoint</Application>
  <PresentationFormat>Apresentação na tela (4:3)</PresentationFormat>
  <Paragraphs>168</Paragraphs>
  <Slides>15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Tema do Office</vt:lpstr>
      <vt:lpstr>Clip</vt:lpstr>
      <vt:lpstr>Microsoft Clip Gallery</vt:lpstr>
      <vt:lpstr>Interface Cadastro Positivo  Apache Spark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Cadastro Positivo  Apache Spark </dc:title>
  <dc:creator>Edilson Andrade</dc:creator>
  <cp:lastModifiedBy>Edilson Andrade</cp:lastModifiedBy>
  <cp:revision>127</cp:revision>
  <dcterms:created xsi:type="dcterms:W3CDTF">2019-06-24T23:28:34Z</dcterms:created>
  <dcterms:modified xsi:type="dcterms:W3CDTF">2019-06-26T15:54:20Z</dcterms:modified>
</cp:coreProperties>
</file>