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XhcYetFxofs9KY+8T3HK3UZ22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8a4b751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8c8a4b751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8a4b7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8c8a4b7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c8a4b751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8c8a4b751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c8a4b751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8c8a4b751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c8a4b751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8c8a4b751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8a4b751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8c8a4b751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c8a4b751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8c8a4b751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b620c0b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3b620c0b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89ab2a00f0_0_1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g89ab2a00f0_0_1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g89ab2a00f0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9ab2a00f0_0_1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89ab2a00f0_0_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9ab2a00f0_0_1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89ab2a00f0_0_1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g89ab2a00f0_0_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9ab2a00f0_0_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c83aff047_0_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8c83aff047_0_1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g8c83aff047_0_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83aff047_0_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g8c83aff047_0_1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g8c83aff047_0_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83aff047_0_1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g8c83aff047_0_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83aff047_0_135"/>
          <p:cNvSpPr txBox="1"/>
          <p:nvPr>
            <p:ph idx="1" type="body"/>
          </p:nvPr>
        </p:nvSpPr>
        <p:spPr>
          <a:xfrm>
            <a:off x="311700" y="251275"/>
            <a:ext cx="85206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g8c83aff047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4" name="Google Shape;74;g8c83aff047_0_135"/>
          <p:cNvCxnSpPr/>
          <p:nvPr/>
        </p:nvCxnSpPr>
        <p:spPr>
          <a:xfrm flipH="1" rot="10800000">
            <a:off x="-22500" y="5151175"/>
            <a:ext cx="9189000" cy="9900"/>
          </a:xfrm>
          <a:prstGeom prst="straightConnector1">
            <a:avLst/>
          </a:prstGeom>
          <a:noFill/>
          <a:ln cap="flat" cmpd="sng" w="76200">
            <a:solidFill>
              <a:srgbClr val="1532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c83aff047_0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7" name="Google Shape;77;g8c83aff047_0_1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g8c83aff047_0_1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g8c83aff047_0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83aff047_0_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2" name="Google Shape;82;g8c83aff047_0_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c83aff047_0_1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g8c83aff047_0_1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8c83aff047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8ccd355221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g8ccd355221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g8ccd355221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83aff047_0_1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g8c83aff047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c83aff047_0_1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8c83aff047_0_1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g8c83aff047_0_1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g8c83aff047_0_1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g8c83aff047_0_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83aff047_0_1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g8c83aff047_0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83aff047_0_1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g8c83aff047_0_1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g8c83aff047_0_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c83aff047_0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89ab2a00f0_0_1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g89ab2a00f0_0_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89ab2a00f0_0_138"/>
          <p:cNvSpPr txBox="1"/>
          <p:nvPr>
            <p:ph idx="1" type="body"/>
          </p:nvPr>
        </p:nvSpPr>
        <p:spPr>
          <a:xfrm>
            <a:off x="311700" y="251275"/>
            <a:ext cx="8520600" cy="4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g89ab2a00f0_0_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g89ab2a00f0_0_138"/>
          <p:cNvCxnSpPr/>
          <p:nvPr/>
        </p:nvCxnSpPr>
        <p:spPr>
          <a:xfrm flipH="1" rot="10800000">
            <a:off x="-22500" y="5151175"/>
            <a:ext cx="9189000" cy="9900"/>
          </a:xfrm>
          <a:prstGeom prst="straightConnector1">
            <a:avLst/>
          </a:prstGeom>
          <a:noFill/>
          <a:ln cap="flat" cmpd="sng" w="76200">
            <a:solidFill>
              <a:srgbClr val="1532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9ab2a00f0_0_1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g89ab2a00f0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89ab2a00f0_0_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0" name="Google Shape;30;g89ab2a00f0_0_1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89ab2a00f0_0_1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89ab2a00f0_0_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9ab2a00f0_0_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" name="Google Shape;35;g89ab2a00f0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89ab2a00f0_0_1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g89ab2a00f0_0_1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g89ab2a00f0_0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9ab2a00f0_0_1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89ab2a00f0_0_1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89ab2a00f0_0_1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89ab2a00f0_0_1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g89ab2a00f0_0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8E8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9ab2a00f0_0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89ab2a00f0_0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89ab2a00f0_0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" name="Google Shape;9;g89ab2a00f0_0_127"/>
          <p:cNvCxnSpPr/>
          <p:nvPr/>
        </p:nvCxnSpPr>
        <p:spPr>
          <a:xfrm flipH="1" rot="10800000">
            <a:off x="-22500" y="5143500"/>
            <a:ext cx="9189000" cy="9900"/>
          </a:xfrm>
          <a:prstGeom prst="straightConnector1">
            <a:avLst/>
          </a:prstGeom>
          <a:noFill/>
          <a:ln cap="flat" cmpd="sng" w="152400">
            <a:solidFill>
              <a:srgbClr val="77334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8E8E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c83aff047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0" i="0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g8c83aff047_0_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Proxima Nova"/>
              <a:buChar char="■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8" name="Google Shape;58;g8c83aff047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9" name="Google Shape;59;g8c83aff047_0_123"/>
          <p:cNvCxnSpPr/>
          <p:nvPr/>
        </p:nvCxnSpPr>
        <p:spPr>
          <a:xfrm flipH="1" rot="10800000">
            <a:off x="-22500" y="5143500"/>
            <a:ext cx="9189000" cy="9900"/>
          </a:xfrm>
          <a:prstGeom prst="straightConnector1">
            <a:avLst/>
          </a:prstGeom>
          <a:noFill/>
          <a:ln cap="flat" cmpd="sng" w="114300">
            <a:solidFill>
              <a:srgbClr val="77334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8a4b7517_0_39"/>
          <p:cNvSpPr txBox="1"/>
          <p:nvPr>
            <p:ph idx="1" type="body"/>
          </p:nvPr>
        </p:nvSpPr>
        <p:spPr>
          <a:xfrm>
            <a:off x="311700" y="323675"/>
            <a:ext cx="84675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rgbClr val="773344"/>
                </a:solidFill>
              </a:rPr>
              <a:t>Colocando em Prática</a:t>
            </a:r>
            <a:endParaRPr b="1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77334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773344"/>
                </a:solidFill>
              </a:rPr>
              <a:t>Hospedar o nosso primeiro site utilizando o GitHub Pages</a:t>
            </a:r>
            <a:endParaRPr b="1">
              <a:solidFill>
                <a:srgbClr val="7733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800"/>
              <a:buChar char="●"/>
            </a:pPr>
            <a:r>
              <a:rPr lang="pt-BR">
                <a:solidFill>
                  <a:srgbClr val="773344"/>
                </a:solidFill>
              </a:rPr>
              <a:t>Precisamos de um arquivo </a:t>
            </a:r>
            <a:r>
              <a:rPr b="1" lang="pt-BR">
                <a:solidFill>
                  <a:srgbClr val="773344"/>
                </a:solidFill>
              </a:rPr>
              <a:t>index.html </a:t>
            </a:r>
            <a:r>
              <a:rPr lang="pt-BR">
                <a:solidFill>
                  <a:srgbClr val="773344"/>
                </a:solidFill>
              </a:rPr>
              <a:t>que será a página principal do site</a:t>
            </a:r>
            <a:endParaRPr>
              <a:solidFill>
                <a:srgbClr val="77334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400"/>
              <a:buChar char="○"/>
            </a:pPr>
            <a:r>
              <a:rPr lang="pt-BR">
                <a:solidFill>
                  <a:srgbClr val="773344"/>
                </a:solidFill>
              </a:rPr>
              <a:t>O </a:t>
            </a:r>
            <a:r>
              <a:rPr lang="pt-BR">
                <a:solidFill>
                  <a:srgbClr val="773344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G</a:t>
            </a:r>
            <a:r>
              <a:rPr lang="pt-BR">
                <a:solidFill>
                  <a:srgbClr val="773344"/>
                </a:solidFill>
              </a:rPr>
              <a:t>H Pages sempre procura por ele para a exibição inicial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800"/>
              <a:buChar char="●"/>
            </a:pPr>
            <a:r>
              <a:rPr lang="pt-BR">
                <a:solidFill>
                  <a:srgbClr val="773344"/>
                </a:solidFill>
              </a:rPr>
              <a:t>Crie esse arquivo </a:t>
            </a:r>
            <a:r>
              <a:rPr b="1" lang="pt-BR">
                <a:solidFill>
                  <a:srgbClr val="773344"/>
                </a:solidFill>
              </a:rPr>
              <a:t>index.html</a:t>
            </a:r>
            <a:endParaRPr b="1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600">
              <a:solidFill>
                <a:srgbClr val="77334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400"/>
              <a:buChar char="○"/>
            </a:pPr>
            <a:r>
              <a:rPr lang="pt-BR">
                <a:solidFill>
                  <a:srgbClr val="773344"/>
                </a:solidFill>
              </a:rPr>
              <a:t>Coloque nele todas as tags essenciais de HTML que aprendemos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">
              <a:solidFill>
                <a:srgbClr val="77334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400"/>
              <a:buChar char="○"/>
            </a:pPr>
            <a:r>
              <a:rPr lang="pt-BR">
                <a:solidFill>
                  <a:srgbClr val="773344"/>
                </a:solidFill>
              </a:rPr>
              <a:t>Coloque o &lt;title&gt; com o texto:  </a:t>
            </a:r>
            <a:r>
              <a:rPr lang="pt-BR" sz="1600">
                <a:solidFill>
                  <a:srgbClr val="773344"/>
                </a:solidFill>
              </a:rPr>
              <a:t>Meu primeiro site publicado</a:t>
            </a:r>
            <a:endParaRPr sz="1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">
              <a:solidFill>
                <a:srgbClr val="77334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400"/>
              <a:buChar char="○"/>
            </a:pPr>
            <a:r>
              <a:rPr lang="pt-BR">
                <a:solidFill>
                  <a:srgbClr val="773344"/>
                </a:solidFill>
              </a:rPr>
              <a:t>Coloque nele uma tag &lt;h1&gt; com o texto:  </a:t>
            </a:r>
            <a:r>
              <a:rPr lang="pt-BR" sz="1600">
                <a:solidFill>
                  <a:srgbClr val="773344"/>
                </a:solidFill>
              </a:rPr>
              <a:t>Meu primeiro site no GitHub Pages</a:t>
            </a:r>
            <a:endParaRPr sz="1700">
              <a:solidFill>
                <a:srgbClr val="77334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c8a4b7517_0_5"/>
          <p:cNvSpPr txBox="1"/>
          <p:nvPr>
            <p:ph idx="1" type="body"/>
          </p:nvPr>
        </p:nvSpPr>
        <p:spPr>
          <a:xfrm>
            <a:off x="311700" y="323675"/>
            <a:ext cx="8501400" cy="4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rgbClr val="773344"/>
                </a:solidFill>
              </a:rPr>
              <a:t>Colocando em Prática</a:t>
            </a:r>
            <a:endParaRPr sz="2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AAAB36"/>
                </a:solidFill>
              </a:rPr>
              <a:t>Primeiro passo:</a:t>
            </a:r>
            <a:r>
              <a:rPr b="1" lang="pt-BR">
                <a:solidFill>
                  <a:srgbClr val="773344"/>
                </a:solidFill>
              </a:rPr>
              <a:t> </a:t>
            </a:r>
            <a:r>
              <a:rPr lang="pt-BR">
                <a:solidFill>
                  <a:srgbClr val="773344"/>
                </a:solidFill>
              </a:rPr>
              <a:t>Criar uma conta no GitHub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7733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800"/>
              <a:buChar char="●"/>
            </a:pPr>
            <a:r>
              <a:rPr lang="pt-BR">
                <a:solidFill>
                  <a:srgbClr val="773344"/>
                </a:solidFill>
              </a:rPr>
              <a:t>Acesse </a:t>
            </a:r>
            <a:r>
              <a:rPr lang="pt-BR" u="sng">
                <a:solidFill>
                  <a:srgbClr val="77334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rgbClr val="7733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800"/>
              <a:buChar char="●"/>
            </a:pPr>
            <a:r>
              <a:rPr lang="pt-BR">
                <a:solidFill>
                  <a:srgbClr val="773344"/>
                </a:solidFill>
              </a:rPr>
              <a:t>Você irá preencher:</a:t>
            </a:r>
            <a:endParaRPr>
              <a:solidFill>
                <a:srgbClr val="77334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400"/>
              <a:buChar char="○"/>
            </a:pPr>
            <a:r>
              <a:rPr lang="pt-BR">
                <a:solidFill>
                  <a:srgbClr val="773344"/>
                </a:solidFill>
              </a:rPr>
              <a:t>Username: primeironome-ultimonome</a:t>
            </a:r>
            <a:endParaRPr>
              <a:solidFill>
                <a:srgbClr val="77334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400"/>
              <a:buChar char="○"/>
            </a:pPr>
            <a:r>
              <a:rPr lang="pt-BR">
                <a:solidFill>
                  <a:srgbClr val="773344"/>
                </a:solidFill>
              </a:rPr>
              <a:t>Email</a:t>
            </a:r>
            <a:endParaRPr>
              <a:solidFill>
                <a:srgbClr val="773344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400"/>
              <a:buChar char="○"/>
            </a:pPr>
            <a:r>
              <a:rPr lang="pt-BR">
                <a:solidFill>
                  <a:srgbClr val="773344"/>
                </a:solidFill>
              </a:rPr>
              <a:t>Senha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rgbClr val="7733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800"/>
              <a:buChar char="●"/>
            </a:pPr>
            <a:r>
              <a:rPr lang="pt-BR">
                <a:solidFill>
                  <a:srgbClr val="773344"/>
                </a:solidFill>
              </a:rPr>
              <a:t>Clique em “Sign up for GitHub”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00">
              <a:solidFill>
                <a:srgbClr val="77334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AB36"/>
              </a:buClr>
              <a:buSzPts val="1800"/>
              <a:buChar char="●"/>
            </a:pPr>
            <a:r>
              <a:rPr lang="pt-BR">
                <a:solidFill>
                  <a:srgbClr val="773344"/>
                </a:solidFill>
              </a:rPr>
              <a:t>Entre no seu email e use o link enviado para fazer a verificação da conta </a:t>
            </a:r>
            <a:endParaRPr>
              <a:solidFill>
                <a:srgbClr val="77334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8a4b7517_0_11"/>
          <p:cNvSpPr txBox="1"/>
          <p:nvPr>
            <p:ph idx="1" type="body"/>
          </p:nvPr>
        </p:nvSpPr>
        <p:spPr>
          <a:xfrm>
            <a:off x="311700" y="323675"/>
            <a:ext cx="85014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rgbClr val="773344"/>
                </a:solidFill>
              </a:rPr>
              <a:t>Colocando em Prática</a:t>
            </a:r>
            <a:endParaRPr sz="2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AAAB36"/>
                </a:solidFill>
              </a:rPr>
              <a:t>Segundo passo:</a:t>
            </a:r>
            <a:r>
              <a:rPr b="1" lang="pt-BR">
                <a:solidFill>
                  <a:srgbClr val="773344"/>
                </a:solidFill>
              </a:rPr>
              <a:t> </a:t>
            </a:r>
            <a:r>
              <a:rPr lang="pt-BR">
                <a:solidFill>
                  <a:srgbClr val="773344"/>
                </a:solidFill>
              </a:rPr>
              <a:t>Criar um repositório</a:t>
            </a:r>
            <a:endParaRPr>
              <a:solidFill>
                <a:srgbClr val="773344"/>
              </a:solidFill>
            </a:endParaRPr>
          </a:p>
        </p:txBody>
      </p:sp>
      <p:sp>
        <p:nvSpPr>
          <p:cNvPr id="120" name="Google Shape;120;g8c8a4b7517_0_11"/>
          <p:cNvSpPr/>
          <p:nvPr/>
        </p:nvSpPr>
        <p:spPr>
          <a:xfrm>
            <a:off x="2363447" y="3072600"/>
            <a:ext cx="325500" cy="20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73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8c8a4b7517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13" y="2245763"/>
            <a:ext cx="21240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8c8a4b7517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7900" y="1789000"/>
            <a:ext cx="6187501" cy="27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8c8a4b7517_0_11"/>
          <p:cNvSpPr txBox="1"/>
          <p:nvPr/>
        </p:nvSpPr>
        <p:spPr>
          <a:xfrm>
            <a:off x="3307050" y="2147050"/>
            <a:ext cx="7590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endParaRPr b="0" i="0" sz="11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8a4b7517_0_32"/>
          <p:cNvSpPr txBox="1"/>
          <p:nvPr>
            <p:ph idx="1" type="body"/>
          </p:nvPr>
        </p:nvSpPr>
        <p:spPr>
          <a:xfrm>
            <a:off x="311700" y="323675"/>
            <a:ext cx="84108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rgbClr val="773344"/>
                </a:solidFill>
              </a:rPr>
              <a:t>Colocando em Prática</a:t>
            </a:r>
            <a:endParaRPr sz="2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AAAB36"/>
                </a:solidFill>
              </a:rPr>
              <a:t>Terceiro Passo:</a:t>
            </a:r>
            <a:r>
              <a:rPr lang="pt-BR">
                <a:solidFill>
                  <a:srgbClr val="AAAB36"/>
                </a:solidFill>
              </a:rPr>
              <a:t> </a:t>
            </a:r>
            <a:r>
              <a:rPr lang="pt-BR">
                <a:solidFill>
                  <a:srgbClr val="773344"/>
                </a:solidFill>
              </a:rPr>
              <a:t>Fazer upload dos arquivos do nosso site</a:t>
            </a:r>
            <a:endParaRPr>
              <a:solidFill>
                <a:srgbClr val="773344"/>
              </a:solidFill>
            </a:endParaRPr>
          </a:p>
        </p:txBody>
      </p:sp>
      <p:pic>
        <p:nvPicPr>
          <p:cNvPr id="129" name="Google Shape;129;g8c8a4b751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0075" y="3649350"/>
            <a:ext cx="158350" cy="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8c8a4b7517_0_32"/>
          <p:cNvSpPr/>
          <p:nvPr/>
        </p:nvSpPr>
        <p:spPr>
          <a:xfrm>
            <a:off x="2018400" y="2672125"/>
            <a:ext cx="278700" cy="674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73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733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8c8a4b7517_0_32"/>
          <p:cNvSpPr/>
          <p:nvPr/>
        </p:nvSpPr>
        <p:spPr>
          <a:xfrm>
            <a:off x="4423150" y="4061700"/>
            <a:ext cx="9108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73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8c8a4b7517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275" y="3491000"/>
            <a:ext cx="3657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8c8a4b751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888" y="4599200"/>
            <a:ext cx="158350" cy="1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8c8a4b7517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0225" y="2542650"/>
            <a:ext cx="28956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8c8a4b7517_0_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650" y="1611800"/>
            <a:ext cx="76866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8c8a4b7517_0_32"/>
          <p:cNvSpPr txBox="1"/>
          <p:nvPr/>
        </p:nvSpPr>
        <p:spPr>
          <a:xfrm>
            <a:off x="3635625" y="1931800"/>
            <a:ext cx="6828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pt-BR" sz="600" u="none" cap="none" strike="noStrike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endParaRPr b="1" i="0" sz="600" u="none" cap="none" strike="noStrike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7" name="Google Shape;137;g8c8a4b751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350" y="2308100"/>
            <a:ext cx="158350" cy="1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8c8a4b751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5" y="4853075"/>
            <a:ext cx="158350" cy="1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8a4b7517_0_51"/>
          <p:cNvSpPr txBox="1"/>
          <p:nvPr>
            <p:ph idx="1" type="body"/>
          </p:nvPr>
        </p:nvSpPr>
        <p:spPr>
          <a:xfrm flipH="1">
            <a:off x="175950" y="307050"/>
            <a:ext cx="87921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rgbClr val="773344"/>
                </a:solidFill>
              </a:rPr>
              <a:t>Colocando em Prática</a:t>
            </a:r>
            <a:endParaRPr sz="2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AAAB36"/>
                </a:solidFill>
              </a:rPr>
              <a:t>Quarto passo:</a:t>
            </a:r>
            <a:r>
              <a:rPr lang="pt-BR">
                <a:solidFill>
                  <a:srgbClr val="AAAB36"/>
                </a:solidFill>
              </a:rPr>
              <a:t> </a:t>
            </a:r>
            <a:r>
              <a:rPr lang="pt-BR">
                <a:solidFill>
                  <a:srgbClr val="773344"/>
                </a:solidFill>
              </a:rPr>
              <a:t>Criar a branch gh-pages no nosso repositório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rgbClr val="7733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</p:txBody>
      </p:sp>
      <p:pic>
        <p:nvPicPr>
          <p:cNvPr id="144" name="Google Shape;144;g8c8a4b751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138" y="3996775"/>
            <a:ext cx="158350" cy="1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8c8a4b7517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" y="1594138"/>
            <a:ext cx="191452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8c8a4b751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313" y="1774825"/>
            <a:ext cx="158350" cy="1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8c8a4b7517_0_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4125" y="1613188"/>
            <a:ext cx="19145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8c8a4b751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313" y="2795850"/>
            <a:ext cx="158350" cy="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8c8a4b7517_0_51"/>
          <p:cNvSpPr/>
          <p:nvPr/>
        </p:nvSpPr>
        <p:spPr>
          <a:xfrm>
            <a:off x="3371375" y="2200925"/>
            <a:ext cx="910800" cy="30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73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8c8a4b7517_0_51"/>
          <p:cNvSpPr/>
          <p:nvPr/>
        </p:nvSpPr>
        <p:spPr>
          <a:xfrm flipH="1" rot="-10798868">
            <a:off x="6900600" y="2257201"/>
            <a:ext cx="910800" cy="6147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773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8c8a4b7517_0_51"/>
          <p:cNvSpPr txBox="1"/>
          <p:nvPr/>
        </p:nvSpPr>
        <p:spPr>
          <a:xfrm>
            <a:off x="666750" y="3226350"/>
            <a:ext cx="7760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773344"/>
                </a:solidFill>
                <a:latin typeface="Proxima Nova"/>
                <a:ea typeface="Proxima Nova"/>
                <a:cs typeface="Proxima Nova"/>
                <a:sym typeface="Proxima Nova"/>
              </a:rPr>
              <a:t>Confirme se o index.html realmente está na gh-pages também</a:t>
            </a:r>
            <a:endParaRPr b="0" i="0" sz="1200" u="none" cap="none" strike="noStrike">
              <a:solidFill>
                <a:srgbClr val="7733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2" name="Google Shape;152;g8c8a4b7517_0_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750" y="3638963"/>
            <a:ext cx="78105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8c8a4b7517_0_51"/>
          <p:cNvSpPr/>
          <p:nvPr/>
        </p:nvSpPr>
        <p:spPr>
          <a:xfrm>
            <a:off x="610675" y="4452875"/>
            <a:ext cx="1257000" cy="462300"/>
          </a:xfrm>
          <a:prstGeom prst="ellipse">
            <a:avLst/>
          </a:prstGeom>
          <a:noFill/>
          <a:ln cap="flat" cmpd="sng" w="9525">
            <a:solidFill>
              <a:srgbClr val="7733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8c8a4b7517_0_51"/>
          <p:cNvSpPr/>
          <p:nvPr/>
        </p:nvSpPr>
        <p:spPr>
          <a:xfrm>
            <a:off x="610675" y="3566250"/>
            <a:ext cx="1257000" cy="462300"/>
          </a:xfrm>
          <a:prstGeom prst="ellipse">
            <a:avLst/>
          </a:prstGeom>
          <a:noFill/>
          <a:ln cap="flat" cmpd="sng" w="9525">
            <a:solidFill>
              <a:srgbClr val="7733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8c8a4b7517_0_51"/>
          <p:cNvSpPr txBox="1"/>
          <p:nvPr/>
        </p:nvSpPr>
        <p:spPr>
          <a:xfrm>
            <a:off x="1041200" y="4160952"/>
            <a:ext cx="8265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c8a4b7517_0_67"/>
          <p:cNvSpPr txBox="1"/>
          <p:nvPr>
            <p:ph idx="1" type="body"/>
          </p:nvPr>
        </p:nvSpPr>
        <p:spPr>
          <a:xfrm>
            <a:off x="270800" y="307050"/>
            <a:ext cx="84516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rgbClr val="773344"/>
                </a:solidFill>
              </a:rPr>
              <a:t>Colocando em Prática</a:t>
            </a:r>
            <a:endParaRPr sz="2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773344"/>
                </a:solidFill>
              </a:rPr>
              <a:t>Tudo pronto 😁</a:t>
            </a:r>
            <a:endParaRPr b="1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773344"/>
                </a:solidFill>
              </a:rPr>
              <a:t>Agora é só acessar </a:t>
            </a:r>
            <a:r>
              <a:rPr b="1" lang="pt-BR">
                <a:solidFill>
                  <a:srgbClr val="AAAB36"/>
                </a:solidFill>
              </a:rPr>
              <a:t>usuario.github.io/meu-primeiro-site-publicado </a:t>
            </a:r>
            <a:r>
              <a:rPr lang="pt-BR">
                <a:solidFill>
                  <a:srgbClr val="773344"/>
                </a:solidFill>
              </a:rPr>
              <a:t>para vê-lo!</a:t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AAAB3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rgbClr val="773344"/>
                </a:solidFill>
              </a:rPr>
              <a:t>Resultado esperado:</a:t>
            </a:r>
            <a:endParaRPr>
              <a:solidFill>
                <a:srgbClr val="773344"/>
              </a:solidFill>
            </a:endParaRPr>
          </a:p>
        </p:txBody>
      </p:sp>
      <p:pic>
        <p:nvPicPr>
          <p:cNvPr id="161" name="Google Shape;161;g8c8a4b7517_0_67"/>
          <p:cNvPicPr preferRelativeResize="0"/>
          <p:nvPr/>
        </p:nvPicPr>
        <p:blipFill rotWithShape="1">
          <a:blip r:embed="rId3">
            <a:alphaModFix/>
          </a:blip>
          <a:srcRect b="73242" l="0" r="61437" t="0"/>
          <a:stretch/>
        </p:blipFill>
        <p:spPr>
          <a:xfrm>
            <a:off x="1502813" y="2440525"/>
            <a:ext cx="6138374" cy="239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8c8a4b7517_0_67"/>
          <p:cNvSpPr/>
          <p:nvPr/>
        </p:nvSpPr>
        <p:spPr>
          <a:xfrm>
            <a:off x="2845650" y="2860800"/>
            <a:ext cx="963000" cy="215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8c8a4b7517_0_67"/>
          <p:cNvSpPr txBox="1"/>
          <p:nvPr/>
        </p:nvSpPr>
        <p:spPr>
          <a:xfrm>
            <a:off x="3184450" y="2792825"/>
            <a:ext cx="894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c8a4b7517_0_86"/>
          <p:cNvSpPr txBox="1"/>
          <p:nvPr>
            <p:ph idx="1" type="body"/>
          </p:nvPr>
        </p:nvSpPr>
        <p:spPr>
          <a:xfrm>
            <a:off x="175950" y="307050"/>
            <a:ext cx="8792100" cy="45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600">
                <a:solidFill>
                  <a:srgbClr val="773344"/>
                </a:solidFill>
              </a:rPr>
              <a:t>Colocando em Prática</a:t>
            </a:r>
            <a:endParaRPr sz="2600"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77334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solidFill>
                  <a:srgbClr val="773344"/>
                </a:solidFill>
              </a:rPr>
              <a:t>Para atualizar o seu site:</a:t>
            </a:r>
            <a:endParaRPr>
              <a:solidFill>
                <a:srgbClr val="773344"/>
              </a:solidFill>
            </a:endParaRPr>
          </a:p>
        </p:txBody>
      </p:sp>
      <p:pic>
        <p:nvPicPr>
          <p:cNvPr id="169" name="Google Shape;169;g8c8a4b7517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8" y="2347850"/>
            <a:ext cx="782002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8c8a4b7517_0_86"/>
          <p:cNvSpPr/>
          <p:nvPr/>
        </p:nvSpPr>
        <p:spPr>
          <a:xfrm rot="4110">
            <a:off x="175956" y="2365339"/>
            <a:ext cx="501900" cy="28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733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8c8a4b7517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2763" y="3074600"/>
            <a:ext cx="158350" cy="1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8c8a4b7517_0_86"/>
          <p:cNvSpPr txBox="1"/>
          <p:nvPr/>
        </p:nvSpPr>
        <p:spPr>
          <a:xfrm>
            <a:off x="691938" y="1931750"/>
            <a:ext cx="7760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773344"/>
                </a:solidFill>
                <a:latin typeface="Proxima Nova"/>
                <a:ea typeface="Proxima Nova"/>
                <a:cs typeface="Proxima Nova"/>
                <a:sym typeface="Proxima Nova"/>
              </a:rPr>
              <a:t>Confira se você está na branch gh-pages</a:t>
            </a:r>
            <a:endParaRPr b="0" i="0" sz="1200" u="none" cap="none" strike="noStrike">
              <a:solidFill>
                <a:srgbClr val="7733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733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g8c8a4b7517_0_86"/>
          <p:cNvSpPr txBox="1"/>
          <p:nvPr/>
        </p:nvSpPr>
        <p:spPr>
          <a:xfrm>
            <a:off x="1086500" y="2826050"/>
            <a:ext cx="826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usuario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13b620c0b8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0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