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jTpcnTdGf8rWfV+lezP0tP2frL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235E6E-FF39-4F6B-BC2C-5CF0E5BF9248}">
  <a:tblStyle styleId="{24235E6E-FF39-4F6B-BC2C-5CF0E5BF92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b4860b625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33b4860b625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4860b625_1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shape that minimizes the flow disruption </a:t>
            </a:r>
            <a:r>
              <a:rPr lang="en-US"/>
              <a:t>while</a:t>
            </a:r>
            <a:r>
              <a:rPr lang="en-US"/>
              <a:t> maximizing surface area</a:t>
            </a:r>
            <a:endParaRPr/>
          </a:p>
        </p:txBody>
      </p:sp>
      <p:sp>
        <p:nvSpPr>
          <p:cNvPr id="88" name="Google Shape;88;g33b4860b625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389be084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what is the level of T the canadian </a:t>
            </a:r>
            <a:r>
              <a:rPr lang="en-US"/>
              <a:t>regulator</a:t>
            </a:r>
            <a:r>
              <a:rPr lang="en-US"/>
              <a:t> allows</a:t>
            </a:r>
            <a:endParaRPr/>
          </a:p>
        </p:txBody>
      </p:sp>
      <p:sp>
        <p:nvSpPr>
          <p:cNvPr id="95" name="Google Shape;95;g34389be084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b4860b625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Joe</a:t>
            </a:r>
            <a:endParaRPr/>
          </a:p>
        </p:txBody>
      </p:sp>
      <p:sp>
        <p:nvSpPr>
          <p:cNvPr id="101" name="Google Shape;101;g33b4860b625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389be0845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Joe</a:t>
            </a:r>
            <a:endParaRPr/>
          </a:p>
        </p:txBody>
      </p:sp>
      <p:sp>
        <p:nvSpPr>
          <p:cNvPr id="107" name="Google Shape;107;g34389be0845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b4860b625_1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b4860b625_1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separation </a:t>
            </a:r>
            <a:endParaRPr/>
          </a:p>
        </p:txBody>
      </p:sp>
      <p:sp>
        <p:nvSpPr>
          <p:cNvPr id="114" name="Google Shape;114;g33b4860b625_1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b4860b625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33b4860b625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b4860b625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Helium gas sparging effectively removes all Noble gases, most of insoluble tritium species, and accidentally ~some noble metals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FLiBe doesn’t wet graphite with pore sizes of less than a micrometer (nuclear grade graphite). We can add a tritium removal system (graphene blocks) in primary loop, aswell as minimize worker dose and have removal system in secondary loop (easy to remove from sCO2)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Noble metals are </a:t>
            </a:r>
            <a:r>
              <a:rPr lang="en-US"/>
              <a:t>insoluble</a:t>
            </a:r>
            <a:r>
              <a:rPr lang="en-US"/>
              <a:t> in FLiBe, forming particulates. They preferentially plate out onto metallic surfaces, so metallic filter with a lot of surface will act as a </a:t>
            </a:r>
            <a:r>
              <a:rPr lang="en-US"/>
              <a:t>preferred</a:t>
            </a:r>
            <a:r>
              <a:rPr lang="en-US"/>
              <a:t> deposition site. This filter is completely passive, and can simply be replaced when high enough plate out is achieved</a:t>
            </a:r>
            <a:endParaRPr/>
          </a:p>
        </p:txBody>
      </p:sp>
      <p:sp>
        <p:nvSpPr>
          <p:cNvPr id="125" name="Google Shape;125;g33b4860b625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b4860b625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Uranium was studied in FLiBe, but protactinium was not. They have </a:t>
            </a:r>
            <a:r>
              <a:rPr lang="en-US"/>
              <a:t>similar</a:t>
            </a:r>
            <a:r>
              <a:rPr lang="en-US"/>
              <a:t> thermophysical and chemical properties, much of the literature believe you can remove protactinium without destroying salt. Very high efficiency but no numbers listed</a:t>
            </a:r>
            <a:endParaRPr/>
          </a:p>
        </p:txBody>
      </p:sp>
      <p:sp>
        <p:nvSpPr>
          <p:cNvPr id="131" name="Google Shape;131;g33b4860b625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b4860b625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  <p:sp>
        <p:nvSpPr>
          <p:cNvPr id="137" name="Google Shape;137;g33b4860b625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3b43524e7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g33b43524e7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389be0845_3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34389be0845_3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389be0845_5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infinite batch burnup 412 equations</a:t>
            </a:r>
            <a:endParaRPr/>
          </a:p>
        </p:txBody>
      </p:sp>
      <p:sp>
        <p:nvSpPr>
          <p:cNvPr id="148" name="Google Shape;148;g34389be0845_5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3b43524e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g33b43524e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3b43524e75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u233 from pa</a:t>
            </a:r>
            <a:endParaRPr/>
          </a:p>
        </p:txBody>
      </p:sp>
      <p:sp>
        <p:nvSpPr>
          <p:cNvPr id="54" name="Google Shape;54;g33b43524e75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b4860b625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33b4860b625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b4860b625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sparging removes 10% of metals, 50% plate out in pipes and core, 40% plate out in HX</a:t>
            </a:r>
            <a:endParaRPr/>
          </a:p>
        </p:txBody>
      </p:sp>
      <p:sp>
        <p:nvSpPr>
          <p:cNvPr id="65" name="Google Shape;65;g33b4860b625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b4860b625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Only well suited for uranium because Uranium prefer to be Hexavalent (UF6), which is a gas. Proposed for Np and Pu (NpF6 and PuF6), but neither prefer to be hexavalent.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This one was initially proposed but it either is ~ok at removing protactinium and uranium OR good at removing lanthanides, but depends on process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Best option, U, Pa, and Th all have special red-ox potentials, very easy to remove. Only problem is FLiBe (specifically BeF2) has limited </a:t>
            </a:r>
            <a:r>
              <a:rPr lang="en-US"/>
              <a:t>electrochemical</a:t>
            </a:r>
            <a:r>
              <a:rPr lang="en-US"/>
              <a:t> stability</a:t>
            </a:r>
            <a:endParaRPr/>
          </a:p>
        </p:txBody>
      </p:sp>
      <p:sp>
        <p:nvSpPr>
          <p:cNvPr id="71" name="Google Shape;71;g33b4860b625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b4860b625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Liquid metal extraction for uranium requires a huge amount of reductant, </a:t>
            </a:r>
            <a:r>
              <a:rPr lang="en-US"/>
              <a:t>intractable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Liquid-metal extraction is like removing the FLiBe from the other stuff, not other stuff from FLiBe because it removes most of waste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Electrochemical is done on the waste stream (TRU + Lanthanides + random other stuff) to remove TRU to put back into the core to burn dump everything else</a:t>
            </a:r>
            <a:endParaRPr/>
          </a:p>
        </p:txBody>
      </p:sp>
      <p:sp>
        <p:nvSpPr>
          <p:cNvPr id="77" name="Google Shape;77;g33b4860b625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Senior Design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Processing for Molten Salt Reactors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9</a:t>
            </a: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253196" y="3932238"/>
            <a:ext cx="5685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David Barnett, davidbb2 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Nathan Glaser, nglaser3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Joseph Specht, jspecht3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b4860b625_1_51"/>
          <p:cNvSpPr txBox="1"/>
          <p:nvPr/>
        </p:nvSpPr>
        <p:spPr>
          <a:xfrm>
            <a:off x="1612725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Design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b4860b625_1_59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Design Goals</a:t>
            </a:r>
            <a:endParaRPr/>
          </a:p>
        </p:txBody>
      </p:sp>
      <p:sp>
        <p:nvSpPr>
          <p:cNvPr id="91" name="Google Shape;91;g33b4860b625_1_59"/>
          <p:cNvSpPr txBox="1"/>
          <p:nvPr/>
        </p:nvSpPr>
        <p:spPr>
          <a:xfrm>
            <a:off x="709625" y="1690825"/>
            <a:ext cx="53865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Minimize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Worker Dosage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Salt-Inventory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Amount of waste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Effective cost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33b4860b625_1_59"/>
          <p:cNvSpPr txBox="1"/>
          <p:nvPr/>
        </p:nvSpPr>
        <p:spPr>
          <a:xfrm>
            <a:off x="6318425" y="1690825"/>
            <a:ext cx="53865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Maximize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Thermal efficiency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Fuel-utilization (Burnup)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Component Lifetime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389be0845_0_12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Constraint Quantification	</a:t>
            </a:r>
            <a:endParaRPr/>
          </a:p>
        </p:txBody>
      </p:sp>
      <p:sp>
        <p:nvSpPr>
          <p:cNvPr id="98" name="Google Shape;98;g34389be0845_0_12"/>
          <p:cNvSpPr txBox="1"/>
          <p:nvPr/>
        </p:nvSpPr>
        <p:spPr>
          <a:xfrm>
            <a:off x="709625" y="1690825"/>
            <a:ext cx="106512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Core moderator lifetime of 7 years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fluence limited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Tritium concentration below a partial pressure of 0.05 Pa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limit for primary loop w/ metal heat exchanger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Allowable dose below NRC limit of 5,000 mrem/year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Pressure of 75 psi or ~5.1 atm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pressure vessel limit for MSBR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Micron pore size for FLiBe to not wet graphite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b4860b625_1_69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Design Changes</a:t>
            </a:r>
            <a:endParaRPr/>
          </a:p>
        </p:txBody>
      </p:sp>
      <p:sp>
        <p:nvSpPr>
          <p:cNvPr id="104" name="Google Shape;104;g33b4860b625_1_69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Swapping metal -&gt; graphite HX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Adding noble metal removal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Adding U and Pa removal via electrochemistry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Adding T removal in the primary loop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389be0845_0_17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Thermal Cycle</a:t>
            </a:r>
            <a:endParaRPr/>
          </a:p>
        </p:txBody>
      </p:sp>
      <p:graphicFrame>
        <p:nvGraphicFramePr>
          <p:cNvPr id="110" name="Google Shape;110;g34389be0845_0_17"/>
          <p:cNvGraphicFramePr/>
          <p:nvPr/>
        </p:nvGraphicFramePr>
        <p:xfrm>
          <a:off x="709625" y="153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{24235E6E-FF39-4F6B-BC2C-5CF0E5BF9248}</a:tableStyleId>
              </a:tblPr>
              <a:tblGrid>
                <a:gridCol w="2199050"/>
                <a:gridCol w="2199050"/>
                <a:gridCol w="2199050"/>
                <a:gridCol w="2199050"/>
                <a:gridCol w="2199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Fluid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Cycle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Pressure [atm]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 Range [°C]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Rankine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43.4%*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&lt;550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Brayton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&gt;50%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550-850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Brayton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&gt;850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33b4860b625_1_80" title="only-comps_page-0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27799" cy="60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33b4860b625_1_80"/>
          <p:cNvSpPr txBox="1"/>
          <p:nvPr/>
        </p:nvSpPr>
        <p:spPr>
          <a:xfrm>
            <a:off x="8585500" y="2255463"/>
            <a:ext cx="3606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Components from the MSBR we are drastically altering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b4860b625_1_15"/>
          <p:cNvSpPr txBox="1"/>
          <p:nvPr/>
        </p:nvSpPr>
        <p:spPr>
          <a:xfrm>
            <a:off x="1613025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Processing Methodology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b4860b625_1_41"/>
          <p:cNvSpPr txBox="1"/>
          <p:nvPr>
            <p:ph idx="4294967295" type="title"/>
          </p:nvPr>
        </p:nvSpPr>
        <p:spPr>
          <a:xfrm>
            <a:off x="353950" y="365125"/>
            <a:ext cx="1135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Tritium and Noble Gas/Metal Removal</a:t>
            </a:r>
            <a:endParaRPr/>
          </a:p>
        </p:txBody>
      </p:sp>
      <p:sp>
        <p:nvSpPr>
          <p:cNvPr id="128" name="Google Shape;128;g33b4860b625_1_41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Inert gas sparging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Extremely effective, MSRE proved its efficacy 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Graphite HX coupled with SCO2-Brayton Cycle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Greatly reduce noble-metal plate out in HX compared to metal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If tritium leaks into secondary loop, easy to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separate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from CO2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Metallic filter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High surface area metallic filter for noble metal plate-out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b4860b625_1_46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Uranium and Protactinium Removal</a:t>
            </a:r>
            <a:endParaRPr/>
          </a:p>
        </p:txBody>
      </p:sp>
      <p:sp>
        <p:nvSpPr>
          <p:cNvPr id="134" name="Google Shape;134;g33b4860b625_1_46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Electrochemical for Uranium and protactinium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Comparable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effectiveness, simplest, and most compact of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separation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techniques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Detectors for non-proliferation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Not directly studied for protactinium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b4860b625_1_36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TRU and Lanthanide Removal</a:t>
            </a:r>
            <a:endParaRPr/>
          </a:p>
        </p:txBody>
      </p:sp>
      <p:sp>
        <p:nvSpPr>
          <p:cNvPr id="140" name="Google Shape;140;g33b4860b625_1_36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Molten salt/ liquid metal extraction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scrubs all of the TRU, Lanthanides, and other molten metals out of the FLiBe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two streams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produced by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this: 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FLiBe + trace FP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TRU + Lanthanides + Molten Metals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Electrochemical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separation of TRU from waste stream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The carrier is no longer FLiBe, no longer limited by BeF2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3b43524e75_0_25"/>
          <p:cNvSpPr txBox="1"/>
          <p:nvPr/>
        </p:nvSpPr>
        <p:spPr>
          <a:xfrm>
            <a:off x="1598275" y="26187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389be0845_3_4"/>
          <p:cNvSpPr txBox="1"/>
          <p:nvPr/>
        </p:nvSpPr>
        <p:spPr>
          <a:xfrm>
            <a:off x="1519200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389be0845_5_1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51" name="Google Shape;151;g34389be0845_5_1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Solve for concentrations of multiple nuclides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Volume for each component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Quantify waste production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Worker Dosage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Calculate the new efficiency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Component damage rates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Price comparison to MSBR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709625" y="1690825"/>
            <a:ext cx="106512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Molten Salt Reactors (MSRs) are Gen IV reactors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Passive safety features (salt expansion)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Potential for breeding (greater Burnup/fuel utilization)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With fuel processing (purifying fuel-salt)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Maximize burnup (approach ∞ batch core)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Minimize decay heating in core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Load-following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Increased component lifetime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3b43524e75_0_0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Ways to Reprocess</a:t>
            </a:r>
            <a:endParaRPr/>
          </a:p>
        </p:txBody>
      </p:sp>
      <p:sp>
        <p:nvSpPr>
          <p:cNvPr id="51" name="Google Shape;51;g33b43524e75_0_0"/>
          <p:cNvSpPr txBox="1"/>
          <p:nvPr/>
        </p:nvSpPr>
        <p:spPr>
          <a:xfrm>
            <a:off x="709625" y="1690825"/>
            <a:ext cx="106512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Off-line or Batch-wise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Siphon a percentage of fuel-salt and process separately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Simpler, not as effective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On-line processing ★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Run all fuel-salt through a series of chemical process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Much more complicated, more effective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g33b43524e75_0_74" title="reprocessing_page-0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85498" cy="60157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33b43524e75_0_74"/>
          <p:cNvSpPr txBox="1"/>
          <p:nvPr/>
        </p:nvSpPr>
        <p:spPr>
          <a:xfrm>
            <a:off x="8585500" y="2255463"/>
            <a:ext cx="3606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Simplified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online processing scheme adapted from [1].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b4860b625_1_20"/>
          <p:cNvSpPr txBox="1"/>
          <p:nvPr/>
        </p:nvSpPr>
        <p:spPr>
          <a:xfrm>
            <a:off x="1612725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Typical Methods for Removal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b4860b625_1_10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Noble Gas and Metal Removal </a:t>
            </a:r>
            <a:endParaRPr/>
          </a:p>
        </p:txBody>
      </p:sp>
      <p:sp>
        <p:nvSpPr>
          <p:cNvPr id="68" name="Google Shape;68;g33b4860b625_1_10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Inert gas sparging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Bubble an inert gas (He, Ar) through the fuel-salt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Force gas stream through charcoal filters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Noble gases and some metals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Noble metal plate out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Noble metals do not typically chemically react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They are typically insoluble in FLiBe, form particulates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Deposition of these particulates over structural surfaces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b4860b625_1_24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Uranium and Protactinium Removal</a:t>
            </a:r>
            <a:endParaRPr/>
          </a:p>
        </p:txBody>
      </p:sp>
      <p:sp>
        <p:nvSpPr>
          <p:cNvPr id="74" name="Google Shape;74;g33b4860b625_1_24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Fused salt volatilization (Uranium)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Bubble fluorine gas through salt, form fluoride gases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forces UF4 to UF6, boiling temperature of ~100 C at 5 atm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Molten Salt / Liquid Metal Extraction (Uranium and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Protactinium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Electrochemical separation (Uranium and Protactinium)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Insert electrodes into the fuel-salt, apply current to the salt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Preferentially separate elements based on red-ox potentials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FLiBe is not electrically stable, BeF2 breaks apart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b4860b625_1_31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TRU and Lanthanide Removal</a:t>
            </a:r>
            <a:endParaRPr/>
          </a:p>
        </p:txBody>
      </p:sp>
      <p:sp>
        <p:nvSpPr>
          <p:cNvPr id="80" name="Google Shape;80;g33b4860b625_1_31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Molten salt/ liquid metal extraction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Inject salt stream with molten lithium-bismuth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Separates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MF into LiF and MBi, “scrubs” salt of metals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Produces a stream of FLiBe and a stream of TRU + waste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Electrochemical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separation to separate TRU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Same process as with uranium and protactinium removal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FLiBe has been separated off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