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ioyNlyy3FnVk+UNMDHgv4EAXnX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d39dfff72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99" name="Google Shape;99;g32d39dfff72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d409d0eca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d409d0eca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2d409d0eca_1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d409d0e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2d409d0e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2ff6faafc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37" name="Google Shape;37;g32ff6faafc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2ff6faafca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45" name="Google Shape;45;g32ff6faafca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f6faafca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52" name="Google Shape;52;g32ff6faafca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39dfff72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58" name="Google Shape;58;g32d39dfff72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39dfff7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64" name="Google Shape;64;g32d39dfff7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d409d0ec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d409d0ec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2d409d0eca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ff6faafca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83" name="Google Shape;83;g32ff6faafca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orgs/senior-design-npre458/repositories" TargetMode="External"/><Relationship Id="rId4" Type="http://schemas.openxmlformats.org/officeDocument/2006/relationships/image" Target="../media/image9.png"/><Relationship Id="rId5" Type="http://schemas.openxmlformats.org/officeDocument/2006/relationships/hyperlink" Target="https://github.com/orgs/senior-design-npre458/projects/2/views/1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github.com/orgs/senior-design-npre458/projects/2/views/4" TargetMode="External"/><Relationship Id="rId8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moltensalt.org/references/static/downloads/pdf/ORNL-TM-3832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d39dfff72_1_4"/>
          <p:cNvSpPr txBox="1"/>
          <p:nvPr>
            <p:ph idx="4294967295" type="title"/>
          </p:nvPr>
        </p:nvSpPr>
        <p:spPr>
          <a:xfrm>
            <a:off x="354738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Organization Using Github</a:t>
            </a:r>
            <a:endParaRPr/>
          </a:p>
        </p:txBody>
      </p:sp>
      <p:pic>
        <p:nvPicPr>
          <p:cNvPr id="102" name="Google Shape;102;g32d39dfff72_1_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750" y="197192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2d39dfff72_1_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0925" y="180677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2d39dfff72_1_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07100" y="1806795"/>
            <a:ext cx="3730151" cy="373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409d0eca_1_10"/>
          <p:cNvSpPr txBox="1"/>
          <p:nvPr>
            <p:ph type="ctrTitle"/>
          </p:nvPr>
        </p:nvSpPr>
        <p:spPr>
          <a:xfrm>
            <a:off x="3565950" y="2135925"/>
            <a:ext cx="5060100" cy="202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Thank You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Questions?</a:t>
            </a:r>
            <a:endParaRPr sz="5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d409d0eca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16" name="Google Shape;116;g32d409d0eca_0_0"/>
          <p:cNvSpPr txBox="1"/>
          <p:nvPr/>
        </p:nvSpPr>
        <p:spPr>
          <a:xfrm>
            <a:off x="466650" y="1246875"/>
            <a:ext cx="11258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Bettis, E. ORNL-TM-3832.PDF, 27 June 1972,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moltensalt.org/references/static/downloads/pdf/ORNL-TM-3832.pdf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 Helmenstine, Anne. “Actinides on the Periodic Table (Actinide Series or Actinoids).” Science Notes and Projects, 14 Dec. 2024, sciencenotes.org/actinides-on-the-periodic-table-actinide-series-or-actinoids/.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23" name="Google Shape;123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126" name="Google Shape;126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34" name="Google Shape;134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140" name="Google Shape;140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46" name="Google Shape;146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51" name="Google Shape;151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57" name="Google Shape;157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62" name="Google Shape;162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65" name="Google Shape;165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72" name="Google Shape;172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79" name="Google Shape;179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82" name="Google Shape;182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86" name="Google Shape;186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91" name="Google Shape;191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99" name="Google Shape;199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206" name="Google Shape;206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21" name="Google Shape;221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238" name="Google Shape;238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41" name="Google Shape;241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45" name="Google Shape;245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48" name="Google Shape;248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52" name="Google Shape;252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55" name="Google Shape;255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oogle Shape;260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61" name="Google Shape;261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65" name="Google Shape;265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68" name="Google Shape;268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1" name="Google Shape;271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72" name="Google Shape;272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79" name="Google Shape;279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93" name="Google Shape;293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7" name="Google Shape;297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98" name="Google Shape;298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2" name="Google Shape;302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303" name="Google Shape;303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311" name="Google Shape;311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314" name="Google Shape;314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17" name="Google Shape;317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23" name="Google Shape;323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326" name="Google Shape;326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31" name="Google Shape;331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34" name="Google Shape;334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337" name="Google Shape;337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340" name="Google Shape;340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43" name="Google Shape;343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46" name="Google Shape;346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8" name="Google Shape;348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49" name="Google Shape;349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52" name="Google Shape;352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56" name="Google Shape;356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60" name="Google Shape;360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8" name="Google Shape;368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69" name="Google Shape;369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75" name="Google Shape;375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ff6faafca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Current Ideas</a:t>
            </a:r>
            <a:endParaRPr/>
          </a:p>
        </p:txBody>
      </p:sp>
      <p:sp>
        <p:nvSpPr>
          <p:cNvPr id="40" name="Google Shape;40;g32ff6faafca_0_0"/>
          <p:cNvSpPr txBox="1"/>
          <p:nvPr/>
        </p:nvSpPr>
        <p:spPr>
          <a:xfrm>
            <a:off x="466675" y="1690824"/>
            <a:ext cx="63060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Reduce pump speed</a:t>
            </a:r>
            <a:endParaRPr sz="35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Flow diverger / siphon</a:t>
            </a:r>
            <a:endParaRPr sz="35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Adapted h</a:t>
            </a:r>
            <a:r>
              <a:rPr lang="en-US" sz="35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elium bubbler</a:t>
            </a:r>
            <a:endParaRPr sz="35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removal with graphene (pump speed)</a:t>
            </a:r>
            <a:endParaRPr sz="35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g32ff6faaf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0800" y="0"/>
            <a:ext cx="5501064" cy="453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2ff6faafca_0_0"/>
          <p:cNvSpPr txBox="1"/>
          <p:nvPr/>
        </p:nvSpPr>
        <p:spPr>
          <a:xfrm>
            <a:off x="6690800" y="4532126"/>
            <a:ext cx="55011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MSBR Chemical Processing Flowsheet [1]</a:t>
            </a:r>
            <a:endParaRPr sz="1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ff6faafca_0_27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Needed Chemical Processes</a:t>
            </a:r>
            <a:endParaRPr/>
          </a:p>
        </p:txBody>
      </p:sp>
      <p:sp>
        <p:nvSpPr>
          <p:cNvPr id="48" name="Google Shape;48;g32ff6faafca_0_27"/>
          <p:cNvSpPr txBox="1"/>
          <p:nvPr/>
        </p:nvSpPr>
        <p:spPr>
          <a:xfrm>
            <a:off x="354825" y="1584208"/>
            <a:ext cx="63060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Actinide separations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Lanthanide separations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Medical isotope production and separation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Sb removal / 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Sacrificial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Lamb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Decays into Te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 causes upper temp limit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32ff6faafca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076" y="1802699"/>
            <a:ext cx="6684774" cy="8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ff6faafca_0_52"/>
          <p:cNvSpPr txBox="1"/>
          <p:nvPr>
            <p:ph idx="4294967295" type="title"/>
          </p:nvPr>
        </p:nvSpPr>
        <p:spPr>
          <a:xfrm>
            <a:off x="354738" y="-8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Potential Problems</a:t>
            </a:r>
            <a:endParaRPr/>
          </a:p>
        </p:txBody>
      </p:sp>
      <p:sp>
        <p:nvSpPr>
          <p:cNvPr id="55" name="Google Shape;55;g32ff6faafca_0_52"/>
          <p:cNvSpPr txBox="1"/>
          <p:nvPr/>
        </p:nvSpPr>
        <p:spPr>
          <a:xfrm>
            <a:off x="354750" y="1211325"/>
            <a:ext cx="10113600" cy="4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Heat ramifications of slower flow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Hotter flow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Chemical separations in main line (too fast flow, too slow reactions, heat range)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Material limitations at high temperatures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If siphon, why online? if no siphon, how?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39dfff72_0_10"/>
          <p:cNvSpPr txBox="1"/>
          <p:nvPr>
            <p:ph idx="4294967295" type="title"/>
          </p:nvPr>
        </p:nvSpPr>
        <p:spPr>
          <a:xfrm>
            <a:off x="354738" y="233117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Meeting w/ Professor Vergari</a:t>
            </a:r>
            <a:endParaRPr/>
          </a:p>
        </p:txBody>
      </p:sp>
      <p:sp>
        <p:nvSpPr>
          <p:cNvPr id="61" name="Google Shape;61;g32d39dfff72_0_10"/>
          <p:cNvSpPr txBox="1"/>
          <p:nvPr/>
        </p:nvSpPr>
        <p:spPr>
          <a:xfrm>
            <a:off x="354750" y="1325700"/>
            <a:ext cx="10757700" cy="4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Ratio of 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r>
              <a:rPr baseline="-25000"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r>
              <a:rPr baseline="-25000"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Equilibrium concentration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Law of mass action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Check for equilibrium concentrations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Expanded cross sectional area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Slower Flow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Larger surface for rxns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Code recommendations chemical analysis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d39dfff72_0_15"/>
          <p:cNvSpPr txBox="1"/>
          <p:nvPr>
            <p:ph idx="4294967295" type="title"/>
          </p:nvPr>
        </p:nvSpPr>
        <p:spPr>
          <a:xfrm>
            <a:off x="354738" y="-8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0.5-D Analysis</a:t>
            </a:r>
            <a:endParaRPr/>
          </a:p>
        </p:txBody>
      </p:sp>
      <p:sp>
        <p:nvSpPr>
          <p:cNvPr id="67" name="Google Shape;67;g32d39dfff72_0_15"/>
          <p:cNvSpPr txBox="1"/>
          <p:nvPr/>
        </p:nvSpPr>
        <p:spPr>
          <a:xfrm>
            <a:off x="354750" y="1211325"/>
            <a:ext cx="6950100" cy="46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roduction in one pass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Waste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Parameter sweep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Flow speeds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○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Waste removal efficiency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700"/>
              <a:buFont typeface="Calibri"/>
              <a:buChar char="●"/>
            </a:pPr>
            <a:r>
              <a:rPr lang="en-US" sz="37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Equilibrium waste concentration</a:t>
            </a:r>
            <a:endParaRPr sz="37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2d39dfff72_0_15"/>
          <p:cNvSpPr/>
          <p:nvPr/>
        </p:nvSpPr>
        <p:spPr>
          <a:xfrm>
            <a:off x="7606000" y="2098200"/>
            <a:ext cx="1068600" cy="19428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2d39dfff72_0_15"/>
          <p:cNvSpPr/>
          <p:nvPr/>
        </p:nvSpPr>
        <p:spPr>
          <a:xfrm>
            <a:off x="8004250" y="1612500"/>
            <a:ext cx="1428000" cy="485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2d39dfff72_0_15"/>
          <p:cNvSpPr/>
          <p:nvPr/>
        </p:nvSpPr>
        <p:spPr>
          <a:xfrm rot="10800000">
            <a:off x="9189250" y="1959725"/>
            <a:ext cx="1097700" cy="2401800"/>
          </a:xfrm>
          <a:prstGeom prst="leftUpArrow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32d39dfff72_0_15"/>
          <p:cNvSpPr txBox="1"/>
          <p:nvPr/>
        </p:nvSpPr>
        <p:spPr>
          <a:xfrm>
            <a:off x="7606000" y="2719875"/>
            <a:ext cx="1048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32d39dfff72_0_15"/>
          <p:cNvSpPr/>
          <p:nvPr/>
        </p:nvSpPr>
        <p:spPr>
          <a:xfrm>
            <a:off x="10286950" y="1959725"/>
            <a:ext cx="524700" cy="2401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32d39dfff72_0_15"/>
          <p:cNvSpPr txBox="1"/>
          <p:nvPr/>
        </p:nvSpPr>
        <p:spPr>
          <a:xfrm>
            <a:off x="9796600" y="1399863"/>
            <a:ext cx="15054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Removal</a:t>
            </a:r>
            <a:endParaRPr sz="2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32d39dfff72_0_15"/>
          <p:cNvSpPr/>
          <p:nvPr/>
        </p:nvSpPr>
        <p:spPr>
          <a:xfrm rot="-5400000">
            <a:off x="9170050" y="2817000"/>
            <a:ext cx="417600" cy="28656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d409d0eca_1_0"/>
          <p:cNvSpPr txBox="1"/>
          <p:nvPr>
            <p:ph type="ctrTitle"/>
          </p:nvPr>
        </p:nvSpPr>
        <p:spPr>
          <a:xfrm>
            <a:off x="3565950" y="1529775"/>
            <a:ext cx="5060100" cy="202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/>
              <a:t>Organizational Tools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ff6faafca_0_77"/>
          <p:cNvSpPr txBox="1"/>
          <p:nvPr>
            <p:ph idx="4294967295" type="title"/>
          </p:nvPr>
        </p:nvSpPr>
        <p:spPr>
          <a:xfrm>
            <a:off x="118846" y="-8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SWOT Analysis</a:t>
            </a:r>
            <a:endParaRPr/>
          </a:p>
        </p:txBody>
      </p:sp>
      <p:pic>
        <p:nvPicPr>
          <p:cNvPr id="86" name="Google Shape;86;g32ff6faafca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533" y="1162101"/>
            <a:ext cx="7515000" cy="481466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2ff6faafca_0_77"/>
          <p:cNvSpPr txBox="1"/>
          <p:nvPr/>
        </p:nvSpPr>
        <p:spPr>
          <a:xfrm>
            <a:off x="2184311" y="1553898"/>
            <a:ext cx="33963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Hesitant approach to design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Large amount of research to build off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Flexible design approach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88" name="Google Shape;88;g32ff6faafca_0_77"/>
          <p:cNvSpPr txBox="1"/>
          <p:nvPr/>
        </p:nvSpPr>
        <p:spPr>
          <a:xfrm>
            <a:off x="5989589" y="1583823"/>
            <a:ext cx="33339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Time consumption is great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Large amount of information will be relatively useless.</a:t>
            </a:r>
            <a:endParaRPr sz="1900">
              <a:solidFill>
                <a:schemeClr val="dk2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89" name="Google Shape;89;g32ff6faafca_0_77"/>
          <p:cNvSpPr txBox="1"/>
          <p:nvPr/>
        </p:nvSpPr>
        <p:spPr>
          <a:xfrm>
            <a:off x="5926751" y="3992771"/>
            <a:ext cx="36903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Deadlines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Classified information on proposed solutions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Cost and availability shifts.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Possible optics shift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90" name="Google Shape;90;g32ff6faafca_0_77"/>
          <p:cNvSpPr txBox="1"/>
          <p:nvPr/>
        </p:nvSpPr>
        <p:spPr>
          <a:xfrm>
            <a:off x="2200035" y="3992771"/>
            <a:ext cx="3066000" cy="16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High Possibility of partial viability.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Increase in demand</a:t>
            </a:r>
            <a:endParaRPr sz="1900">
              <a:solidFill>
                <a:schemeClr val="dk2"/>
              </a:solidFill>
            </a:endParaRPr>
          </a:p>
          <a:p>
            <a:pPr indent="-42545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-US" sz="1900">
                <a:solidFill>
                  <a:schemeClr val="dk2"/>
                </a:solidFill>
              </a:rPr>
              <a:t>Possible optics shift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idx="4294967295" type="title"/>
          </p:nvPr>
        </p:nvSpPr>
        <p:spPr>
          <a:xfrm>
            <a:off x="354738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Ishikawa Diagram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26628" l="7090" r="5259" t="25625"/>
          <a:stretch/>
        </p:blipFill>
        <p:spPr>
          <a:xfrm>
            <a:off x="1079150" y="1447374"/>
            <a:ext cx="10033700" cy="4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