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TA2PzGsQNDxvpZgbOsJOTu6G3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a5e1b6b7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87" name="Google Shape;87;g32a5e1b6b75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a5e1b6b75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a5e1b6b75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e1b6b75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32a5e1b6b75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2ebf530ad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43" name="Google Shape;43;g32ebf530ad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a5e1b6b7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g32a5e1b6b7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a5e1b6b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Nathan’s Slide, do you want me to do the start slide</a:t>
            </a:r>
            <a:endParaRPr/>
          </a:p>
        </p:txBody>
      </p:sp>
      <p:sp>
        <p:nvSpPr>
          <p:cNvPr id="54" name="Google Shape;54;g32a5e1b6b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a5e1b6b7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60" name="Google Shape;60;g32a5e1b6b7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a5e1b6b7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Joe, I think the MSBR had 93% enrichment </a:t>
            </a:r>
            <a:endParaRPr/>
          </a:p>
        </p:txBody>
      </p:sp>
      <p:sp>
        <p:nvSpPr>
          <p:cNvPr id="68" name="Google Shape;68;g32a5e1b6b7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a5e1b6b75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32a5e1b6b75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a5e1b6b75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Joe</a:t>
            </a:r>
            <a:endParaRPr/>
          </a:p>
        </p:txBody>
      </p:sp>
      <p:sp>
        <p:nvSpPr>
          <p:cNvPr id="79" name="Google Shape;79;g32a5e1b6b75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moltensalt.org/references/static/downloads/pdf/ORNL-TM-3832.pdf" TargetMode="External"/><Relationship Id="rId4" Type="http://schemas.openxmlformats.org/officeDocument/2006/relationships/hyperlink" Target="https://www.abposters.com/book-worm-f34182974" TargetMode="External"/><Relationship Id="rId5" Type="http://schemas.openxmlformats.org/officeDocument/2006/relationships/hyperlink" Target="http://moltensalt.org/references/static/downloads/pdf/ORNL-TM-3832.pdf" TargetMode="External"/><Relationship Id="rId6" Type="http://schemas.openxmlformats.org/officeDocument/2006/relationships/hyperlink" Target="http://energyfromthorium.com/msrp/" TargetMode="External"/><Relationship Id="rId7" Type="http://schemas.openxmlformats.org/officeDocument/2006/relationships/hyperlink" Target="https://doi.org/10.1016/j.jnucmat.2013.11.045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5e1b6b75_0_49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MSBR &amp; Proposed Changes</a:t>
            </a:r>
            <a:endParaRPr/>
          </a:p>
        </p:txBody>
      </p:sp>
      <p:sp>
        <p:nvSpPr>
          <p:cNvPr id="90" name="Google Shape;90;g32a5e1b6b75_0_49"/>
          <p:cNvSpPr txBox="1"/>
          <p:nvPr/>
        </p:nvSpPr>
        <p:spPr>
          <a:xfrm>
            <a:off x="466650" y="1300175"/>
            <a:ext cx="10947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Understanding MSBR design choices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Materials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Flow rate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Thermal neutron spectrum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Processing Systems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Our changes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Heating rates with slower flow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Fast spectrum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Transitioning to on-line processing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5e1b6b75_0_28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96" name="Google Shape;96;g32a5e1b6b75_0_28"/>
          <p:cNvSpPr txBox="1"/>
          <p:nvPr/>
        </p:nvSpPr>
        <p:spPr>
          <a:xfrm>
            <a:off x="466650" y="1300175"/>
            <a:ext cx="112587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</a:t>
            </a:r>
            <a:r>
              <a:rPr lang="en-US"/>
              <a:t>] Bettis, E. ORNL-TM-3832.PDF, 27 June 1972,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moltensalt.org/references/static/downloads/pdf/ORNL-TM-3832.pdf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 Book Worm Image,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https://www.abposters.com/book-worm-f34182974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[3] Bettis, E. ORNL-TM-3832.PDF, 27 June 1972,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moltensalt.org/references/static/downloads/pdf/ORNL-TM-3832.pdf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[4] “ORNL’s Molten-Salt Reactor Program Quarterly Progress Reports.” Energy From Thorium, 1958-1976,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energyfromthorium.com/msrp/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[5] Furukawa, K., Lecocq, A., Kato, Y., and Mitachi, K. (1990). Thorium molten-salt nuclear energy synergetics. Journal of nuclear science and technology, 27(12):1157–1178.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[6] Vergnes, J. and Lecarpentier, D. (2002). The amster concept (actinides molten salt transmuter). Nuclear engineering and design, 216(1-3):43–67.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[7] Fan-Yi Ouyang, Chi-Hung Chang, Ji-Jung Kai, Long-term corrosion behaviors of Hastelloy-N and Hastelloy-B3 in moisture-containing molten FLiNaK salt environments, Journal of Nuclear Materials, Volume 446, Issues 1–3, 2014, Pages 81-89, ISSN 0022-3115,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https://doi.org/10.1016/j.jnucmat.2013.11.045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5e1b6b75_0_67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108" name="Google Shape;108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111" name="Google Shape;111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119" name="Google Shape;119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125" name="Google Shape;125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31" name="Google Shape;131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36" name="Google Shape;136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42" name="Google Shape;142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47" name="Google Shape;147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50" name="Google Shape;150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57" name="Google Shape;157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64" name="Google Shape;164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67" name="Google Shape;167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" name="Google Shape;170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71" name="Google Shape;171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76" name="Google Shape;176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84" name="Google Shape;184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191" name="Google Shape;191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5" name="Google Shape;205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206" name="Google Shape;206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223" name="Google Shape;223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226" name="Google Shape;226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30" name="Google Shape;230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33" name="Google Shape;233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37" name="Google Shape;237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40" name="Google Shape;240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46" name="Google Shape;246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50" name="Google Shape;250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53" name="Google Shape;253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57" name="Google Shape;257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64" name="Google Shape;264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78" name="Google Shape;278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83" name="Google Shape;283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288" name="Google Shape;288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296" name="Google Shape;296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299" name="Google Shape;299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302" name="Google Shape;302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308" name="Google Shape;308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311" name="Google Shape;311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" name="Google Shape;315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316" name="Google Shape;316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8" name="Google Shape;318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319" name="Google Shape;319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322" name="Google Shape;322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325" name="Google Shape;325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28" name="Google Shape;328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31" name="Google Shape;331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34" name="Google Shape;334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37" name="Google Shape;337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0" name="Google Shape;340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41" name="Google Shape;341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45" name="Google Shape;345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7" name="Google Shape;347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3" name="Google Shape;353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54" name="Google Shape;354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60" name="Google Shape;360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4294967295" type="title"/>
          </p:nvPr>
        </p:nvSpPr>
        <p:spPr>
          <a:xfrm>
            <a:off x="709613" y="365125"/>
            <a:ext cx="11482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Progress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528650" y="1757375"/>
            <a:ext cx="112587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So far, only reading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General Overview of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Fissile Breeder Reactors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Off-line Molten Salt Reprocessing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Corrosion resistance (Hastelloy)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Looking into various designs and 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constraints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FUJI, MOSART, AMSTER 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 roads point to the MSBR…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2ebf530adc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MSBR</a:t>
            </a:r>
            <a:endParaRPr/>
          </a:p>
        </p:txBody>
      </p:sp>
      <p:sp>
        <p:nvSpPr>
          <p:cNvPr id="46" name="Google Shape;46;g32ebf530adc_0_0"/>
          <p:cNvSpPr txBox="1"/>
          <p:nvPr/>
        </p:nvSpPr>
        <p:spPr>
          <a:xfrm>
            <a:off x="528650" y="1500200"/>
            <a:ext cx="112587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Off-line processing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Xenon removal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Rare Earth metals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Protactinium (technically online)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 processing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Siphons small stream of fuel salt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Fine control of enrichment injection (Pa233 &amp; U233)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mass flow rates (2955 kg/s)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Online processing intractable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5e1b6b75_0_4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t/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Potential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MSBR Design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Changes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a5e1b6b75_0_0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Slower Pump Speeds</a:t>
            </a:r>
            <a:endParaRPr/>
          </a:p>
        </p:txBody>
      </p:sp>
      <p:sp>
        <p:nvSpPr>
          <p:cNvPr id="57" name="Google Shape;57;g32a5e1b6b75_0_0"/>
          <p:cNvSpPr txBox="1"/>
          <p:nvPr/>
        </p:nvSpPr>
        <p:spPr>
          <a:xfrm>
            <a:off x="466650" y="1300175"/>
            <a:ext cx="10947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Longer processing times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Now trackable to reinject wholly decontaminated salt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Less DNP decaying outside of core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DNP decay in the core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Fission localized in center of core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Greater ꞵ</a:t>
            </a:r>
            <a:r>
              <a:rPr baseline="-25000"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Potential heating issues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Less heat removal w/ lower flow rates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has high Pr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Further investigation required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a5e1b6b75_0_16"/>
          <p:cNvSpPr txBox="1"/>
          <p:nvPr>
            <p:ph idx="4294967295" type="title"/>
          </p:nvPr>
        </p:nvSpPr>
        <p:spPr>
          <a:xfrm>
            <a:off x="709613" y="38287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On-line Systems</a:t>
            </a:r>
            <a:endParaRPr/>
          </a:p>
        </p:txBody>
      </p:sp>
      <p:sp>
        <p:nvSpPr>
          <p:cNvPr id="63" name="Google Shape;63;g32a5e1b6b75_0_16"/>
          <p:cNvSpPr txBox="1"/>
          <p:nvPr/>
        </p:nvSpPr>
        <p:spPr>
          <a:xfrm>
            <a:off x="466650" y="1300175"/>
            <a:ext cx="58305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 extraction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Only on-line system in MSBR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Proliferation concerns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Injector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removal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 removal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Potential systems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Medical isotope production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32a5e1b6b7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7125" y="495425"/>
            <a:ext cx="5895000" cy="45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32a5e1b6b75_0_16"/>
          <p:cNvSpPr txBox="1"/>
          <p:nvPr/>
        </p:nvSpPr>
        <p:spPr>
          <a:xfrm>
            <a:off x="6297125" y="5060925"/>
            <a:ext cx="58950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MSBR Chemical Processing Flowsheet [1]</a:t>
            </a:r>
            <a:endParaRPr sz="12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5e1b6b75_0_21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Fast Spectrum?</a:t>
            </a:r>
            <a:endParaRPr/>
          </a:p>
        </p:txBody>
      </p:sp>
      <p:sp>
        <p:nvSpPr>
          <p:cNvPr id="71" name="Google Shape;71;g32a5e1b6b75_0_21"/>
          <p:cNvSpPr txBox="1"/>
          <p:nvPr/>
        </p:nvSpPr>
        <p:spPr>
          <a:xfrm>
            <a:off x="466650" y="1300175"/>
            <a:ext cx="10947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MSBR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Thermal spectrum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93% U-235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Expanded fuel types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Spent nuclear fuel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More breeding capabilities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Less graphite in core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More reactivity worth per graphite rod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uoyant</a:t>
            </a: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in FLiBe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a5e1b6b75_0_40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Issues Under 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Analysis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a5e1b6b75_0_44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General Reading</a:t>
            </a:r>
            <a:endParaRPr/>
          </a:p>
        </p:txBody>
      </p:sp>
      <p:sp>
        <p:nvSpPr>
          <p:cNvPr id="82" name="Google Shape;82;g32a5e1b6b75_0_44"/>
          <p:cNvSpPr txBox="1"/>
          <p:nvPr/>
        </p:nvSpPr>
        <p:spPr>
          <a:xfrm>
            <a:off x="466650" y="1300175"/>
            <a:ext cx="109473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Different designs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European MSFR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MCFR Terrapower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TMSR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Materials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Hastelloy (Haynes International)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Calibri"/>
              <a:buChar char="○"/>
            </a:pPr>
            <a:r>
              <a:rPr lang="en-US" sz="28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Find alternatives?</a:t>
            </a:r>
            <a:endParaRPr sz="28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g32a5e1b6b75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749" y="0"/>
            <a:ext cx="5654550" cy="55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2a5e1b6b75_0_44"/>
          <p:cNvSpPr txBox="1"/>
          <p:nvPr/>
        </p:nvSpPr>
        <p:spPr>
          <a:xfrm>
            <a:off x="6096000" y="5372075"/>
            <a:ext cx="5882400" cy="4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Book Worm [2]</a:t>
            </a:r>
            <a:endParaRPr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