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5" roundtripDataSignature="AMtx7mikakZevyjphPTP+KkNMWsLO2fe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59DF60-B005-4254-A642-530766204216}">
  <a:tblStyle styleId="{A059DF60-B005-4254-A642-53076620421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 name="Google Shape;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b4860b625_1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g33b4860b625_1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b4860b625_1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Joe</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AutoNum type="arabicPeriod"/>
            </a:pPr>
            <a:r>
              <a:rPr lang="en-US"/>
              <a:t>shape that minimizes the flow disruption while maximizing surface area</a:t>
            </a:r>
            <a:endParaRPr/>
          </a:p>
        </p:txBody>
      </p:sp>
      <p:sp>
        <p:nvSpPr>
          <p:cNvPr id="88" name="Google Shape;88;g33b4860b625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389be0845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Joe</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AutoNum type="arabicPeriod"/>
            </a:pPr>
            <a:r>
              <a:rPr lang="en-US"/>
              <a:t>what is the level of T the canadian regulator allows</a:t>
            </a:r>
            <a:endParaRPr/>
          </a:p>
        </p:txBody>
      </p:sp>
      <p:sp>
        <p:nvSpPr>
          <p:cNvPr id="95" name="Google Shape;95;g34389be0845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b4860b625_1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Joe</a:t>
            </a:r>
            <a:endParaRPr/>
          </a:p>
        </p:txBody>
      </p:sp>
      <p:sp>
        <p:nvSpPr>
          <p:cNvPr id="101" name="Google Shape;101;g33b4860b625_1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389be0845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Joe</a:t>
            </a:r>
            <a:endParaRPr/>
          </a:p>
        </p:txBody>
      </p:sp>
      <p:sp>
        <p:nvSpPr>
          <p:cNvPr id="107" name="Google Shape;107;g34389be0845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b4860b625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33b4860b625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b4860b625_1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g33b4860b625_1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Nathan</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AutoNum type="arabicPeriod"/>
            </a:pPr>
            <a:r>
              <a:rPr lang="en-US"/>
              <a:t>separation </a:t>
            </a:r>
            <a:endParaRPr/>
          </a:p>
        </p:txBody>
      </p:sp>
      <p:sp>
        <p:nvSpPr>
          <p:cNvPr id="119" name="Google Shape;119;g33b4860b625_1_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b4860b625_1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Nathan</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AutoNum type="arabicPeriod"/>
            </a:pPr>
            <a:r>
              <a:rPr lang="en-US"/>
              <a:t>Helium gas sparging effectively removes all Noble gases, most of insoluble tritium species, and accidentally ~some noble metals</a:t>
            </a:r>
            <a:endParaRPr/>
          </a:p>
          <a:p>
            <a:pPr indent="-317500" lvl="0" marL="457200" rtl="0" algn="l">
              <a:lnSpc>
                <a:spcPct val="100000"/>
              </a:lnSpc>
              <a:spcBef>
                <a:spcPts val="0"/>
              </a:spcBef>
              <a:spcAft>
                <a:spcPts val="0"/>
              </a:spcAft>
              <a:buSzPts val="1400"/>
              <a:buAutoNum type="arabicPeriod"/>
            </a:pPr>
            <a:r>
              <a:rPr lang="en-US"/>
              <a:t>FLiBe doesn’t wet graphite with pore sizes of less than a micrometer (nuclear grade graphite). We can add a tritium removal system (graphene blocks) in primary loop, aswell as minimize worker dose and have removal system in secondary loop (easy to remove from sCO2)</a:t>
            </a:r>
            <a:endParaRPr/>
          </a:p>
          <a:p>
            <a:pPr indent="-317500" lvl="0" marL="457200" rtl="0" algn="l">
              <a:lnSpc>
                <a:spcPct val="100000"/>
              </a:lnSpc>
              <a:spcBef>
                <a:spcPts val="0"/>
              </a:spcBef>
              <a:spcAft>
                <a:spcPts val="0"/>
              </a:spcAft>
              <a:buSzPts val="1400"/>
              <a:buAutoNum type="arabicPeriod"/>
            </a:pPr>
            <a:r>
              <a:rPr lang="en-US"/>
              <a:t>Noble metals are insoluble in FLiBe, forming particulates. They preferentially plate out onto metallic surfaces, so metallic filter with a lot of surface will act as a preferred deposition site. This filter is completely passive, and can simply be replaced when high enough plate out is achieved</a:t>
            </a:r>
            <a:endParaRPr/>
          </a:p>
        </p:txBody>
      </p:sp>
      <p:sp>
        <p:nvSpPr>
          <p:cNvPr id="125" name="Google Shape;125;g33b4860b625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b4860b625_1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AutoNum type="arabicPeriod"/>
            </a:pPr>
            <a:r>
              <a:rPr lang="en-US"/>
              <a:t>Uranium was studied in FLiBe, but protactinium was not. They have similar thermophysical and chemical properties, much of the literature believe you can remove protactinium without destroying salt. Very high efficiency but no numbers listed</a:t>
            </a:r>
            <a:endParaRPr/>
          </a:p>
        </p:txBody>
      </p:sp>
      <p:sp>
        <p:nvSpPr>
          <p:cNvPr id="131" name="Google Shape;131;g33b4860b625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b4860b625_1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33b4860b625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33b43524e75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say like we took a step back this past week to review our design in context of what has been done </a:t>
            </a:r>
            <a:endParaRPr/>
          </a:p>
        </p:txBody>
      </p:sp>
      <p:sp>
        <p:nvSpPr>
          <p:cNvPr id="37" name="Google Shape;37;g33b43524e75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70fe63cf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3470fe63cf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470fe63cff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3470fe63cff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470fe63cff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470fe63cff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Nathan</a:t>
            </a:r>
            <a:endParaRPr/>
          </a:p>
        </p:txBody>
      </p:sp>
      <p:sp>
        <p:nvSpPr>
          <p:cNvPr id="154" name="Google Shape;154;g3470fe63cff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470fe63cff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3470fe63cff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70fe63cff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470fe63cff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Nathan</a:t>
            </a:r>
            <a:endParaRPr/>
          </a:p>
        </p:txBody>
      </p:sp>
      <p:sp>
        <p:nvSpPr>
          <p:cNvPr id="168" name="Google Shape;168;g3470fe63cff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470fe63cff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3470fe63cff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470fe63cff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Nathan</a:t>
            </a:r>
            <a:endParaRPr/>
          </a:p>
        </p:txBody>
      </p:sp>
      <p:sp>
        <p:nvSpPr>
          <p:cNvPr id="181" name="Google Shape;181;g3470fe63cff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389be0845_3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34389be0845_3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389be0845_5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t>
            </a:r>
            <a:r>
              <a:rPr lang="en-US"/>
              <a:t>avid</a:t>
            </a:r>
            <a:endParaRPr/>
          </a:p>
          <a:p>
            <a:pPr indent="-317500" lvl="0" marL="457200" rtl="0" algn="l">
              <a:lnSpc>
                <a:spcPct val="100000"/>
              </a:lnSpc>
              <a:spcBef>
                <a:spcPts val="0"/>
              </a:spcBef>
              <a:spcAft>
                <a:spcPts val="0"/>
              </a:spcAft>
              <a:buSzPts val="1400"/>
              <a:buAutoNum type="arabicPeriod"/>
            </a:pPr>
            <a:r>
              <a:rPr lang="en-US"/>
              <a:t>infinite batch burnup 412 equations</a:t>
            </a:r>
            <a:endParaRPr/>
          </a:p>
        </p:txBody>
      </p:sp>
      <p:sp>
        <p:nvSpPr>
          <p:cNvPr id="192" name="Google Shape;192;g34389be0845_5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david</a:t>
            </a:r>
            <a:endParaRPr/>
          </a:p>
        </p:txBody>
      </p:sp>
      <p:sp>
        <p:nvSpPr>
          <p:cNvPr id="42" name="Google Shape;4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33b43524e7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david</a:t>
            </a:r>
            <a:endParaRPr/>
          </a:p>
        </p:txBody>
      </p:sp>
      <p:sp>
        <p:nvSpPr>
          <p:cNvPr id="48" name="Google Shape;48;g33b43524e7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3b43524e75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david</a:t>
            </a:r>
            <a:endParaRPr/>
          </a:p>
        </p:txBody>
      </p:sp>
      <p:sp>
        <p:nvSpPr>
          <p:cNvPr id="54" name="Google Shape;54;g33b43524e75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3b4860b625_1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 name="Google Shape;60;g33b4860b625_1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b4860b625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sparging removes 10% of metals, 50% plate out in pipes and core, 40% plate out in HX</a:t>
            </a:r>
            <a:endParaRPr/>
          </a:p>
        </p:txBody>
      </p:sp>
      <p:sp>
        <p:nvSpPr>
          <p:cNvPr id="65" name="Google Shape;65;g33b4860b625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3b4860b625_1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david</a:t>
            </a:r>
            <a:endParaRPr/>
          </a:p>
          <a:p>
            <a:pPr indent="-317500" lvl="0" marL="457200" rtl="0" algn="l">
              <a:lnSpc>
                <a:spcPct val="100000"/>
              </a:lnSpc>
              <a:spcBef>
                <a:spcPts val="0"/>
              </a:spcBef>
              <a:spcAft>
                <a:spcPts val="0"/>
              </a:spcAft>
              <a:buSzPts val="1400"/>
              <a:buAutoNum type="arabicPeriod"/>
            </a:pPr>
            <a:r>
              <a:rPr lang="en-US"/>
              <a:t>Only well suited for uranium because Uranium prefer to be Hexavalent (UF6), which is a gas. Proposed for Np and Pu (NpF6 and PuF6), but neither prefer to be hexavalent.</a:t>
            </a:r>
            <a:endParaRPr/>
          </a:p>
          <a:p>
            <a:pPr indent="-317500" lvl="0" marL="457200" rtl="0" algn="l">
              <a:lnSpc>
                <a:spcPct val="100000"/>
              </a:lnSpc>
              <a:spcBef>
                <a:spcPts val="0"/>
              </a:spcBef>
              <a:spcAft>
                <a:spcPts val="0"/>
              </a:spcAft>
              <a:buSzPts val="1400"/>
              <a:buAutoNum type="arabicPeriod"/>
            </a:pPr>
            <a:r>
              <a:rPr lang="en-US"/>
              <a:t>This one was initially proposed but it either is ~ok at removing protactinium and uranium OR good at removing lanthanides, but depends on process</a:t>
            </a:r>
            <a:endParaRPr/>
          </a:p>
          <a:p>
            <a:pPr indent="-317500" lvl="0" marL="457200" rtl="0" algn="l">
              <a:lnSpc>
                <a:spcPct val="100000"/>
              </a:lnSpc>
              <a:spcBef>
                <a:spcPts val="0"/>
              </a:spcBef>
              <a:spcAft>
                <a:spcPts val="0"/>
              </a:spcAft>
              <a:buSzPts val="1400"/>
              <a:buAutoNum type="arabicPeriod"/>
            </a:pPr>
            <a:r>
              <a:rPr lang="en-US"/>
              <a:t>Best option, U, Pa, and Th all have special red-ox potentials, very easy to remove. Only problem is FLiBe (specifically BeF2) has limited electrochemical stability</a:t>
            </a:r>
            <a:endParaRPr/>
          </a:p>
        </p:txBody>
      </p:sp>
      <p:sp>
        <p:nvSpPr>
          <p:cNvPr id="71" name="Google Shape;71;g33b4860b625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3b4860b625_1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AutoNum type="arabicPeriod"/>
            </a:pPr>
            <a:r>
              <a:rPr lang="en-US"/>
              <a:t>Liquid metal extraction for uranium requires a huge amount of reductant, intractable</a:t>
            </a:r>
            <a:endParaRPr/>
          </a:p>
          <a:p>
            <a:pPr indent="-317500" lvl="0" marL="457200" rtl="0" algn="l">
              <a:lnSpc>
                <a:spcPct val="100000"/>
              </a:lnSpc>
              <a:spcBef>
                <a:spcPts val="0"/>
              </a:spcBef>
              <a:spcAft>
                <a:spcPts val="0"/>
              </a:spcAft>
              <a:buSzPts val="1400"/>
              <a:buAutoNum type="arabicPeriod"/>
            </a:pPr>
            <a:r>
              <a:rPr lang="en-US"/>
              <a:t>Liquid-metal extraction is like removing the FLiBe from the other stuff, not other stuff from FLiBe because it removes most of waste</a:t>
            </a:r>
            <a:endParaRPr/>
          </a:p>
          <a:p>
            <a:pPr indent="-317500" lvl="0" marL="457200" rtl="0" algn="l">
              <a:lnSpc>
                <a:spcPct val="100000"/>
              </a:lnSpc>
              <a:spcBef>
                <a:spcPts val="0"/>
              </a:spcBef>
              <a:spcAft>
                <a:spcPts val="0"/>
              </a:spcAft>
              <a:buSzPts val="1400"/>
              <a:buAutoNum type="arabicPeriod"/>
            </a:pPr>
            <a:r>
              <a:rPr lang="en-US"/>
              <a:t>Electrochemical is done on the waste stream (TRU + Lanthanides + random other stuff) to remove TRU to put back into the core to burn dump everything else</a:t>
            </a:r>
            <a:endParaRPr/>
          </a:p>
        </p:txBody>
      </p:sp>
      <p:sp>
        <p:nvSpPr>
          <p:cNvPr id="77" name="Google Shape;77;g33b4860b625_1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6"/>
          <p:cNvSpPr txBox="1"/>
          <p:nvPr>
            <p:ph type="ctrTitle"/>
          </p:nvPr>
        </p:nvSpPr>
        <p:spPr>
          <a:xfrm>
            <a:off x="471340" y="1122363"/>
            <a:ext cx="5785769"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000"/>
              <a:buFont typeface="Georgia"/>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6"/>
          <p:cNvSpPr txBox="1"/>
          <p:nvPr>
            <p:ph idx="1" type="subTitle"/>
          </p:nvPr>
        </p:nvSpPr>
        <p:spPr>
          <a:xfrm>
            <a:off x="471340" y="3602038"/>
            <a:ext cx="5785769" cy="165576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solidFill>
                  <a:schemeClr val="lt1"/>
                </a:solidFill>
              </a:defRPr>
            </a:lvl1pPr>
            <a:lvl2pPr lvl="1" algn="ctr">
              <a:lnSpc>
                <a:spcPct val="90000"/>
              </a:lnSpc>
              <a:spcBef>
                <a:spcPts val="500"/>
              </a:spcBef>
              <a:spcAft>
                <a:spcPts val="0"/>
              </a:spcAft>
              <a:buClr>
                <a:srgbClr val="13294B"/>
              </a:buClr>
              <a:buSzPts val="2000"/>
              <a:buNone/>
              <a:defRPr sz="2000"/>
            </a:lvl2pPr>
            <a:lvl3pPr lvl="2" algn="ctr">
              <a:lnSpc>
                <a:spcPct val="90000"/>
              </a:lnSpc>
              <a:spcBef>
                <a:spcPts val="500"/>
              </a:spcBef>
              <a:spcAft>
                <a:spcPts val="0"/>
              </a:spcAft>
              <a:buClr>
                <a:srgbClr val="13294B"/>
              </a:buClr>
              <a:buSzPts val="1800"/>
              <a:buNone/>
              <a:defRPr sz="1800"/>
            </a:lvl3pPr>
            <a:lvl4pPr lvl="3" algn="ctr">
              <a:lnSpc>
                <a:spcPct val="90000"/>
              </a:lnSpc>
              <a:spcBef>
                <a:spcPts val="500"/>
              </a:spcBef>
              <a:spcAft>
                <a:spcPts val="0"/>
              </a:spcAft>
              <a:buClr>
                <a:srgbClr val="13294B"/>
              </a:buClr>
              <a:buSzPts val="1600"/>
              <a:buNone/>
              <a:defRPr sz="1600"/>
            </a:lvl4pPr>
            <a:lvl5pPr lvl="4" algn="ctr">
              <a:lnSpc>
                <a:spcPct val="90000"/>
              </a:lnSpc>
              <a:spcBef>
                <a:spcPts val="500"/>
              </a:spcBef>
              <a:spcAft>
                <a:spcPts val="0"/>
              </a:spcAft>
              <a:buClr>
                <a:srgbClr val="13294B"/>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7" name="Google Shape;17;p6"/>
          <p:cNvPicPr preferRelativeResize="0"/>
          <p:nvPr/>
        </p:nvPicPr>
        <p:blipFill rotWithShape="1">
          <a:blip r:embed="rId3">
            <a:alphaModFix/>
          </a:blip>
          <a:srcRect b="0" l="0" r="0" t="0"/>
          <a:stretch/>
        </p:blipFill>
        <p:spPr>
          <a:xfrm>
            <a:off x="4537075" y="5718264"/>
            <a:ext cx="3117851" cy="8079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blipFill>
          <a:blip r:embed="rId2">
            <a:alphaModFix/>
          </a:blip>
          <a:stretch>
            <a:fillRect/>
          </a:stretch>
        </a:blipFill>
      </p:bgPr>
    </p:bg>
    <p:spTree>
      <p:nvGrpSpPr>
        <p:cNvPr id="18" name="Shape 18"/>
        <p:cNvGrpSpPr/>
        <p:nvPr/>
      </p:nvGrpSpPr>
      <p:grpSpPr>
        <a:xfrm>
          <a:off x="0" y="0"/>
          <a:ext cx="0" cy="0"/>
          <a:chOff x="0" y="0"/>
          <a:chExt cx="0" cy="0"/>
        </a:xfrm>
      </p:grpSpPr>
      <p:sp>
        <p:nvSpPr>
          <p:cNvPr id="19" name="Google Shape;19;p7"/>
          <p:cNvSpPr txBox="1"/>
          <p:nvPr>
            <p:ph idx="12" type="sldNum"/>
          </p:nvPr>
        </p:nvSpPr>
        <p:spPr>
          <a:xfrm>
            <a:off x="9117874" y="6095093"/>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8"/>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8"/>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24" name="Shape 24"/>
        <p:cNvGrpSpPr/>
        <p:nvPr/>
      </p:nvGrpSpPr>
      <p:grpSpPr>
        <a:xfrm>
          <a:off x="0" y="0"/>
          <a:ext cx="0" cy="0"/>
          <a:chOff x="0" y="0"/>
          <a:chExt cx="0" cy="0"/>
        </a:xfrm>
      </p:grpSpPr>
      <p:sp>
        <p:nvSpPr>
          <p:cNvPr id="25" name="Google Shape;25;p9"/>
          <p:cNvSpPr txBox="1"/>
          <p:nvPr>
            <p:ph type="title"/>
          </p:nvPr>
        </p:nvSpPr>
        <p:spPr>
          <a:xfrm>
            <a:off x="378823" y="365125"/>
            <a:ext cx="9614263"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E84A27"/>
              </a:buClr>
              <a:buSzPts val="4400"/>
              <a:buFont typeface="Georgia"/>
              <a:buNone/>
              <a:defRPr b="1" i="0">
                <a:solidFill>
                  <a:srgbClr val="E84A27"/>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9"/>
          <p:cNvSpPr txBox="1"/>
          <p:nvPr>
            <p:ph idx="1" type="body"/>
          </p:nvPr>
        </p:nvSpPr>
        <p:spPr>
          <a:xfrm>
            <a:off x="378823" y="1690688"/>
            <a:ext cx="9614263" cy="362589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3294B"/>
              </a:buClr>
              <a:buSzPts val="2800"/>
              <a:buChar char="•"/>
              <a:defRPr>
                <a:solidFill>
                  <a:srgbClr val="13294B"/>
                </a:solidFill>
              </a:defRPr>
            </a:lvl1pPr>
            <a:lvl2pPr indent="-381000" lvl="1" marL="914400" algn="l">
              <a:lnSpc>
                <a:spcPct val="90000"/>
              </a:lnSpc>
              <a:spcBef>
                <a:spcPts val="500"/>
              </a:spcBef>
              <a:spcAft>
                <a:spcPts val="0"/>
              </a:spcAft>
              <a:buClr>
                <a:srgbClr val="13294B"/>
              </a:buClr>
              <a:buSzPts val="2400"/>
              <a:buChar char="•"/>
              <a:defRPr>
                <a:solidFill>
                  <a:srgbClr val="13294B"/>
                </a:solidFill>
              </a:defRPr>
            </a:lvl2pPr>
            <a:lvl3pPr indent="-355600" lvl="2" marL="1371600" algn="l">
              <a:lnSpc>
                <a:spcPct val="90000"/>
              </a:lnSpc>
              <a:spcBef>
                <a:spcPts val="500"/>
              </a:spcBef>
              <a:spcAft>
                <a:spcPts val="0"/>
              </a:spcAft>
              <a:buClr>
                <a:srgbClr val="13294B"/>
              </a:buClr>
              <a:buSzPts val="2000"/>
              <a:buChar char="•"/>
              <a:defRPr>
                <a:solidFill>
                  <a:srgbClr val="13294B"/>
                </a:solidFill>
              </a:defRPr>
            </a:lvl3pPr>
            <a:lvl4pPr indent="-342900" lvl="3" marL="1828800" algn="l">
              <a:lnSpc>
                <a:spcPct val="90000"/>
              </a:lnSpc>
              <a:spcBef>
                <a:spcPts val="500"/>
              </a:spcBef>
              <a:spcAft>
                <a:spcPts val="0"/>
              </a:spcAft>
              <a:buClr>
                <a:srgbClr val="13294B"/>
              </a:buClr>
              <a:buSzPts val="1800"/>
              <a:buChar char="•"/>
              <a:defRPr>
                <a:solidFill>
                  <a:srgbClr val="13294B"/>
                </a:solidFill>
              </a:defRPr>
            </a:lvl4pPr>
            <a:lvl5pPr indent="-342900" lvl="4" marL="2286000" algn="l">
              <a:lnSpc>
                <a:spcPct val="90000"/>
              </a:lnSpc>
              <a:spcBef>
                <a:spcPts val="500"/>
              </a:spcBef>
              <a:spcAft>
                <a:spcPts val="0"/>
              </a:spcAft>
              <a:buClr>
                <a:srgbClr val="13294B"/>
              </a:buClr>
              <a:buSzPts val="1800"/>
              <a:buChar char="•"/>
              <a:defRPr>
                <a:solidFill>
                  <a:srgbClr val="13294B"/>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10"/>
          <p:cNvSpPr txBox="1"/>
          <p:nvPr>
            <p:ph idx="12" type="sldNum"/>
          </p:nvPr>
        </p:nvSpPr>
        <p:spPr>
          <a:xfrm>
            <a:off x="9117874" y="6095093"/>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E84A27"/>
              </a:buClr>
              <a:buSzPts val="4400"/>
              <a:buFont typeface="Georgia"/>
              <a:buNone/>
              <a:defRPr b="1" i="0" sz="4400" u="none" cap="none" strike="noStrike">
                <a:solidFill>
                  <a:srgbClr val="E84A27"/>
                </a:solidFill>
                <a:latin typeface="Georgia"/>
                <a:ea typeface="Georgia"/>
                <a:cs typeface="Georgia"/>
                <a:sym typeface="Georg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13294B"/>
              </a:buClr>
              <a:buSzPts val="2800"/>
              <a:buFont typeface="Arial"/>
              <a:buChar char="•"/>
              <a:defRPr b="0" i="0" sz="2800" u="none" cap="none" strike="noStrike">
                <a:solidFill>
                  <a:srgbClr val="13294B"/>
                </a:solidFill>
                <a:latin typeface="Calibri"/>
                <a:ea typeface="Calibri"/>
                <a:cs typeface="Calibri"/>
                <a:sym typeface="Calibri"/>
              </a:defRPr>
            </a:lvl1pPr>
            <a:lvl2pPr indent="-381000" lvl="1" marL="914400" marR="0" rtl="0" algn="l">
              <a:lnSpc>
                <a:spcPct val="90000"/>
              </a:lnSpc>
              <a:spcBef>
                <a:spcPts val="500"/>
              </a:spcBef>
              <a:spcAft>
                <a:spcPts val="0"/>
              </a:spcAft>
              <a:buClr>
                <a:srgbClr val="13294B"/>
              </a:buClr>
              <a:buSzPts val="2400"/>
              <a:buFont typeface="Arial"/>
              <a:buChar char="•"/>
              <a:defRPr b="0" i="0" sz="2400" u="none" cap="none" strike="noStrike">
                <a:solidFill>
                  <a:srgbClr val="13294B"/>
                </a:solidFill>
                <a:latin typeface="Calibri"/>
                <a:ea typeface="Calibri"/>
                <a:cs typeface="Calibri"/>
                <a:sym typeface="Calibri"/>
              </a:defRPr>
            </a:lvl2pPr>
            <a:lvl3pPr indent="-355600" lvl="2" marL="1371600" marR="0" rtl="0" algn="l">
              <a:lnSpc>
                <a:spcPct val="90000"/>
              </a:lnSpc>
              <a:spcBef>
                <a:spcPts val="500"/>
              </a:spcBef>
              <a:spcAft>
                <a:spcPts val="0"/>
              </a:spcAft>
              <a:buClr>
                <a:srgbClr val="13294B"/>
              </a:buClr>
              <a:buSzPts val="2000"/>
              <a:buFont typeface="Arial"/>
              <a:buChar char="•"/>
              <a:defRPr b="0" i="0" sz="2000" u="none" cap="none" strike="noStrike">
                <a:solidFill>
                  <a:srgbClr val="13294B"/>
                </a:solidFill>
                <a:latin typeface="Calibri"/>
                <a:ea typeface="Calibri"/>
                <a:cs typeface="Calibri"/>
                <a:sym typeface="Calibri"/>
              </a:defRPr>
            </a:lvl3pPr>
            <a:lvl4pPr indent="-342900" lvl="3" marL="1828800" marR="0" rtl="0" algn="l">
              <a:lnSpc>
                <a:spcPct val="90000"/>
              </a:lnSpc>
              <a:spcBef>
                <a:spcPts val="500"/>
              </a:spcBef>
              <a:spcAft>
                <a:spcPts val="0"/>
              </a:spcAft>
              <a:buClr>
                <a:srgbClr val="13294B"/>
              </a:buClr>
              <a:buSzPts val="1800"/>
              <a:buFont typeface="Arial"/>
              <a:buChar char="•"/>
              <a:defRPr b="0" i="0" sz="1800" u="none" cap="none" strike="noStrike">
                <a:solidFill>
                  <a:srgbClr val="13294B"/>
                </a:solidFill>
                <a:latin typeface="Calibri"/>
                <a:ea typeface="Calibri"/>
                <a:cs typeface="Calibri"/>
                <a:sym typeface="Calibri"/>
              </a:defRPr>
            </a:lvl4pPr>
            <a:lvl5pPr indent="-342900" lvl="4" marL="2286000" marR="0" rtl="0" algn="l">
              <a:lnSpc>
                <a:spcPct val="90000"/>
              </a:lnSpc>
              <a:spcBef>
                <a:spcPts val="500"/>
              </a:spcBef>
              <a:spcAft>
                <a:spcPts val="0"/>
              </a:spcAft>
              <a:buClr>
                <a:srgbClr val="13294B"/>
              </a:buClr>
              <a:buSzPts val="1800"/>
              <a:buFont typeface="Arial"/>
              <a:buChar char="•"/>
              <a:defRPr b="0" i="0" sz="1800" u="none" cap="none" strike="noStrike">
                <a:solidFill>
                  <a:srgbClr val="13294B"/>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B94"/>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1"/>
          <p:cNvSpPr txBox="1"/>
          <p:nvPr/>
        </p:nvSpPr>
        <p:spPr>
          <a:xfrm>
            <a:off x="1598275" y="579550"/>
            <a:ext cx="9153600" cy="3260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00"/>
              </a:buClr>
              <a:buSzPts val="5000"/>
              <a:buFont typeface="Arial"/>
              <a:buNone/>
            </a:pPr>
            <a:r>
              <a:rPr b="1" i="0" lang="en-US" sz="5000" u="none" cap="none" strike="noStrike">
                <a:solidFill>
                  <a:srgbClr val="FFFFFF"/>
                </a:solidFill>
                <a:latin typeface="Calibri"/>
                <a:ea typeface="Calibri"/>
                <a:cs typeface="Calibri"/>
                <a:sym typeface="Calibri"/>
              </a:rPr>
              <a:t>– Senior Design –</a:t>
            </a:r>
            <a:endParaRPr b="1" i="0" sz="5000" u="none" cap="none" strike="noStrike">
              <a:solidFill>
                <a:srgbClr val="FFFFFF"/>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6000"/>
              <a:buFont typeface="Arial"/>
              <a:buNone/>
            </a:pPr>
            <a:r>
              <a:rPr b="1" i="0" lang="en-US" sz="6000" u="none" cap="none" strike="noStrike">
                <a:solidFill>
                  <a:srgbClr val="FFFFFF"/>
                </a:solidFill>
                <a:latin typeface="Calibri"/>
                <a:ea typeface="Calibri"/>
                <a:cs typeface="Calibri"/>
                <a:sym typeface="Calibri"/>
              </a:rPr>
              <a:t>Online Processing for Molten Salt Reactors</a:t>
            </a:r>
            <a:endParaRPr b="1" i="0" sz="6000" u="none" cap="none" strike="noStrike">
              <a:solidFill>
                <a:srgbClr val="FFFFFF"/>
              </a:solidFill>
              <a:latin typeface="Calibri"/>
              <a:ea typeface="Calibri"/>
              <a:cs typeface="Calibri"/>
              <a:sym typeface="Calibri"/>
            </a:endParaRPr>
          </a:p>
          <a:p>
            <a:pPr indent="0" lvl="0" marL="0" marR="0" rtl="0" algn="ctr">
              <a:lnSpc>
                <a:spcPct val="90000"/>
              </a:lnSpc>
              <a:spcBef>
                <a:spcPts val="0"/>
              </a:spcBef>
              <a:spcAft>
                <a:spcPts val="0"/>
              </a:spcAft>
              <a:buClr>
                <a:srgbClr val="000000"/>
              </a:buClr>
              <a:buSzPts val="5000"/>
              <a:buFont typeface="Arial"/>
              <a:buNone/>
            </a:pPr>
            <a:r>
              <a:rPr b="1" i="0" lang="en-US" sz="5000" u="none" cap="none" strike="noStrike">
                <a:solidFill>
                  <a:srgbClr val="FFFFFF"/>
                </a:solidFill>
                <a:latin typeface="Calibri"/>
                <a:ea typeface="Calibri"/>
                <a:cs typeface="Calibri"/>
                <a:sym typeface="Calibri"/>
              </a:rPr>
              <a:t>– Week </a:t>
            </a:r>
            <a:r>
              <a:rPr b="1" lang="en-US" sz="5000">
                <a:solidFill>
                  <a:srgbClr val="FFFFFF"/>
                </a:solidFill>
                <a:latin typeface="Calibri"/>
                <a:ea typeface="Calibri"/>
                <a:cs typeface="Calibri"/>
                <a:sym typeface="Calibri"/>
              </a:rPr>
              <a:t>10</a:t>
            </a:r>
            <a:r>
              <a:rPr b="1" i="0" lang="en-US" sz="5000" u="none" cap="none" strike="noStrike">
                <a:solidFill>
                  <a:srgbClr val="FFFFFF"/>
                </a:solidFill>
                <a:latin typeface="Calibri"/>
                <a:ea typeface="Calibri"/>
                <a:cs typeface="Calibri"/>
                <a:sym typeface="Calibri"/>
              </a:rPr>
              <a:t> –</a:t>
            </a:r>
            <a:endParaRPr b="1" i="0" sz="5000" u="none" cap="none" strike="noStrike">
              <a:solidFill>
                <a:srgbClr val="FFFFFF"/>
              </a:solidFill>
              <a:latin typeface="Calibri"/>
              <a:ea typeface="Calibri"/>
              <a:cs typeface="Calibri"/>
              <a:sym typeface="Calibri"/>
            </a:endParaRPr>
          </a:p>
        </p:txBody>
      </p:sp>
      <p:sp>
        <p:nvSpPr>
          <p:cNvPr id="34" name="Google Shape;34;p1"/>
          <p:cNvSpPr txBox="1"/>
          <p:nvPr/>
        </p:nvSpPr>
        <p:spPr>
          <a:xfrm>
            <a:off x="3253196" y="3932238"/>
            <a:ext cx="5685600" cy="1655700"/>
          </a:xfrm>
          <a:prstGeom prst="rect">
            <a:avLst/>
          </a:prstGeom>
          <a:noFill/>
          <a:ln>
            <a:noFill/>
          </a:ln>
        </p:spPr>
        <p:txBody>
          <a:bodyPr anchorCtr="0" anchor="t" bIns="45700" lIns="91425" spcFirstLastPara="1" rIns="91425" wrap="square" tIns="45700">
            <a:normAutofit/>
          </a:bodyPr>
          <a:lstStyle/>
          <a:p>
            <a:pPr indent="0" lvl="0" marL="0" marR="0" rtl="0" algn="ctr">
              <a:lnSpc>
                <a:spcPct val="115000"/>
              </a:lnSpc>
              <a:spcBef>
                <a:spcPts val="0"/>
              </a:spcBef>
              <a:spcAft>
                <a:spcPts val="0"/>
              </a:spcAft>
              <a:buClr>
                <a:srgbClr val="000000"/>
              </a:buClr>
              <a:buSzPts val="2000"/>
              <a:buFont typeface="Arial"/>
              <a:buNone/>
            </a:pPr>
            <a:r>
              <a:rPr b="0" i="0" lang="en-US" sz="2000" u="none" cap="none" strike="noStrike">
                <a:solidFill>
                  <a:srgbClr val="FFFFFF"/>
                </a:solidFill>
                <a:latin typeface="Georgia"/>
                <a:ea typeface="Georgia"/>
                <a:cs typeface="Georgia"/>
                <a:sym typeface="Georgia"/>
              </a:rPr>
              <a:t>David Barnett, davidbb2 </a:t>
            </a:r>
            <a:endParaRPr b="0" i="0" sz="2000" u="none" cap="none" strike="noStrike">
              <a:solidFill>
                <a:srgbClr val="FFFFFF"/>
              </a:solidFill>
              <a:latin typeface="Georgia"/>
              <a:ea typeface="Georgia"/>
              <a:cs typeface="Georgia"/>
              <a:sym typeface="Georgia"/>
            </a:endParaRPr>
          </a:p>
          <a:p>
            <a:pPr indent="0" lvl="0" marL="0" marR="0" rtl="0" algn="ctr">
              <a:lnSpc>
                <a:spcPct val="115000"/>
              </a:lnSpc>
              <a:spcBef>
                <a:spcPts val="0"/>
              </a:spcBef>
              <a:spcAft>
                <a:spcPts val="0"/>
              </a:spcAft>
              <a:buClr>
                <a:srgbClr val="000000"/>
              </a:buClr>
              <a:buSzPts val="2000"/>
              <a:buFont typeface="Arial"/>
              <a:buNone/>
            </a:pPr>
            <a:r>
              <a:rPr b="0" i="0" lang="en-US" sz="2000" u="none" cap="none" strike="noStrike">
                <a:solidFill>
                  <a:srgbClr val="FFFFFF"/>
                </a:solidFill>
                <a:latin typeface="Georgia"/>
                <a:ea typeface="Georgia"/>
                <a:cs typeface="Georgia"/>
                <a:sym typeface="Georgia"/>
              </a:rPr>
              <a:t>Nathan Glaser, nglaser3</a:t>
            </a:r>
            <a:endParaRPr b="0" i="0" sz="2000" u="none" cap="none" strike="noStrike">
              <a:solidFill>
                <a:srgbClr val="FFFFFF"/>
              </a:solidFill>
              <a:latin typeface="Georgia"/>
              <a:ea typeface="Georgia"/>
              <a:cs typeface="Georgia"/>
              <a:sym typeface="Georgia"/>
            </a:endParaRPr>
          </a:p>
          <a:p>
            <a:pPr indent="0" lvl="0" marL="0" marR="0" rtl="0" algn="ctr">
              <a:lnSpc>
                <a:spcPct val="115000"/>
              </a:lnSpc>
              <a:spcBef>
                <a:spcPts val="0"/>
              </a:spcBef>
              <a:spcAft>
                <a:spcPts val="0"/>
              </a:spcAft>
              <a:buClr>
                <a:srgbClr val="000000"/>
              </a:buClr>
              <a:buSzPts val="2000"/>
              <a:buFont typeface="Arial"/>
              <a:buNone/>
            </a:pPr>
            <a:r>
              <a:rPr b="0" i="0" lang="en-US" sz="2000" u="none" cap="none" strike="noStrike">
                <a:solidFill>
                  <a:srgbClr val="FFFFFF"/>
                </a:solidFill>
                <a:latin typeface="Georgia"/>
                <a:ea typeface="Georgia"/>
                <a:cs typeface="Georgia"/>
                <a:sym typeface="Georgia"/>
              </a:rPr>
              <a:t>Joseph Specht, jspecht3</a:t>
            </a:r>
            <a:endParaRPr b="0" i="0" sz="2000" u="none" cap="none" strike="noStrike">
              <a:solidFill>
                <a:srgbClr val="FFFFFF"/>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3b4860b625_1_51"/>
          <p:cNvSpPr txBox="1"/>
          <p:nvPr/>
        </p:nvSpPr>
        <p:spPr>
          <a:xfrm>
            <a:off x="1612725" y="2912250"/>
            <a:ext cx="9153600" cy="1033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000"/>
              <a:buFont typeface="Arial"/>
              <a:buNone/>
            </a:pPr>
            <a:r>
              <a:rPr b="1" i="0" lang="en-US" sz="6000" u="none" cap="none" strike="noStrike">
                <a:solidFill>
                  <a:srgbClr val="FFFFFF"/>
                </a:solidFill>
                <a:latin typeface="Calibri"/>
                <a:ea typeface="Calibri"/>
                <a:cs typeface="Calibri"/>
                <a:sym typeface="Calibri"/>
              </a:rPr>
              <a:t>Our Design</a:t>
            </a:r>
            <a:endParaRPr b="1" i="0" sz="5000" u="none" cap="none" strike="noStrike">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33b4860b625_1_59"/>
          <p:cNvSpPr txBox="1"/>
          <p:nvPr>
            <p:ph idx="4294967295" type="title"/>
          </p:nvPr>
        </p:nvSpPr>
        <p:spPr>
          <a:xfrm>
            <a:off x="709625" y="365125"/>
            <a:ext cx="1099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US"/>
              <a:t>Design Goals</a:t>
            </a:r>
            <a:endParaRPr/>
          </a:p>
        </p:txBody>
      </p:sp>
      <p:sp>
        <p:nvSpPr>
          <p:cNvPr id="91" name="Google Shape;91;g33b4860b625_1_59"/>
          <p:cNvSpPr txBox="1"/>
          <p:nvPr/>
        </p:nvSpPr>
        <p:spPr>
          <a:xfrm>
            <a:off x="709625" y="1690825"/>
            <a:ext cx="5386500" cy="4361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Minimize</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Worker Dosage</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Salt-Inventory</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Amount of waste</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Effective cost</a:t>
            </a:r>
            <a:endParaRPr b="0" i="0" sz="3000" u="none" cap="none" strike="noStrike">
              <a:solidFill>
                <a:srgbClr val="13294B"/>
              </a:solidFill>
              <a:latin typeface="Calibri"/>
              <a:ea typeface="Calibri"/>
              <a:cs typeface="Calibri"/>
              <a:sym typeface="Calibri"/>
            </a:endParaRPr>
          </a:p>
        </p:txBody>
      </p:sp>
      <p:sp>
        <p:nvSpPr>
          <p:cNvPr id="92" name="Google Shape;92;g33b4860b625_1_59"/>
          <p:cNvSpPr txBox="1"/>
          <p:nvPr/>
        </p:nvSpPr>
        <p:spPr>
          <a:xfrm>
            <a:off x="6318425" y="1690825"/>
            <a:ext cx="5386500" cy="4361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Maximize</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Thermal efficiency</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Fuel-utilization (Burnup)</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Component Lifetime</a:t>
            </a:r>
            <a:endParaRPr b="0" i="0" sz="3000" u="none" cap="none" strike="noStrike">
              <a:solidFill>
                <a:srgbClr val="13294B"/>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4389be0845_0_12"/>
          <p:cNvSpPr txBox="1"/>
          <p:nvPr>
            <p:ph idx="4294967295" type="title"/>
          </p:nvPr>
        </p:nvSpPr>
        <p:spPr>
          <a:xfrm>
            <a:off x="709625" y="365125"/>
            <a:ext cx="1099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US"/>
              <a:t>Constraint Quantification	</a:t>
            </a:r>
            <a:endParaRPr/>
          </a:p>
        </p:txBody>
      </p:sp>
      <p:sp>
        <p:nvSpPr>
          <p:cNvPr id="98" name="Google Shape;98;g34389be0845_0_12"/>
          <p:cNvSpPr txBox="1"/>
          <p:nvPr/>
        </p:nvSpPr>
        <p:spPr>
          <a:xfrm>
            <a:off x="709625" y="1690825"/>
            <a:ext cx="10651200" cy="4361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Core moderator lifetime of 7 years</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fluence limited</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Tritium concentration below a partial pressure of 0.05 Pa</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limit for primary loop w/ metal heat exchanger</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Allowable dose below NRC limit of 5,000 mrem/year</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Pressure of 75 psi or ~5.1 atm</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pressure vessel limit for MSBR</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Micron pore size for FLiBe to not wet graphite</a:t>
            </a:r>
            <a:endParaRPr b="0" i="0" sz="3000" u="none" cap="none" strike="noStrike">
              <a:solidFill>
                <a:srgbClr val="13294B"/>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3b4860b625_1_69"/>
          <p:cNvSpPr txBox="1"/>
          <p:nvPr>
            <p:ph idx="4294967295" type="title"/>
          </p:nvPr>
        </p:nvSpPr>
        <p:spPr>
          <a:xfrm>
            <a:off x="709625" y="365125"/>
            <a:ext cx="1099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US"/>
              <a:t>Design Changes</a:t>
            </a:r>
            <a:endParaRPr/>
          </a:p>
        </p:txBody>
      </p:sp>
      <p:sp>
        <p:nvSpPr>
          <p:cNvPr id="104" name="Google Shape;104;g33b4860b625_1_69"/>
          <p:cNvSpPr txBox="1"/>
          <p:nvPr/>
        </p:nvSpPr>
        <p:spPr>
          <a:xfrm>
            <a:off x="709625" y="1690825"/>
            <a:ext cx="10995300" cy="4361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Swapping metal -&gt; graphite HX</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Adding noble metal removal</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Adding U and Pa removal via electrochemistry</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Adding T removal in the primary loop</a:t>
            </a:r>
            <a:endParaRPr b="0" i="0" sz="3000" u="none" cap="none" strike="noStrike">
              <a:solidFill>
                <a:srgbClr val="13294B"/>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4389be0845_0_17"/>
          <p:cNvSpPr txBox="1"/>
          <p:nvPr>
            <p:ph idx="4294967295" type="title"/>
          </p:nvPr>
        </p:nvSpPr>
        <p:spPr>
          <a:xfrm>
            <a:off x="709625" y="365125"/>
            <a:ext cx="1099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US"/>
              <a:t>Thermal Cycle</a:t>
            </a:r>
            <a:endParaRPr/>
          </a:p>
        </p:txBody>
      </p:sp>
      <p:graphicFrame>
        <p:nvGraphicFramePr>
          <p:cNvPr id="110" name="Google Shape;110;g34389be0845_0_17"/>
          <p:cNvGraphicFramePr/>
          <p:nvPr/>
        </p:nvGraphicFramePr>
        <p:xfrm>
          <a:off x="709625" y="1539425"/>
          <a:ext cx="3000000" cy="3000000"/>
        </p:xfrm>
        <a:graphic>
          <a:graphicData uri="http://schemas.openxmlformats.org/drawingml/2006/table">
            <a:tbl>
              <a:tblPr>
                <a:noFill/>
                <a:tableStyleId>{A059DF60-B005-4254-A642-530766204216}</a:tableStyleId>
              </a:tblPr>
              <a:tblGrid>
                <a:gridCol w="2199050"/>
                <a:gridCol w="2199050"/>
                <a:gridCol w="2199050"/>
                <a:gridCol w="2199050"/>
                <a:gridCol w="2199050"/>
              </a:tblGrid>
              <a:tr h="381000">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latin typeface="Calibri"/>
                          <a:ea typeface="Calibri"/>
                          <a:cs typeface="Calibri"/>
                          <a:sym typeface="Calibri"/>
                        </a:rPr>
                        <a:t>Fluid</a:t>
                      </a:r>
                      <a:endParaRPr b="1" sz="22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latin typeface="Calibri"/>
                          <a:ea typeface="Calibri"/>
                          <a:cs typeface="Calibri"/>
                          <a:sym typeface="Calibri"/>
                        </a:rPr>
                        <a:t>Cycle</a:t>
                      </a:r>
                      <a:endParaRPr b="1" sz="22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latin typeface="Calibri"/>
                          <a:ea typeface="Calibri"/>
                          <a:cs typeface="Calibri"/>
                          <a:sym typeface="Calibri"/>
                        </a:rPr>
                        <a:t>η</a:t>
                      </a:r>
                      <a:endParaRPr b="1" sz="22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latin typeface="Calibri"/>
                          <a:ea typeface="Calibri"/>
                          <a:cs typeface="Calibri"/>
                          <a:sym typeface="Calibri"/>
                        </a:rPr>
                        <a:t>Pressure [atm]</a:t>
                      </a:r>
                      <a:endParaRPr b="1" sz="22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200"/>
                        <a:buFont typeface="Arial"/>
                        <a:buNone/>
                      </a:pPr>
                      <a:r>
                        <a:rPr b="1" lang="en-US" sz="2200" u="none" cap="none" strike="noStrike">
                          <a:latin typeface="Calibri"/>
                          <a:ea typeface="Calibri"/>
                          <a:cs typeface="Calibri"/>
                          <a:sym typeface="Calibri"/>
                        </a:rPr>
                        <a:t>Temp Range [°C]</a:t>
                      </a:r>
                      <a:endParaRPr b="1" sz="2200" u="none" cap="none" strike="noStrike">
                        <a:latin typeface="Calibri"/>
                        <a:ea typeface="Calibri"/>
                        <a:cs typeface="Calibri"/>
                        <a:sym typeface="Calibri"/>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Water</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Rankine</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43.4%*</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250</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&lt;550 </a:t>
                      </a:r>
                      <a:endParaRPr sz="1800" u="none" cap="none" strike="noStrike">
                        <a:latin typeface="Calibri"/>
                        <a:ea typeface="Calibri"/>
                        <a:cs typeface="Calibri"/>
                        <a:sym typeface="Calibri"/>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sCO2</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Brayton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&gt;50%</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200</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550-850</a:t>
                      </a:r>
                      <a:endParaRPr sz="1800" u="none" cap="none" strike="noStrike">
                        <a:latin typeface="Calibri"/>
                        <a:ea typeface="Calibri"/>
                        <a:cs typeface="Calibri"/>
                        <a:sym typeface="Calibri"/>
                      </a:endParaRPr>
                    </a:p>
                  </a:txBody>
                  <a:tcPr marT="91425" marB="91425" marR="91425" marL="91425"/>
                </a:tc>
              </a:tr>
              <a:tr h="38100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He</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Brayton</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54%</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80</a:t>
                      </a:r>
                      <a:endParaRPr sz="1800" u="none" cap="none" strike="noStrike">
                        <a:latin typeface="Calibri"/>
                        <a:ea typeface="Calibri"/>
                        <a:cs typeface="Calibri"/>
                        <a:sym typeface="Calibri"/>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latin typeface="Calibri"/>
                          <a:ea typeface="Calibri"/>
                          <a:cs typeface="Calibri"/>
                          <a:sym typeface="Calibri"/>
                        </a:rPr>
                        <a:t>&gt;850</a:t>
                      </a:r>
                      <a:endParaRPr sz="1800" u="none" cap="none" strike="noStrike">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3b4860b625_1_15"/>
          <p:cNvSpPr txBox="1"/>
          <p:nvPr/>
        </p:nvSpPr>
        <p:spPr>
          <a:xfrm>
            <a:off x="1613025" y="2912250"/>
            <a:ext cx="9153600" cy="1033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000"/>
              <a:buFont typeface="Arial"/>
              <a:buNone/>
            </a:pPr>
            <a:r>
              <a:rPr b="1" i="0" lang="en-US" sz="6000" u="none" cap="none" strike="noStrike">
                <a:solidFill>
                  <a:srgbClr val="FFFFFF"/>
                </a:solidFill>
                <a:latin typeface="Calibri"/>
                <a:ea typeface="Calibri"/>
                <a:cs typeface="Calibri"/>
                <a:sym typeface="Calibri"/>
              </a:rPr>
              <a:t>Processing Methodology</a:t>
            </a:r>
            <a:endParaRPr b="1" i="0" sz="5000" u="none" cap="none" strike="noStrike">
              <a:solidFill>
                <a:srgbClr val="FFFFF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g33b4860b625_1_80" title="only-comps_page-0001.jpg"/>
          <p:cNvPicPr preferRelativeResize="0"/>
          <p:nvPr/>
        </p:nvPicPr>
        <p:blipFill rotWithShape="1">
          <a:blip r:embed="rId3">
            <a:alphaModFix/>
          </a:blip>
          <a:srcRect b="0" l="0" r="0" t="0"/>
          <a:stretch/>
        </p:blipFill>
        <p:spPr>
          <a:xfrm>
            <a:off x="0" y="0"/>
            <a:ext cx="8627799" cy="6024300"/>
          </a:xfrm>
          <a:prstGeom prst="rect">
            <a:avLst/>
          </a:prstGeom>
          <a:noFill/>
          <a:ln>
            <a:noFill/>
          </a:ln>
        </p:spPr>
      </p:pic>
      <p:sp>
        <p:nvSpPr>
          <p:cNvPr id="122" name="Google Shape;122;g33b4860b625_1_80"/>
          <p:cNvSpPr txBox="1"/>
          <p:nvPr/>
        </p:nvSpPr>
        <p:spPr>
          <a:xfrm>
            <a:off x="8585500" y="2255463"/>
            <a:ext cx="3606300" cy="150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13294B"/>
                </a:solidFill>
                <a:latin typeface="Calibri"/>
                <a:ea typeface="Calibri"/>
                <a:cs typeface="Calibri"/>
                <a:sym typeface="Calibri"/>
              </a:rPr>
              <a:t>Components from the MSBR we are drastically altering</a:t>
            </a:r>
            <a:endParaRPr b="0" i="0" sz="3000" u="none" cap="none" strike="noStrike">
              <a:solidFill>
                <a:srgbClr val="13294B"/>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3b4860b625_1_41"/>
          <p:cNvSpPr txBox="1"/>
          <p:nvPr>
            <p:ph idx="4294967295" type="title"/>
          </p:nvPr>
        </p:nvSpPr>
        <p:spPr>
          <a:xfrm>
            <a:off x="353950" y="365125"/>
            <a:ext cx="113508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US"/>
              <a:t>Tritium and Noble Gas/Metal Removal</a:t>
            </a:r>
            <a:endParaRPr/>
          </a:p>
        </p:txBody>
      </p:sp>
      <p:sp>
        <p:nvSpPr>
          <p:cNvPr id="128" name="Google Shape;128;g33b4860b625_1_41"/>
          <p:cNvSpPr txBox="1"/>
          <p:nvPr/>
        </p:nvSpPr>
        <p:spPr>
          <a:xfrm>
            <a:off x="709625" y="1690825"/>
            <a:ext cx="10995300" cy="4361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Inert gas sparging</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Extremely effective, MSRE proved its efficacy </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Graphite HX coupled with SCO2-Brayton Cycle</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Greatly reduce noble-metal plate out in HX compared to metal</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If tritium leaks into secondary loop, easy to separate from CO2</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Metallic filter</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High surface area metallic filter for noble metal plate-out</a:t>
            </a:r>
            <a:endParaRPr b="0" i="0" sz="3000" u="none" cap="none" strike="noStrike">
              <a:solidFill>
                <a:srgbClr val="13294B"/>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3b4860b625_1_46"/>
          <p:cNvSpPr txBox="1"/>
          <p:nvPr>
            <p:ph idx="4294967295" type="title"/>
          </p:nvPr>
        </p:nvSpPr>
        <p:spPr>
          <a:xfrm>
            <a:off x="709625" y="365125"/>
            <a:ext cx="1099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US"/>
              <a:t>Uranium and Protactinium Removal</a:t>
            </a:r>
            <a:endParaRPr/>
          </a:p>
        </p:txBody>
      </p:sp>
      <p:sp>
        <p:nvSpPr>
          <p:cNvPr id="134" name="Google Shape;134;g33b4860b625_1_46"/>
          <p:cNvSpPr txBox="1"/>
          <p:nvPr/>
        </p:nvSpPr>
        <p:spPr>
          <a:xfrm>
            <a:off x="709625" y="1690825"/>
            <a:ext cx="10995300" cy="4361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Electrochemical for Uranium and protactinium</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Comparable effectiveness, simplest, and most compact of separation techniques</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Detectors for non-proliferation</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Not directly studied for protactinium</a:t>
            </a:r>
            <a:endParaRPr b="0" i="0" sz="3000" u="none" cap="none" strike="noStrike">
              <a:solidFill>
                <a:srgbClr val="13294B"/>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3b4860b625_1_36"/>
          <p:cNvSpPr txBox="1"/>
          <p:nvPr>
            <p:ph idx="4294967295" type="title"/>
          </p:nvPr>
        </p:nvSpPr>
        <p:spPr>
          <a:xfrm>
            <a:off x="709625" y="365125"/>
            <a:ext cx="1099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US"/>
              <a:t>TRU and Lanthanide Removal</a:t>
            </a:r>
            <a:endParaRPr/>
          </a:p>
        </p:txBody>
      </p:sp>
      <p:sp>
        <p:nvSpPr>
          <p:cNvPr id="140" name="Google Shape;140;g33b4860b625_1_36"/>
          <p:cNvSpPr txBox="1"/>
          <p:nvPr/>
        </p:nvSpPr>
        <p:spPr>
          <a:xfrm>
            <a:off x="709625" y="1690825"/>
            <a:ext cx="10995300" cy="4361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Molten salt/ liquid metal extraction</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scrubs all of the TRU, Lanthanides, and other molten metals out of the FLiBe</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two streams produced by this: </a:t>
            </a:r>
            <a:endParaRPr b="0" i="0" sz="3000" u="none" cap="none" strike="noStrike">
              <a:solidFill>
                <a:srgbClr val="13294B"/>
              </a:solidFill>
              <a:latin typeface="Calibri"/>
              <a:ea typeface="Calibri"/>
              <a:cs typeface="Calibri"/>
              <a:sym typeface="Calibri"/>
            </a:endParaRPr>
          </a:p>
          <a:p>
            <a:pPr indent="-419100" lvl="2" marL="13716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FLiBe + trace FP</a:t>
            </a:r>
            <a:endParaRPr b="0" i="0" sz="3000" u="none" cap="none" strike="noStrike">
              <a:solidFill>
                <a:srgbClr val="13294B"/>
              </a:solidFill>
              <a:latin typeface="Calibri"/>
              <a:ea typeface="Calibri"/>
              <a:cs typeface="Calibri"/>
              <a:sym typeface="Calibri"/>
            </a:endParaRPr>
          </a:p>
          <a:p>
            <a:pPr indent="-419100" lvl="2" marL="13716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TRU + Lanthanides + Molten Metals</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Electrochemical separation of TRU from waste stream</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The carrier is no longer FLiBe, no longer limited by BeF2</a:t>
            </a:r>
            <a:endParaRPr b="0" i="0" sz="3000" u="none" cap="none" strike="noStrike">
              <a:solidFill>
                <a:srgbClr val="13294B"/>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g33b43524e75_0_25"/>
          <p:cNvSpPr txBox="1"/>
          <p:nvPr/>
        </p:nvSpPr>
        <p:spPr>
          <a:xfrm>
            <a:off x="1598275" y="2618750"/>
            <a:ext cx="9153600" cy="1033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000"/>
              <a:buFont typeface="Arial"/>
              <a:buNone/>
            </a:pPr>
            <a:r>
              <a:rPr b="1" i="0" lang="en-US" sz="6000" u="none" cap="none" strike="noStrike">
                <a:solidFill>
                  <a:srgbClr val="FFFFFF"/>
                </a:solidFill>
                <a:latin typeface="Calibri"/>
                <a:ea typeface="Calibri"/>
                <a:cs typeface="Calibri"/>
                <a:sym typeface="Calibri"/>
              </a:rPr>
              <a:t>Project Overview</a:t>
            </a:r>
            <a:endParaRPr b="1" i="0" sz="5000" u="none" cap="none" strike="noStrike">
              <a:solidFill>
                <a:srgbClr val="FFFFFF"/>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470fe63cff_0_0"/>
          <p:cNvSpPr txBox="1"/>
          <p:nvPr/>
        </p:nvSpPr>
        <p:spPr>
          <a:xfrm>
            <a:off x="1613025" y="2912250"/>
            <a:ext cx="9153600" cy="1033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000"/>
              <a:buFont typeface="Arial"/>
              <a:buNone/>
            </a:pPr>
            <a:r>
              <a:rPr b="1" lang="en-US" sz="6000">
                <a:solidFill>
                  <a:srgbClr val="FFFFFF"/>
                </a:solidFill>
                <a:latin typeface="Calibri"/>
                <a:ea typeface="Calibri"/>
                <a:cs typeface="Calibri"/>
                <a:sym typeface="Calibri"/>
              </a:rPr>
              <a:t>Calculations / Findings</a:t>
            </a:r>
            <a:endParaRPr b="1" i="0" sz="5000" u="none" cap="none" strike="noStrike">
              <a:solidFill>
                <a:srgbClr val="FFFFF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470fe63cff_0_4"/>
          <p:cNvSpPr txBox="1"/>
          <p:nvPr>
            <p:ph idx="4294967295" type="title"/>
          </p:nvPr>
        </p:nvSpPr>
        <p:spPr>
          <a:xfrm>
            <a:off x="3347250" y="2766150"/>
            <a:ext cx="54975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E84A27"/>
              </a:buClr>
              <a:buSzPts val="4400"/>
              <a:buFont typeface="Georgia"/>
              <a:buNone/>
            </a:pPr>
            <a:r>
              <a:rPr lang="en-US"/>
              <a:t>Source Rates!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g3470fe63cff_0_9" title="actinide_concs.png"/>
          <p:cNvPicPr preferRelativeResize="0"/>
          <p:nvPr/>
        </p:nvPicPr>
        <p:blipFill>
          <a:blip r:embed="rId3">
            <a:alphaModFix/>
          </a:blip>
          <a:stretch>
            <a:fillRect/>
          </a:stretch>
        </p:blipFill>
        <p:spPr>
          <a:xfrm>
            <a:off x="980225" y="16750"/>
            <a:ext cx="4571976" cy="3397724"/>
          </a:xfrm>
          <a:prstGeom prst="rect">
            <a:avLst/>
          </a:prstGeom>
          <a:noFill/>
          <a:ln>
            <a:noFill/>
          </a:ln>
        </p:spPr>
      </p:pic>
      <p:pic>
        <p:nvPicPr>
          <p:cNvPr id="157" name="Google Shape;157;g3470fe63cff_0_9" title="gas_concs.png"/>
          <p:cNvPicPr preferRelativeResize="0"/>
          <p:nvPr/>
        </p:nvPicPr>
        <p:blipFill>
          <a:blip r:embed="rId4">
            <a:alphaModFix/>
          </a:blip>
          <a:stretch>
            <a:fillRect/>
          </a:stretch>
        </p:blipFill>
        <p:spPr>
          <a:xfrm>
            <a:off x="980225" y="3429025"/>
            <a:ext cx="4571976" cy="3428974"/>
          </a:xfrm>
          <a:prstGeom prst="rect">
            <a:avLst/>
          </a:prstGeom>
          <a:noFill/>
          <a:ln>
            <a:noFill/>
          </a:ln>
        </p:spPr>
      </p:pic>
      <p:pic>
        <p:nvPicPr>
          <p:cNvPr id="158" name="Google Shape;158;g3470fe63cff_0_9" title="lanth_concs.png"/>
          <p:cNvPicPr preferRelativeResize="0"/>
          <p:nvPr/>
        </p:nvPicPr>
        <p:blipFill>
          <a:blip r:embed="rId5">
            <a:alphaModFix/>
          </a:blip>
          <a:stretch>
            <a:fillRect/>
          </a:stretch>
        </p:blipFill>
        <p:spPr>
          <a:xfrm>
            <a:off x="7091325" y="-6"/>
            <a:ext cx="4571976" cy="3399960"/>
          </a:xfrm>
          <a:prstGeom prst="rect">
            <a:avLst/>
          </a:prstGeom>
          <a:noFill/>
          <a:ln>
            <a:noFill/>
          </a:ln>
        </p:spPr>
      </p:pic>
      <p:pic>
        <p:nvPicPr>
          <p:cNvPr id="159" name="Google Shape;159;g3470fe63cff_0_9" title="poison_concs.png"/>
          <p:cNvPicPr preferRelativeResize="0"/>
          <p:nvPr/>
        </p:nvPicPr>
        <p:blipFill>
          <a:blip r:embed="rId6">
            <a:alphaModFix/>
          </a:blip>
          <a:stretch>
            <a:fillRect/>
          </a:stretch>
        </p:blipFill>
        <p:spPr>
          <a:xfrm>
            <a:off x="7091323" y="3444655"/>
            <a:ext cx="4571976" cy="33977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470fe63cff_0_25"/>
          <p:cNvSpPr txBox="1"/>
          <p:nvPr>
            <p:ph idx="4294967295" type="title"/>
          </p:nvPr>
        </p:nvSpPr>
        <p:spPr>
          <a:xfrm>
            <a:off x="3347250" y="2766150"/>
            <a:ext cx="54975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E84A27"/>
              </a:buClr>
              <a:buSzPts val="4400"/>
              <a:buFont typeface="Georgia"/>
              <a:buNone/>
            </a:pPr>
            <a:r>
              <a:rPr lang="en-US"/>
              <a:t>Decay Heat!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g3470fe63cff_0_21" title="gas_heat.png"/>
          <p:cNvPicPr preferRelativeResize="0"/>
          <p:nvPr/>
        </p:nvPicPr>
        <p:blipFill>
          <a:blip r:embed="rId3">
            <a:alphaModFix/>
          </a:blip>
          <a:stretch>
            <a:fillRect/>
          </a:stretch>
        </p:blipFill>
        <p:spPr>
          <a:xfrm>
            <a:off x="1043625" y="3581400"/>
            <a:ext cx="4403200" cy="3276600"/>
          </a:xfrm>
          <a:prstGeom prst="rect">
            <a:avLst/>
          </a:prstGeom>
          <a:noFill/>
          <a:ln>
            <a:noFill/>
          </a:ln>
        </p:spPr>
      </p:pic>
      <p:pic>
        <p:nvPicPr>
          <p:cNvPr id="171" name="Google Shape;171;g3470fe63cff_0_21" title="lanth_heat.png"/>
          <p:cNvPicPr preferRelativeResize="0"/>
          <p:nvPr/>
        </p:nvPicPr>
        <p:blipFill>
          <a:blip r:embed="rId4">
            <a:alphaModFix/>
          </a:blip>
          <a:stretch>
            <a:fillRect/>
          </a:stretch>
        </p:blipFill>
        <p:spPr>
          <a:xfrm>
            <a:off x="6685475" y="153485"/>
            <a:ext cx="4406072" cy="3274423"/>
          </a:xfrm>
          <a:prstGeom prst="rect">
            <a:avLst/>
          </a:prstGeom>
          <a:noFill/>
          <a:ln>
            <a:noFill/>
          </a:ln>
        </p:spPr>
      </p:pic>
      <p:pic>
        <p:nvPicPr>
          <p:cNvPr id="172" name="Google Shape;172;g3470fe63cff_0_21" title="nm_heat.png"/>
          <p:cNvPicPr preferRelativeResize="0"/>
          <p:nvPr/>
        </p:nvPicPr>
        <p:blipFill>
          <a:blip r:embed="rId5">
            <a:alphaModFix/>
          </a:blip>
          <a:stretch>
            <a:fillRect/>
          </a:stretch>
        </p:blipFill>
        <p:spPr>
          <a:xfrm>
            <a:off x="1043625" y="152389"/>
            <a:ext cx="4403200" cy="3276611"/>
          </a:xfrm>
          <a:prstGeom prst="rect">
            <a:avLst/>
          </a:prstGeom>
          <a:noFill/>
          <a:ln>
            <a:noFill/>
          </a:ln>
        </p:spPr>
      </p:pic>
      <p:pic>
        <p:nvPicPr>
          <p:cNvPr id="173" name="Google Shape;173;g3470fe63cff_0_21" title="total_heat.png"/>
          <p:cNvPicPr preferRelativeResize="0"/>
          <p:nvPr/>
        </p:nvPicPr>
        <p:blipFill>
          <a:blip r:embed="rId6">
            <a:alphaModFix/>
          </a:blip>
          <a:stretch>
            <a:fillRect/>
          </a:stretch>
        </p:blipFill>
        <p:spPr>
          <a:xfrm>
            <a:off x="6686900" y="3582490"/>
            <a:ext cx="4403200" cy="327443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470fe63cff_0_41"/>
          <p:cNvSpPr txBox="1"/>
          <p:nvPr/>
        </p:nvSpPr>
        <p:spPr>
          <a:xfrm>
            <a:off x="1613025" y="2912250"/>
            <a:ext cx="9153600" cy="1033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000"/>
              <a:buFont typeface="Arial"/>
              <a:buNone/>
            </a:pPr>
            <a:r>
              <a:rPr b="1" lang="en-US" sz="6000">
                <a:solidFill>
                  <a:srgbClr val="FFFFFF"/>
                </a:solidFill>
                <a:latin typeface="Calibri"/>
                <a:ea typeface="Calibri"/>
                <a:cs typeface="Calibri"/>
                <a:sym typeface="Calibri"/>
              </a:rPr>
              <a:t>Updates on Efficiencies</a:t>
            </a:r>
            <a:endParaRPr b="1" i="0" sz="5000" u="none" cap="none" strike="noStrike">
              <a:solidFill>
                <a:srgbClr val="FFFFF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470fe63cff_0_45"/>
          <p:cNvSpPr txBox="1"/>
          <p:nvPr/>
        </p:nvSpPr>
        <p:spPr>
          <a:xfrm>
            <a:off x="709625" y="241700"/>
            <a:ext cx="10995300" cy="5810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13294B"/>
              </a:buClr>
              <a:buSzPts val="3000"/>
              <a:buFont typeface="Calibri"/>
              <a:buChar char="●"/>
            </a:pPr>
            <a:r>
              <a:rPr lang="en-US" sz="3000">
                <a:solidFill>
                  <a:srgbClr val="13294B"/>
                </a:solidFill>
                <a:latin typeface="Calibri"/>
                <a:ea typeface="Calibri"/>
                <a:cs typeface="Calibri"/>
                <a:sym typeface="Calibri"/>
              </a:rPr>
              <a:t>Gas sparging is extremely efficient, </a:t>
            </a:r>
            <a:r>
              <a:rPr lang="en-US" sz="3000">
                <a:solidFill>
                  <a:srgbClr val="13294B"/>
                </a:solidFill>
                <a:latin typeface="Calibri"/>
                <a:ea typeface="Calibri"/>
                <a:cs typeface="Calibri"/>
                <a:sym typeface="Calibri"/>
              </a:rPr>
              <a:t>removes 99.9% in ~20 seconds</a:t>
            </a:r>
            <a:endParaRPr sz="3000">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lang="en-US" sz="3000">
                <a:solidFill>
                  <a:srgbClr val="13294B"/>
                </a:solidFill>
                <a:latin typeface="Calibri"/>
                <a:ea typeface="Calibri"/>
                <a:cs typeface="Calibri"/>
                <a:sym typeface="Calibri"/>
              </a:rPr>
              <a:t>Noble metals plate out very quickly, 99.9% in ~50 seconds</a:t>
            </a:r>
            <a:endParaRPr sz="3000">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lang="en-US" sz="3000">
                <a:solidFill>
                  <a:srgbClr val="13294B"/>
                </a:solidFill>
                <a:latin typeface="Calibri"/>
                <a:ea typeface="Calibri"/>
                <a:cs typeface="Calibri"/>
                <a:sym typeface="Calibri"/>
              </a:rPr>
              <a:t>Electrochemical processing has only been studied in stagnant flow</a:t>
            </a:r>
            <a:endParaRPr sz="3000">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lang="en-US" sz="3000">
                <a:solidFill>
                  <a:srgbClr val="13294B"/>
                </a:solidFill>
                <a:latin typeface="Calibri"/>
                <a:ea typeface="Calibri"/>
                <a:cs typeface="Calibri"/>
                <a:sym typeface="Calibri"/>
              </a:rPr>
              <a:t>100% efficiency if contact occurs</a:t>
            </a:r>
            <a:endParaRPr sz="3000">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lang="en-US" sz="3000">
                <a:solidFill>
                  <a:srgbClr val="13294B"/>
                </a:solidFill>
                <a:latin typeface="Calibri"/>
                <a:ea typeface="Calibri"/>
                <a:cs typeface="Calibri"/>
                <a:sym typeface="Calibri"/>
              </a:rPr>
              <a:t>Diffusion driven process</a:t>
            </a:r>
            <a:endParaRPr sz="3000">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lang="en-US" sz="3000">
                <a:solidFill>
                  <a:srgbClr val="13294B"/>
                </a:solidFill>
                <a:latin typeface="Calibri"/>
                <a:ea typeface="Calibri"/>
                <a:cs typeface="Calibri"/>
                <a:sym typeface="Calibri"/>
              </a:rPr>
              <a:t>Diffusion Coefficient of U(4+) in FLiBe is 1.269e-6 cm2/s</a:t>
            </a:r>
            <a:endParaRPr sz="3000">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lang="en-US" sz="3000">
                <a:solidFill>
                  <a:srgbClr val="13294B"/>
                </a:solidFill>
                <a:latin typeface="Calibri"/>
                <a:ea typeface="Calibri"/>
                <a:cs typeface="Calibri"/>
                <a:sym typeface="Calibri"/>
              </a:rPr>
              <a:t>Can use to determine distance between electrodes</a:t>
            </a:r>
            <a:endParaRPr sz="3000">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lang="en-US" sz="3000">
                <a:solidFill>
                  <a:srgbClr val="13294B"/>
                </a:solidFill>
                <a:latin typeface="Calibri"/>
                <a:ea typeface="Calibri"/>
                <a:cs typeface="Calibri"/>
                <a:sym typeface="Calibri"/>
              </a:rPr>
              <a:t>Sands law for timescale, extremely conservative</a:t>
            </a:r>
            <a:endParaRPr sz="3000">
              <a:solidFill>
                <a:srgbClr val="13294B"/>
              </a:solidFill>
              <a:latin typeface="Calibri"/>
              <a:ea typeface="Calibri"/>
              <a:cs typeface="Calibri"/>
              <a:sym typeface="Calibri"/>
            </a:endParaRPr>
          </a:p>
          <a:p>
            <a:pPr indent="-419100" lvl="2" marL="1371600" marR="0" rtl="0" algn="l">
              <a:lnSpc>
                <a:spcPct val="100000"/>
              </a:lnSpc>
              <a:spcBef>
                <a:spcPts val="0"/>
              </a:spcBef>
              <a:spcAft>
                <a:spcPts val="0"/>
              </a:spcAft>
              <a:buClr>
                <a:srgbClr val="13294B"/>
              </a:buClr>
              <a:buSzPts val="3000"/>
              <a:buFont typeface="Calibri"/>
              <a:buChar char="■"/>
            </a:pPr>
            <a:r>
              <a:rPr lang="en-US" sz="3000">
                <a:solidFill>
                  <a:srgbClr val="13294B"/>
                </a:solidFill>
                <a:latin typeface="Calibri"/>
                <a:ea typeface="Calibri"/>
                <a:cs typeface="Calibri"/>
                <a:sym typeface="Calibri"/>
              </a:rPr>
              <a:t>1-D, no velocity</a:t>
            </a:r>
            <a:endParaRPr sz="3000">
              <a:solidFill>
                <a:srgbClr val="13294B"/>
              </a:solidFill>
              <a:latin typeface="Calibri"/>
              <a:ea typeface="Calibri"/>
              <a:cs typeface="Calibri"/>
              <a:sym typeface="Calibri"/>
            </a:endParaRPr>
          </a:p>
          <a:p>
            <a:pPr indent="-419100" lvl="2" marL="1371600" marR="0" rtl="0" algn="l">
              <a:lnSpc>
                <a:spcPct val="100000"/>
              </a:lnSpc>
              <a:spcBef>
                <a:spcPts val="0"/>
              </a:spcBef>
              <a:spcAft>
                <a:spcPts val="0"/>
              </a:spcAft>
              <a:buClr>
                <a:srgbClr val="13294B"/>
              </a:buClr>
              <a:buSzPts val="3000"/>
              <a:buFont typeface="Calibri"/>
              <a:buChar char="■"/>
            </a:pPr>
            <a:r>
              <a:rPr lang="en-US" sz="3000">
                <a:solidFill>
                  <a:srgbClr val="13294B"/>
                </a:solidFill>
                <a:latin typeface="Calibri"/>
                <a:ea typeface="Calibri"/>
                <a:cs typeface="Calibri"/>
                <a:sym typeface="Calibri"/>
              </a:rPr>
              <a:t>Infinite domain</a:t>
            </a:r>
            <a:endParaRPr sz="3000">
              <a:solidFill>
                <a:srgbClr val="13294B"/>
              </a:solidFill>
              <a:latin typeface="Calibri"/>
              <a:ea typeface="Calibri"/>
              <a:cs typeface="Calibri"/>
              <a:sym typeface="Calibri"/>
            </a:endParaRPr>
          </a:p>
        </p:txBody>
      </p:sp>
      <p:pic>
        <p:nvPicPr>
          <p:cNvPr id="184" name="Google Shape;184;g3470fe63cff_0_45" title="Screenshot 2025-03-31 at 11.56.20 AM.png"/>
          <p:cNvPicPr preferRelativeResize="0"/>
          <p:nvPr/>
        </p:nvPicPr>
        <p:blipFill>
          <a:blip r:embed="rId3">
            <a:alphaModFix/>
          </a:blip>
          <a:stretch>
            <a:fillRect/>
          </a:stretch>
        </p:blipFill>
        <p:spPr>
          <a:xfrm>
            <a:off x="416050" y="0"/>
            <a:ext cx="11359890" cy="6052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4389be0845_3_4"/>
          <p:cNvSpPr txBox="1"/>
          <p:nvPr/>
        </p:nvSpPr>
        <p:spPr>
          <a:xfrm>
            <a:off x="1519200" y="2912250"/>
            <a:ext cx="9153600" cy="1033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000"/>
              <a:buFont typeface="Arial"/>
              <a:buNone/>
            </a:pPr>
            <a:r>
              <a:rPr b="1" i="0" lang="en-US" sz="6000" u="none" cap="none" strike="noStrike">
                <a:solidFill>
                  <a:srgbClr val="FFFFFF"/>
                </a:solidFill>
                <a:latin typeface="Calibri"/>
                <a:ea typeface="Calibri"/>
                <a:cs typeface="Calibri"/>
                <a:sym typeface="Calibri"/>
              </a:rPr>
              <a:t>Next Steps</a:t>
            </a:r>
            <a:endParaRPr b="1" i="0" sz="5000" u="none" cap="none" strike="noStrike">
              <a:solidFill>
                <a:srgbClr val="FFFFFF"/>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4389be0845_5_1"/>
          <p:cNvSpPr txBox="1"/>
          <p:nvPr>
            <p:ph idx="4294967295" type="title"/>
          </p:nvPr>
        </p:nvSpPr>
        <p:spPr>
          <a:xfrm>
            <a:off x="709625" y="365125"/>
            <a:ext cx="1099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US"/>
              <a:t>Next Steps</a:t>
            </a:r>
            <a:endParaRPr/>
          </a:p>
        </p:txBody>
      </p:sp>
      <p:sp>
        <p:nvSpPr>
          <p:cNvPr id="195" name="Google Shape;195;g34389be0845_5_1"/>
          <p:cNvSpPr txBox="1"/>
          <p:nvPr/>
        </p:nvSpPr>
        <p:spPr>
          <a:xfrm>
            <a:off x="709625" y="1690825"/>
            <a:ext cx="10995300" cy="4361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Volume for each component</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Quantify waste production</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Worker Dosage</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Calculate the new efficiency</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Component damage rates</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Price comparison to MSBR</a:t>
            </a:r>
            <a:endParaRPr b="0" i="0" sz="3000" u="none" cap="none" strike="noStrike">
              <a:solidFill>
                <a:srgbClr val="13294B"/>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2"/>
          <p:cNvSpPr txBox="1"/>
          <p:nvPr>
            <p:ph idx="4294967295" type="title"/>
          </p:nvPr>
        </p:nvSpPr>
        <p:spPr>
          <a:xfrm>
            <a:off x="709625" y="365125"/>
            <a:ext cx="1099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US"/>
              <a:t>Background</a:t>
            </a:r>
            <a:endParaRPr/>
          </a:p>
        </p:txBody>
      </p:sp>
      <p:sp>
        <p:nvSpPr>
          <p:cNvPr id="45" name="Google Shape;45;p2"/>
          <p:cNvSpPr txBox="1"/>
          <p:nvPr/>
        </p:nvSpPr>
        <p:spPr>
          <a:xfrm>
            <a:off x="709625" y="1690825"/>
            <a:ext cx="10651200" cy="4361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Molten Salt Reactors (MSRs) are Gen IV reactors</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Passive safety features (salt expansion)</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Potential for breeding (greater Burnup/fuel utilization)</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With fuel processing (purifying fuel-salt)</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Maximize burnup (approach ∞ batch core)</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Minimize decay heating in core</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Load-following</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Increased component lifetime</a:t>
            </a:r>
            <a:endParaRPr b="0" i="0" sz="3000" u="none" cap="none" strike="noStrike">
              <a:solidFill>
                <a:srgbClr val="13294B"/>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g33b43524e75_0_0"/>
          <p:cNvSpPr txBox="1"/>
          <p:nvPr>
            <p:ph idx="4294967295" type="title"/>
          </p:nvPr>
        </p:nvSpPr>
        <p:spPr>
          <a:xfrm>
            <a:off x="709625" y="365125"/>
            <a:ext cx="1099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US"/>
              <a:t>Ways to Reprocess</a:t>
            </a:r>
            <a:endParaRPr/>
          </a:p>
        </p:txBody>
      </p:sp>
      <p:sp>
        <p:nvSpPr>
          <p:cNvPr id="51" name="Google Shape;51;g33b43524e75_0_0"/>
          <p:cNvSpPr txBox="1"/>
          <p:nvPr/>
        </p:nvSpPr>
        <p:spPr>
          <a:xfrm>
            <a:off x="709625" y="1690825"/>
            <a:ext cx="10651200" cy="4361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Off-line or Batch-wise processing</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Siphon a percentage of fuel-salt and process separately</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Simpler, not as effective</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On-line processing ★</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Run all fuel-salt through a series of chemical process</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Much more complicated, more effective</a:t>
            </a:r>
            <a:endParaRPr b="0" i="0" sz="3000" u="none" cap="none" strike="noStrike">
              <a:solidFill>
                <a:srgbClr val="13294B"/>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33b43524e75_0_74" title="reprocessing_page-0001.jpg"/>
          <p:cNvPicPr preferRelativeResize="0"/>
          <p:nvPr/>
        </p:nvPicPr>
        <p:blipFill rotWithShape="1">
          <a:blip r:embed="rId3">
            <a:alphaModFix/>
          </a:blip>
          <a:srcRect b="0" l="0" r="0" t="0"/>
          <a:stretch/>
        </p:blipFill>
        <p:spPr>
          <a:xfrm>
            <a:off x="0" y="0"/>
            <a:ext cx="8585498" cy="6015724"/>
          </a:xfrm>
          <a:prstGeom prst="rect">
            <a:avLst/>
          </a:prstGeom>
          <a:noFill/>
          <a:ln>
            <a:noFill/>
          </a:ln>
        </p:spPr>
      </p:pic>
      <p:sp>
        <p:nvSpPr>
          <p:cNvPr id="57" name="Google Shape;57;g33b43524e75_0_74"/>
          <p:cNvSpPr txBox="1"/>
          <p:nvPr/>
        </p:nvSpPr>
        <p:spPr>
          <a:xfrm>
            <a:off x="8585500" y="2255463"/>
            <a:ext cx="3606300" cy="150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13294B"/>
                </a:solidFill>
                <a:latin typeface="Calibri"/>
                <a:ea typeface="Calibri"/>
                <a:cs typeface="Calibri"/>
                <a:sym typeface="Calibri"/>
              </a:rPr>
              <a:t>Simplified online processing scheme adapted from [1].</a:t>
            </a:r>
            <a:endParaRPr b="0" i="0" sz="3000" u="none" cap="none" strike="noStrike">
              <a:solidFill>
                <a:srgbClr val="13294B"/>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33b4860b625_1_20"/>
          <p:cNvSpPr txBox="1"/>
          <p:nvPr/>
        </p:nvSpPr>
        <p:spPr>
          <a:xfrm>
            <a:off x="1612725" y="2912250"/>
            <a:ext cx="9153600" cy="1033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000"/>
              <a:buFont typeface="Arial"/>
              <a:buNone/>
            </a:pPr>
            <a:r>
              <a:rPr b="1" i="0" lang="en-US" sz="6000" u="none" cap="none" strike="noStrike">
                <a:solidFill>
                  <a:srgbClr val="FFFFFF"/>
                </a:solidFill>
                <a:latin typeface="Calibri"/>
                <a:ea typeface="Calibri"/>
                <a:cs typeface="Calibri"/>
                <a:sym typeface="Calibri"/>
              </a:rPr>
              <a:t>Typical Methods for Removal</a:t>
            </a:r>
            <a:endParaRPr b="1" i="0" sz="5000" u="none" cap="none" strike="noStrike">
              <a:solidFill>
                <a:srgbClr val="FFFF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33b4860b625_1_10"/>
          <p:cNvSpPr txBox="1"/>
          <p:nvPr>
            <p:ph idx="4294967295" type="title"/>
          </p:nvPr>
        </p:nvSpPr>
        <p:spPr>
          <a:xfrm>
            <a:off x="709625" y="365125"/>
            <a:ext cx="1099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US"/>
              <a:t>Noble Gas and Metal Removal </a:t>
            </a:r>
            <a:endParaRPr/>
          </a:p>
        </p:txBody>
      </p:sp>
      <p:sp>
        <p:nvSpPr>
          <p:cNvPr id="68" name="Google Shape;68;g33b4860b625_1_10"/>
          <p:cNvSpPr txBox="1"/>
          <p:nvPr/>
        </p:nvSpPr>
        <p:spPr>
          <a:xfrm>
            <a:off x="709625" y="1690825"/>
            <a:ext cx="10995300" cy="4361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Inert gas sparging</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Bubble an inert gas (He, Ar) through the fuel-salt</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Force gas stream through charcoal filters</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Noble gases and some metals</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Noble metal plate out</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Noble metals do not typically chemically react</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They are typically insoluble in FLiBe, form particulates</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Deposition of these particulates over structural surfaces</a:t>
            </a:r>
            <a:endParaRPr b="0" i="0" sz="3000" u="none" cap="none" strike="noStrike">
              <a:solidFill>
                <a:srgbClr val="13294B"/>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33b4860b625_1_24"/>
          <p:cNvSpPr txBox="1"/>
          <p:nvPr>
            <p:ph idx="4294967295" type="title"/>
          </p:nvPr>
        </p:nvSpPr>
        <p:spPr>
          <a:xfrm>
            <a:off x="709625" y="365125"/>
            <a:ext cx="1099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US"/>
              <a:t>Uranium and Protactinium Removal</a:t>
            </a:r>
            <a:endParaRPr/>
          </a:p>
        </p:txBody>
      </p:sp>
      <p:sp>
        <p:nvSpPr>
          <p:cNvPr id="74" name="Google Shape;74;g33b4860b625_1_24"/>
          <p:cNvSpPr txBox="1"/>
          <p:nvPr/>
        </p:nvSpPr>
        <p:spPr>
          <a:xfrm>
            <a:off x="709625" y="1690825"/>
            <a:ext cx="10995300" cy="4361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Fused salt volatilization (Uranium)</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Bubble fluorine gas through salt, form fluoride gases</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forces UF4 to UF6, boiling temperature of ~100 C at 5 atm</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Molten Salt / Liquid Metal Extraction (Uranium and Protactinium)</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Electrochemical separation (Uranium and Protactinium)</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Insert electrodes into the fuel-salt, apply current to the salt</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Preferentially separate elements based on red-ox potentials</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FLiBe is not electrically stable, BeF2 breaks apart</a:t>
            </a:r>
            <a:endParaRPr b="0" i="0" sz="3000" u="none" cap="none" strike="noStrike">
              <a:solidFill>
                <a:srgbClr val="13294B"/>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33b4860b625_1_31"/>
          <p:cNvSpPr txBox="1"/>
          <p:nvPr>
            <p:ph idx="4294967295" type="title"/>
          </p:nvPr>
        </p:nvSpPr>
        <p:spPr>
          <a:xfrm>
            <a:off x="709625" y="365125"/>
            <a:ext cx="1099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E84A27"/>
              </a:buClr>
              <a:buSzPts val="4400"/>
              <a:buFont typeface="Georgia"/>
              <a:buNone/>
            </a:pPr>
            <a:r>
              <a:rPr lang="en-US"/>
              <a:t>TRU and Lanthanide Removal</a:t>
            </a:r>
            <a:endParaRPr/>
          </a:p>
        </p:txBody>
      </p:sp>
      <p:sp>
        <p:nvSpPr>
          <p:cNvPr id="80" name="Google Shape;80;g33b4860b625_1_31"/>
          <p:cNvSpPr txBox="1"/>
          <p:nvPr/>
        </p:nvSpPr>
        <p:spPr>
          <a:xfrm>
            <a:off x="709625" y="1690825"/>
            <a:ext cx="10995300" cy="4361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Molten salt/ liquid metal extraction</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Inject salt stream with molten lithium-bismuth</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Separates MF into LiF and MBi, “scrubs” salt of metals</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Produces a stream of FLiBe and a stream of TRU + waste</a:t>
            </a:r>
            <a:endParaRPr b="0" i="0" sz="3000" u="none" cap="none" strike="noStrike">
              <a:solidFill>
                <a:srgbClr val="13294B"/>
              </a:solidFill>
              <a:latin typeface="Calibri"/>
              <a:ea typeface="Calibri"/>
              <a:cs typeface="Calibri"/>
              <a:sym typeface="Calibri"/>
            </a:endParaRPr>
          </a:p>
          <a:p>
            <a:pPr indent="-419100" lvl="0" marL="4572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Electrochemical separation to separate TRU</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Same process as with uranium and protactinium removal</a:t>
            </a:r>
            <a:endParaRPr b="0" i="0" sz="3000" u="none" cap="none" strike="noStrike">
              <a:solidFill>
                <a:srgbClr val="13294B"/>
              </a:solidFill>
              <a:latin typeface="Calibri"/>
              <a:ea typeface="Calibri"/>
              <a:cs typeface="Calibri"/>
              <a:sym typeface="Calibri"/>
            </a:endParaRPr>
          </a:p>
          <a:p>
            <a:pPr indent="-419100" lvl="1" marL="914400" marR="0" rtl="0" algn="l">
              <a:lnSpc>
                <a:spcPct val="100000"/>
              </a:lnSpc>
              <a:spcBef>
                <a:spcPts val="0"/>
              </a:spcBef>
              <a:spcAft>
                <a:spcPts val="0"/>
              </a:spcAft>
              <a:buClr>
                <a:srgbClr val="13294B"/>
              </a:buClr>
              <a:buSzPts val="3000"/>
              <a:buFont typeface="Calibri"/>
              <a:buChar char="○"/>
            </a:pPr>
            <a:r>
              <a:rPr b="0" i="0" lang="en-US" sz="3000" u="none" cap="none" strike="noStrike">
                <a:solidFill>
                  <a:srgbClr val="13294B"/>
                </a:solidFill>
                <a:latin typeface="Calibri"/>
                <a:ea typeface="Calibri"/>
                <a:cs typeface="Calibri"/>
                <a:sym typeface="Calibri"/>
              </a:rPr>
              <a:t>FLiBe has been separated off</a:t>
            </a:r>
            <a:endParaRPr b="0" i="0" sz="3000" u="none" cap="none" strike="noStrike">
              <a:solidFill>
                <a:srgbClr val="13294B"/>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University of Illinois">
      <a:dk1>
        <a:srgbClr val="13284B"/>
      </a:dk1>
      <a:lt1>
        <a:srgbClr val="FFFFFF"/>
      </a:lt1>
      <a:dk2>
        <a:srgbClr val="1E3877"/>
      </a:dk2>
      <a:lt2>
        <a:srgbClr val="F8FAFC"/>
      </a:lt2>
      <a:accent1>
        <a:srgbClr val="FF542E"/>
      </a:accent1>
      <a:accent2>
        <a:srgbClr val="1D58A7"/>
      </a:accent2>
      <a:accent3>
        <a:srgbClr val="F5821E"/>
      </a:accent3>
      <a:accent4>
        <a:srgbClr val="009FD3"/>
      </a:accent4>
      <a:accent5>
        <a:srgbClr val="DD3403"/>
      </a:accent5>
      <a:accent6>
        <a:srgbClr val="D2D2D2"/>
      </a:accent6>
      <a:hlink>
        <a:srgbClr val="1D58A7"/>
      </a:hlink>
      <a:folHlink>
        <a:srgbClr val="DD34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2021-06-30T16:23:50Z</dcterms:created>
  <dc:creator>Oliver, Nancy J</dc:creator>
</cp:coreProperties>
</file>